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media/image42.jpg" ContentType="image/png"/>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media/image53.jpg" ContentType="image/png"/>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Lst>
  <p:notesMasterIdLst>
    <p:notesMasterId r:id="rId60"/>
  </p:notesMasterIdLst>
  <p:handoutMasterIdLst>
    <p:handoutMasterId r:id="rId61"/>
  </p:handoutMasterIdLst>
  <p:sldIdLst>
    <p:sldId id="345" r:id="rId3"/>
    <p:sldId id="346" r:id="rId4"/>
    <p:sldId id="347" r:id="rId5"/>
    <p:sldId id="348" r:id="rId6"/>
    <p:sldId id="349" r:id="rId7"/>
    <p:sldId id="350" r:id="rId8"/>
    <p:sldId id="351" r:id="rId9"/>
    <p:sldId id="352" r:id="rId10"/>
    <p:sldId id="353" r:id="rId11"/>
    <p:sldId id="354" r:id="rId12"/>
    <p:sldId id="355" r:id="rId13"/>
    <p:sldId id="356" r:id="rId14"/>
    <p:sldId id="357" r:id="rId15"/>
    <p:sldId id="358" r:id="rId16"/>
    <p:sldId id="359" r:id="rId17"/>
    <p:sldId id="360" r:id="rId18"/>
    <p:sldId id="361" r:id="rId19"/>
    <p:sldId id="362" r:id="rId20"/>
    <p:sldId id="363" r:id="rId21"/>
    <p:sldId id="364" r:id="rId22"/>
    <p:sldId id="365" r:id="rId23"/>
    <p:sldId id="366" r:id="rId24"/>
    <p:sldId id="367" r:id="rId25"/>
    <p:sldId id="368" r:id="rId26"/>
    <p:sldId id="369" r:id="rId27"/>
    <p:sldId id="370" r:id="rId28"/>
    <p:sldId id="371" r:id="rId29"/>
    <p:sldId id="372" r:id="rId30"/>
    <p:sldId id="373" r:id="rId31"/>
    <p:sldId id="374" r:id="rId32"/>
    <p:sldId id="375" r:id="rId33"/>
    <p:sldId id="376" r:id="rId34"/>
    <p:sldId id="377" r:id="rId35"/>
    <p:sldId id="378" r:id="rId36"/>
    <p:sldId id="379" r:id="rId37"/>
    <p:sldId id="380" r:id="rId38"/>
    <p:sldId id="381" r:id="rId39"/>
    <p:sldId id="382" r:id="rId40"/>
    <p:sldId id="383" r:id="rId41"/>
    <p:sldId id="384" r:id="rId42"/>
    <p:sldId id="385" r:id="rId43"/>
    <p:sldId id="386" r:id="rId44"/>
    <p:sldId id="387" r:id="rId45"/>
    <p:sldId id="388" r:id="rId46"/>
    <p:sldId id="389" r:id="rId47"/>
    <p:sldId id="395" r:id="rId48"/>
    <p:sldId id="396" r:id="rId49"/>
    <p:sldId id="397" r:id="rId50"/>
    <p:sldId id="398" r:id="rId51"/>
    <p:sldId id="399" r:id="rId52"/>
    <p:sldId id="400" r:id="rId53"/>
    <p:sldId id="401" r:id="rId54"/>
    <p:sldId id="402" r:id="rId55"/>
    <p:sldId id="403" r:id="rId56"/>
    <p:sldId id="404" r:id="rId57"/>
    <p:sldId id="405" r:id="rId58"/>
    <p:sldId id="406" r:id="rId59"/>
  </p:sldIdLst>
  <p:sldSz cx="12192000" cy="6858000"/>
  <p:notesSz cx="6858000" cy="9144000"/>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越 李" initials="越" lastIdx="1" clrIdx="0">
    <p:extLst>
      <p:ext uri="{19B8F6BF-5375-455C-9EA6-DF929625EA0E}">
        <p15:presenceInfo xmlns:p15="http://schemas.microsoft.com/office/powerpoint/2012/main" userId="62eeef3d7da66e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5C5FF"/>
    <a:srgbClr val="FFFFFF"/>
    <a:srgbClr val="898989"/>
    <a:srgbClr val="E600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71" autoAdjust="0"/>
    <p:restoredTop sz="83646" autoAdjust="0"/>
  </p:normalViewPr>
  <p:slideViewPr>
    <p:cSldViewPr snapToGrid="0" showGuides="1">
      <p:cViewPr varScale="1">
        <p:scale>
          <a:sx n="91" d="100"/>
          <a:sy n="91" d="100"/>
        </p:scale>
        <p:origin x="1208"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68" d="100"/>
          <a:sy n="168" d="100"/>
        </p:scale>
        <p:origin x="5432" y="21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handoutMaster" Target="handoutMasters/handout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E870044-25ED-4E18-901A-C6EB763D6C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5F289518-C443-4D56-AE28-EFD59093B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A445A5-EAEA-471A-A764-D02BDE2350C3}" type="datetimeFigureOut">
              <a:rPr lang="zh-CN" altLang="en-US" smtClean="0"/>
              <a:t>2024/5/7</a:t>
            </a:fld>
            <a:endParaRPr lang="zh-CN" altLang="en-US"/>
          </a:p>
        </p:txBody>
      </p:sp>
      <p:sp>
        <p:nvSpPr>
          <p:cNvPr id="4" name="页脚占位符 3">
            <a:extLst>
              <a:ext uri="{FF2B5EF4-FFF2-40B4-BE49-F238E27FC236}">
                <a16:creationId xmlns:a16="http://schemas.microsoft.com/office/drawing/2014/main" id="{0CAB52DA-5EBE-4165-AC1A-DBC6F4BC4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519C8A6-40B6-456C-A701-2ABBF283DB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6B029-1D43-47DC-AA71-792A29313082}" type="slidenum">
              <a:rPr lang="zh-CN" altLang="en-US" smtClean="0"/>
              <a:t>‹#›</a:t>
            </a:fld>
            <a:endParaRPr lang="zh-CN" altLang="en-US"/>
          </a:p>
        </p:txBody>
      </p:sp>
    </p:spTree>
    <p:extLst>
      <p:ext uri="{BB962C8B-B14F-4D97-AF65-F5344CB8AC3E}">
        <p14:creationId xmlns:p14="http://schemas.microsoft.com/office/powerpoint/2010/main" val="28653790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BA2A3E-3786-4FE7-BA9C-4C7CD2D5C4D8}" type="datetimeFigureOut">
              <a:rPr lang="zh-CN" altLang="en-US" smtClean="0"/>
              <a:t>2024/5/7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85D5D6-4E3F-411C-8722-AE80321700F2}" type="slidenum">
              <a:rPr lang="zh-CN" altLang="en-US" smtClean="0"/>
              <a:t>‹#›</a:t>
            </a:fld>
            <a:endParaRPr lang="zh-CN" altLang="en-US"/>
          </a:p>
        </p:txBody>
      </p:sp>
    </p:spTree>
    <p:extLst>
      <p:ext uri="{BB962C8B-B14F-4D97-AF65-F5344CB8AC3E}">
        <p14:creationId xmlns:p14="http://schemas.microsoft.com/office/powerpoint/2010/main" val="41201142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1</a:t>
            </a:fld>
            <a:endParaRPr lang="zh-CN" altLang="en-US"/>
          </a:p>
        </p:txBody>
      </p:sp>
    </p:spTree>
    <p:extLst>
      <p:ext uri="{BB962C8B-B14F-4D97-AF65-F5344CB8AC3E}">
        <p14:creationId xmlns:p14="http://schemas.microsoft.com/office/powerpoint/2010/main" val="2044821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现在已知结点的纯度，我们接下来要做的就是在选定划分属性之后，结点的纯度可以得到大幅提高。</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10</a:t>
            </a:fld>
            <a:endParaRPr lang="zh-CN" altLang="en-US"/>
          </a:p>
        </p:txBody>
      </p:sp>
    </p:spTree>
    <p:extLst>
      <p:ext uri="{BB962C8B-B14F-4D97-AF65-F5344CB8AC3E}">
        <p14:creationId xmlns:p14="http://schemas.microsoft.com/office/powerpoint/2010/main" val="974209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rgbClr val="121212"/>
                </a:solidFill>
                <a:latin typeface="+mn-ea"/>
              </a:rPr>
              <a:t> ID3 </a:t>
            </a:r>
            <a:r>
              <a:rPr lang="zh-CN" altLang="en-US" sz="1200" dirty="0">
                <a:solidFill>
                  <a:srgbClr val="121212"/>
                </a:solidFill>
                <a:latin typeface="+mn-ea"/>
              </a:rPr>
              <a:t>使用的分类标准就是</a:t>
            </a:r>
            <a:r>
              <a:rPr lang="zh-CN" altLang="en-US" sz="1200" dirty="0">
                <a:solidFill>
                  <a:srgbClr val="0070C0"/>
                </a:solidFill>
                <a:latin typeface="+mn-ea"/>
              </a:rPr>
              <a:t>信息增益</a:t>
            </a:r>
            <a:r>
              <a:rPr lang="zh-CN" altLang="en-US" sz="1200" dirty="0">
                <a:solidFill>
                  <a:srgbClr val="121212"/>
                </a:solidFill>
                <a:latin typeface="+mn-ea"/>
              </a:rPr>
              <a:t>，它表示得知属性 </a:t>
            </a:r>
            <a:r>
              <a:rPr lang="en-US" altLang="zh-CN" sz="1200" dirty="0">
                <a:solidFill>
                  <a:srgbClr val="121212"/>
                </a:solidFill>
                <a:latin typeface="+mn-ea"/>
              </a:rPr>
              <a:t>A </a:t>
            </a:r>
            <a:r>
              <a:rPr lang="zh-CN" altLang="en-US" sz="1200" dirty="0">
                <a:solidFill>
                  <a:srgbClr val="121212"/>
                </a:solidFill>
                <a:latin typeface="+mn-ea"/>
              </a:rPr>
              <a:t>的信息后而使得样本集合不确定性减少的程度。信息增益越大，说明使用属性</a:t>
            </a:r>
            <a:r>
              <a:rPr lang="en-US" altLang="zh-CN" sz="1200" dirty="0">
                <a:solidFill>
                  <a:srgbClr val="121212"/>
                </a:solidFill>
                <a:latin typeface="+mn-ea"/>
              </a:rPr>
              <a:t>A</a:t>
            </a:r>
            <a:r>
              <a:rPr lang="zh-CN" altLang="en-US" sz="1200" dirty="0">
                <a:solidFill>
                  <a:srgbClr val="121212"/>
                </a:solidFill>
                <a:latin typeface="+mn-ea"/>
              </a:rPr>
              <a:t>进行划分所获得的“</a:t>
            </a:r>
            <a:r>
              <a:rPr lang="zh-CN" altLang="en-US" sz="1200" dirty="0">
                <a:solidFill>
                  <a:srgbClr val="FF0000"/>
                </a:solidFill>
                <a:latin typeface="+mn-ea"/>
              </a:rPr>
              <a:t>纯度提升越大</a:t>
            </a:r>
            <a:r>
              <a:rPr lang="zh-CN" altLang="en-US" sz="1200" dirty="0">
                <a:solidFill>
                  <a:srgbClr val="121212"/>
                </a:solidFill>
                <a:latin typeface="+mn-ea"/>
              </a:rPr>
              <a:t>”。</a:t>
            </a:r>
            <a:endParaRPr lang="en-US" altLang="zh-CN" sz="1200" dirty="0">
              <a:solidFill>
                <a:srgbClr val="121212"/>
              </a:solidFill>
              <a:latin typeface="+mn-ea"/>
            </a:endParaRPr>
          </a:p>
          <a:p>
            <a:r>
              <a:rPr lang="zh-CN" altLang="en-US" sz="1200" dirty="0">
                <a:solidFill>
                  <a:srgbClr val="121212"/>
                </a:solidFill>
                <a:latin typeface="+mn-ea"/>
              </a:rPr>
              <a:t>我们可以将其理解为假定使用该属性划分后子结点的纯度与父结点纯度的差值</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11</a:t>
            </a:fld>
            <a:endParaRPr lang="zh-CN" altLang="en-US"/>
          </a:p>
        </p:txBody>
      </p:sp>
    </p:spTree>
    <p:extLst>
      <p:ext uri="{BB962C8B-B14F-4D97-AF65-F5344CB8AC3E}">
        <p14:creationId xmlns:p14="http://schemas.microsoft.com/office/powerpoint/2010/main" val="531856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ID3</a:t>
            </a:r>
            <a:r>
              <a:rPr lang="zh-CN" altLang="en-US" dirty="0"/>
              <a:t>的核心思想</a:t>
            </a:r>
            <a:r>
              <a:rPr lang="zh-CN" altLang="en-US" sz="1200" dirty="0">
                <a:solidFill>
                  <a:srgbClr val="121212"/>
                </a:solidFill>
                <a:latin typeface="+mn-ea"/>
                <a:cs typeface="Times New Roman" panose="02020603050405020304" pitchFamily="18" charset="0"/>
              </a:rPr>
              <a:t>就是以</a:t>
            </a:r>
            <a:r>
              <a:rPr lang="zh-CN" altLang="en-US" sz="1200" b="1" dirty="0">
                <a:solidFill>
                  <a:srgbClr val="FF0000"/>
                </a:solidFill>
                <a:latin typeface="+mn-ea"/>
                <a:cs typeface="Times New Roman" panose="02020603050405020304" pitchFamily="18" charset="0"/>
              </a:rPr>
              <a:t>信息增益</a:t>
            </a:r>
            <a:r>
              <a:rPr lang="zh-CN" altLang="en-US" sz="1200" dirty="0">
                <a:solidFill>
                  <a:srgbClr val="121212"/>
                </a:solidFill>
                <a:latin typeface="+mn-ea"/>
                <a:cs typeface="Times New Roman" panose="02020603050405020304" pitchFamily="18" charset="0"/>
              </a:rPr>
              <a:t>来度量特征选择，即选择纯度提升最高的属性进行分裂。</a:t>
            </a:r>
            <a:endParaRPr lang="en-US" altLang="zh-CN" sz="1200" dirty="0">
              <a:solidFill>
                <a:srgbClr val="121212"/>
              </a:solidFill>
              <a:latin typeface="+mn-ea"/>
              <a:cs typeface="Times New Roman" panose="02020603050405020304" pitchFamily="18" charset="0"/>
            </a:endParaRPr>
          </a:p>
          <a:p>
            <a:r>
              <a:rPr lang="zh-CN" altLang="en-US" sz="1200" dirty="0">
                <a:solidFill>
                  <a:srgbClr val="0070C0"/>
                </a:solidFill>
                <a:latin typeface="Helvetica Neue"/>
              </a:rPr>
              <a:t>具体方法</a:t>
            </a:r>
            <a:r>
              <a:rPr lang="zh-CN" altLang="en-US" sz="1200" dirty="0">
                <a:latin typeface="Helvetica Neue"/>
              </a:rPr>
              <a:t>是：从根结点开始，对结点计算所有可能的特征的信息增益，选择信息增益最大的特征作为结点的特征，由该特征的不同取值建立子结点；再对子结点递归地调用以上方法，构建决策树；直到所有特征的信息增益均很小或没有特征可以选择为止，最后得到一个决策树。</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12</a:t>
            </a:fld>
            <a:endParaRPr lang="zh-CN" altLang="en-US"/>
          </a:p>
        </p:txBody>
      </p:sp>
    </p:spTree>
    <p:extLst>
      <p:ext uri="{BB962C8B-B14F-4D97-AF65-F5344CB8AC3E}">
        <p14:creationId xmlns:p14="http://schemas.microsoft.com/office/powerpoint/2010/main" val="2469595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13130"/>
                </a:solidFill>
                <a:effectLst/>
                <a:latin typeface="Georgia" panose="02040502050405020303" pitchFamily="18" charset="0"/>
              </a:rPr>
              <a:t>下面就以一个例子来说明决策树学习的各种算法</a:t>
            </a:r>
            <a:r>
              <a:rPr lang="en-US" altLang="zh-CN" b="0" i="0" dirty="0">
                <a:solidFill>
                  <a:srgbClr val="313130"/>
                </a:solidFill>
                <a:effectLst/>
                <a:latin typeface="Georgia" panose="02040502050405020303" pitchFamily="18" charset="0"/>
              </a:rPr>
              <a:t>. </a:t>
            </a:r>
            <a:r>
              <a:rPr lang="zh-CN" altLang="en-US" b="0" i="0" dirty="0">
                <a:solidFill>
                  <a:srgbClr val="313130"/>
                </a:solidFill>
                <a:effectLst/>
                <a:latin typeface="Georgia" panose="02040502050405020303" pitchFamily="18" charset="0"/>
              </a:rPr>
              <a:t>我们希望能够学习出一个贷款申请的决策树</a:t>
            </a:r>
            <a:r>
              <a:rPr lang="en-US" altLang="zh-CN" b="0" i="0" dirty="0">
                <a:solidFill>
                  <a:srgbClr val="313130"/>
                </a:solidFill>
                <a:effectLst/>
                <a:latin typeface="Georgia" panose="02040502050405020303" pitchFamily="18" charset="0"/>
              </a:rPr>
              <a:t>,</a:t>
            </a:r>
            <a:r>
              <a:rPr lang="zh-CN" altLang="en-US" b="0" i="0" dirty="0">
                <a:solidFill>
                  <a:srgbClr val="313130"/>
                </a:solidFill>
                <a:effectLst/>
                <a:latin typeface="Georgia" panose="02040502050405020303" pitchFamily="18" charset="0"/>
              </a:rPr>
              <a:t>当新的客户提出申请贷款时</a:t>
            </a:r>
            <a:r>
              <a:rPr lang="en-US" altLang="zh-CN" b="0" i="0" dirty="0">
                <a:solidFill>
                  <a:srgbClr val="313130"/>
                </a:solidFill>
                <a:effectLst/>
                <a:latin typeface="Georgia" panose="02040502050405020303" pitchFamily="18" charset="0"/>
              </a:rPr>
              <a:t>,</a:t>
            </a:r>
            <a:r>
              <a:rPr lang="zh-CN" altLang="en-US" b="0" i="0" dirty="0">
                <a:solidFill>
                  <a:srgbClr val="313130"/>
                </a:solidFill>
                <a:effectLst/>
                <a:latin typeface="Georgia" panose="02040502050405020303" pitchFamily="18" charset="0"/>
              </a:rPr>
              <a:t>根据申请人的特征利用决策树决定是否批准申请贷款</a:t>
            </a:r>
            <a:r>
              <a:rPr lang="en-US" altLang="zh-CN" b="0" i="0" dirty="0">
                <a:solidFill>
                  <a:srgbClr val="313130"/>
                </a:solidFill>
                <a:effectLst/>
                <a:latin typeface="Georgia" panose="02040502050405020303" pitchFamily="18" charset="0"/>
              </a:rPr>
              <a:t>.</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13</a:t>
            </a:fld>
            <a:endParaRPr lang="zh-CN" altLang="en-US"/>
          </a:p>
        </p:txBody>
      </p:sp>
    </p:spTree>
    <p:extLst>
      <p:ext uri="{BB962C8B-B14F-4D97-AF65-F5344CB8AC3E}">
        <p14:creationId xmlns:p14="http://schemas.microsoft.com/office/powerpoint/2010/main" val="4258160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14</a:t>
            </a:fld>
            <a:endParaRPr lang="zh-CN" altLang="en-US"/>
          </a:p>
        </p:txBody>
      </p:sp>
    </p:spTree>
    <p:extLst>
      <p:ext uri="{BB962C8B-B14F-4D97-AF65-F5344CB8AC3E}">
        <p14:creationId xmlns:p14="http://schemas.microsoft.com/office/powerpoint/2010/main" val="1373735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15</a:t>
            </a:fld>
            <a:endParaRPr lang="zh-CN" altLang="en-US"/>
          </a:p>
        </p:txBody>
      </p:sp>
    </p:spTree>
    <p:extLst>
      <p:ext uri="{BB962C8B-B14F-4D97-AF65-F5344CB8AC3E}">
        <p14:creationId xmlns:p14="http://schemas.microsoft.com/office/powerpoint/2010/main" val="2428776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16</a:t>
            </a:fld>
            <a:endParaRPr lang="zh-CN" altLang="en-US"/>
          </a:p>
        </p:txBody>
      </p:sp>
    </p:spTree>
    <p:extLst>
      <p:ext uri="{BB962C8B-B14F-4D97-AF65-F5344CB8AC3E}">
        <p14:creationId xmlns:p14="http://schemas.microsoft.com/office/powerpoint/2010/main" val="1178517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17</a:t>
            </a:fld>
            <a:endParaRPr lang="zh-CN" altLang="en-US"/>
          </a:p>
        </p:txBody>
      </p:sp>
    </p:spTree>
    <p:extLst>
      <p:ext uri="{BB962C8B-B14F-4D97-AF65-F5344CB8AC3E}">
        <p14:creationId xmlns:p14="http://schemas.microsoft.com/office/powerpoint/2010/main" val="2449362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）搜索空间完整是指所有的特征均可以参与计算，覆盖了所有的特征分布空间。</a:t>
            </a:r>
            <a:endParaRPr lang="en-US" altLang="zh-CN" dirty="0"/>
          </a:p>
          <a:p>
            <a:r>
              <a:rPr lang="en-US" altLang="zh-CN" dirty="0"/>
              <a:t>2</a:t>
            </a:r>
            <a:r>
              <a:rPr lang="zh-CN" altLang="en-US" dirty="0"/>
              <a:t>）对特征噪声而言，因为更多决策树的分支是由类别分布决定的，其对最终分类影响较小。</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18</a:t>
            </a:fld>
            <a:endParaRPr lang="zh-CN" altLang="en-US"/>
          </a:p>
        </p:txBody>
      </p:sp>
    </p:spTree>
    <p:extLst>
      <p:ext uri="{BB962C8B-B14F-4D97-AF65-F5344CB8AC3E}">
        <p14:creationId xmlns:p14="http://schemas.microsoft.com/office/powerpoint/2010/main" val="981206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accent1"/>
                </a:solidFill>
                <a:latin typeface="Helvetica Neue"/>
              </a:rPr>
              <a:t>ID3 </a:t>
            </a:r>
            <a:r>
              <a:rPr lang="zh-CN" altLang="en-US" sz="1200" dirty="0">
                <a:solidFill>
                  <a:schemeClr val="accent1"/>
                </a:solidFill>
                <a:latin typeface="Helvetica Neue"/>
              </a:rPr>
              <a:t>算法中只考虑了离散的属性，对连续属性并没有提及，例如西瓜书中提到的密度和含糖量等属性，对于连续属性的处理后面会进行介绍</a:t>
            </a:r>
            <a:endParaRPr lang="en-US" altLang="zh-CN" sz="1200" dirty="0">
              <a:solidFill>
                <a:schemeClr val="accent1"/>
              </a:solidFill>
              <a:latin typeface="Helvetica Neue"/>
            </a:endParaRPr>
          </a:p>
          <a:p>
            <a:r>
              <a:rPr lang="zh-CN" altLang="en-US" dirty="0"/>
              <a:t>除此之外，</a:t>
            </a:r>
            <a:r>
              <a:rPr lang="en-US" altLang="zh-CN" dirty="0"/>
              <a:t>ID3</a:t>
            </a:r>
            <a:r>
              <a:rPr lang="zh-CN" altLang="en-US" dirty="0"/>
              <a:t>也没有考虑到缺失值的情况（后面也会介绍）</a:t>
            </a:r>
            <a:endParaRPr lang="en-US" altLang="zh-CN" dirty="0"/>
          </a:p>
          <a:p>
            <a:r>
              <a:rPr lang="zh-CN" altLang="en-US" dirty="0"/>
              <a:t>所谓</a:t>
            </a:r>
            <a:r>
              <a:rPr lang="zh-CN" altLang="en-US" sz="1200" b="0" i="0" kern="1200" dirty="0">
                <a:solidFill>
                  <a:schemeClr val="tx1"/>
                </a:solidFill>
                <a:effectLst/>
                <a:latin typeface="+mn-lt"/>
                <a:ea typeface="+mn-ea"/>
                <a:cs typeface="+mn-cs"/>
              </a:rPr>
              <a:t>过拟合就是说，模型在训练数据集的结果表现非常好，但是在训练数据集之外的数据却不能很好的拟合数据。随着决策树的不断增长，它会学习到只存在于训练数据集中的特征而在其他数据集中不一定存在的特征，这样就会造成过拟合。而</a:t>
            </a:r>
            <a:r>
              <a:rPr lang="en-US" altLang="zh-CN" sz="1200" b="0" i="0" kern="1200" dirty="0">
                <a:solidFill>
                  <a:schemeClr val="tx1"/>
                </a:solidFill>
                <a:effectLst/>
                <a:latin typeface="+mn-lt"/>
                <a:ea typeface="+mn-ea"/>
                <a:cs typeface="+mn-cs"/>
              </a:rPr>
              <a:t>ID3</a:t>
            </a:r>
            <a:r>
              <a:rPr lang="zh-CN" altLang="en-US" sz="1200" b="0" i="0" kern="1200" dirty="0">
                <a:solidFill>
                  <a:schemeClr val="tx1"/>
                </a:solidFill>
                <a:effectLst/>
                <a:latin typeface="+mn-lt"/>
                <a:ea typeface="+mn-ea"/>
                <a:cs typeface="+mn-cs"/>
              </a:rPr>
              <a:t>并没有对这种情况进行处理。</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19</a:t>
            </a:fld>
            <a:endParaRPr lang="zh-CN" altLang="en-US"/>
          </a:p>
        </p:txBody>
      </p:sp>
    </p:spTree>
    <p:extLst>
      <p:ext uri="{BB962C8B-B14F-4D97-AF65-F5344CB8AC3E}">
        <p14:creationId xmlns:p14="http://schemas.microsoft.com/office/powerpoint/2010/main" val="134607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2</a:t>
            </a:fld>
            <a:endParaRPr lang="zh-CN" altLang="en-US"/>
          </a:p>
        </p:txBody>
      </p:sp>
    </p:spTree>
    <p:extLst>
      <p:ext uri="{BB962C8B-B14F-4D97-AF65-F5344CB8AC3E}">
        <p14:creationId xmlns:p14="http://schemas.microsoft.com/office/powerpoint/2010/main" val="3853928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accent1"/>
                </a:solidFill>
                <a:latin typeface="Helvetica Neue"/>
              </a:rPr>
              <a:t>例如当我们选择表格中的</a:t>
            </a:r>
            <a:r>
              <a:rPr lang="en-US" altLang="zh-CN" sz="1200" dirty="0">
                <a:solidFill>
                  <a:schemeClr val="accent1"/>
                </a:solidFill>
                <a:latin typeface="Helvetica Neue"/>
              </a:rPr>
              <a:t>ID</a:t>
            </a:r>
            <a:r>
              <a:rPr lang="zh-CN" altLang="en-US" sz="1200" dirty="0">
                <a:solidFill>
                  <a:schemeClr val="accent1"/>
                </a:solidFill>
                <a:latin typeface="Helvetica Neue"/>
              </a:rPr>
              <a:t>作为划分属性时，信息增益接近于</a:t>
            </a:r>
            <a:r>
              <a:rPr lang="en-US" altLang="zh-CN" sz="1200" dirty="0">
                <a:solidFill>
                  <a:schemeClr val="accent1"/>
                </a:solidFill>
                <a:latin typeface="Helvetica Neue"/>
              </a:rPr>
              <a:t>1</a:t>
            </a:r>
            <a:r>
              <a:rPr lang="zh-CN" altLang="en-US" sz="1200" dirty="0">
                <a:solidFill>
                  <a:schemeClr val="accent1"/>
                </a:solidFill>
                <a:latin typeface="Helvetica Neue"/>
              </a:rPr>
              <a:t>，远大于其他候选属性。</a:t>
            </a:r>
            <a:r>
              <a:rPr lang="en-US" altLang="zh-CN" sz="1200" dirty="0">
                <a:solidFill>
                  <a:schemeClr val="accent1"/>
                </a:solidFill>
                <a:latin typeface="Helvetica Neue"/>
              </a:rPr>
              <a:t>ID</a:t>
            </a:r>
            <a:r>
              <a:rPr lang="zh-CN" altLang="en-US" sz="1200" dirty="0">
                <a:solidFill>
                  <a:schemeClr val="accent1"/>
                </a:solidFill>
                <a:latin typeface="Helvetica Neue"/>
              </a:rPr>
              <a:t>划分会产生</a:t>
            </a:r>
            <a:r>
              <a:rPr lang="en-US" altLang="zh-CN" sz="1200" dirty="0">
                <a:solidFill>
                  <a:schemeClr val="accent1"/>
                </a:solidFill>
                <a:latin typeface="Helvetica Neue"/>
              </a:rPr>
              <a:t>15</a:t>
            </a:r>
            <a:r>
              <a:rPr lang="zh-CN" altLang="en-US" sz="1200" dirty="0">
                <a:solidFill>
                  <a:schemeClr val="accent1"/>
                </a:solidFill>
                <a:latin typeface="Helvetica Neue"/>
              </a:rPr>
              <a:t>个分支，每个分支结点仅包含一个样本，这些分支结点的纯度达到最大，但是这样的决策树并不具有泛化能力，无法对新样本进行有效的预测。</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20</a:t>
            </a:fld>
            <a:endParaRPr lang="zh-CN" altLang="en-US"/>
          </a:p>
        </p:txBody>
      </p:sp>
    </p:spTree>
    <p:extLst>
      <p:ext uri="{BB962C8B-B14F-4D97-AF65-F5344CB8AC3E}">
        <p14:creationId xmlns:p14="http://schemas.microsoft.com/office/powerpoint/2010/main" val="539468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dirty="0">
                <a:solidFill>
                  <a:srgbClr val="333333"/>
                </a:solidFill>
                <a:effectLst/>
                <a:latin typeface="+mn-ea"/>
              </a:rPr>
              <a:t>答案：</a:t>
            </a:r>
            <a:r>
              <a:rPr lang="en-US" altLang="zh-CN" sz="1200" b="0" i="0" dirty="0">
                <a:solidFill>
                  <a:srgbClr val="333333"/>
                </a:solidFill>
                <a:effectLst/>
                <a:latin typeface="+mn-ea"/>
              </a:rPr>
              <a:t>D</a:t>
            </a:r>
            <a:br>
              <a:rPr lang="zh-CN" altLang="en-US" sz="1200" dirty="0">
                <a:latin typeface="+mn-ea"/>
              </a:rPr>
            </a:br>
            <a:r>
              <a:rPr lang="en-US" altLang="zh-CN" sz="1200" b="0" i="0" dirty="0">
                <a:solidFill>
                  <a:srgbClr val="333333"/>
                </a:solidFill>
                <a:effectLst/>
                <a:latin typeface="+mn-ea"/>
              </a:rPr>
              <a:t>ID3 </a:t>
            </a:r>
            <a:r>
              <a:rPr lang="zh-CN" altLang="en-US" sz="1200" b="0" i="0" dirty="0">
                <a:solidFill>
                  <a:srgbClr val="333333"/>
                </a:solidFill>
                <a:effectLst/>
                <a:latin typeface="+mn-ea"/>
              </a:rPr>
              <a:t>算法生成的决策树是一棵多叉树，分支的数量取决于分裂属性有多少 个不同的取值。</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21</a:t>
            </a:fld>
            <a:endParaRPr lang="zh-CN" altLang="en-US"/>
          </a:p>
        </p:txBody>
      </p:sp>
    </p:spTree>
    <p:extLst>
      <p:ext uri="{BB962C8B-B14F-4D97-AF65-F5344CB8AC3E}">
        <p14:creationId xmlns:p14="http://schemas.microsoft.com/office/powerpoint/2010/main" val="4249013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en-US" altLang="zh-CN" dirty="0"/>
              <a:t>C4.5</a:t>
            </a:r>
            <a:r>
              <a:rPr lang="zh-CN" altLang="en-US" dirty="0"/>
              <a:t>算法改进了前面</a:t>
            </a:r>
            <a:r>
              <a:rPr lang="en-US" altLang="zh-CN" dirty="0"/>
              <a:t>ID3</a:t>
            </a:r>
            <a:r>
              <a:rPr lang="zh-CN" altLang="en-US" dirty="0"/>
              <a:t>算法中所具有的缺点，后面会进行详细介绍</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22</a:t>
            </a:fld>
            <a:endParaRPr lang="zh-CN" altLang="en-US"/>
          </a:p>
        </p:txBody>
      </p:sp>
    </p:spTree>
    <p:extLst>
      <p:ext uri="{BB962C8B-B14F-4D97-AF65-F5344CB8AC3E}">
        <p14:creationId xmlns:p14="http://schemas.microsoft.com/office/powerpoint/2010/main" val="4192317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此处先介绍了前面提到的第</a:t>
            </a:r>
            <a:r>
              <a:rPr lang="en-US" altLang="zh-CN" dirty="0"/>
              <a:t>4</a:t>
            </a:r>
            <a:r>
              <a:rPr lang="zh-CN" altLang="en-US" dirty="0"/>
              <a:t>条，</a:t>
            </a:r>
            <a:r>
              <a:rPr lang="en-US" altLang="zh-CN" dirty="0"/>
              <a:t>C4.5</a:t>
            </a:r>
            <a:r>
              <a:rPr lang="zh-CN" altLang="en-US" dirty="0"/>
              <a:t>算法选用信息增益率来代替</a:t>
            </a:r>
            <a:r>
              <a:rPr lang="en-US" altLang="zh-CN" dirty="0"/>
              <a:t>ID3</a:t>
            </a:r>
            <a:r>
              <a:rPr lang="zh-CN" altLang="en-US" dirty="0"/>
              <a:t>算法中的信息增益，从而克服信息增益对取值较多的属性有较大偏袒这一缺点。</a:t>
            </a:r>
            <a:endParaRPr lang="en-US" altLang="zh-CN" dirty="0"/>
          </a:p>
          <a:p>
            <a:r>
              <a:rPr lang="zh-CN" altLang="en-US" sz="1200" dirty="0">
                <a:solidFill>
                  <a:srgbClr val="121212"/>
                </a:solidFill>
                <a:latin typeface="-apple-system"/>
              </a:rPr>
              <a:t>但信息增益率对可取值较少的属性有所偏好（分母越小，整体越大），</a:t>
            </a:r>
            <a:r>
              <a:rPr lang="zh-CN" altLang="en-US" sz="1200" dirty="0">
                <a:solidFill>
                  <a:srgbClr val="121212"/>
                </a:solidFill>
                <a:latin typeface="微软雅黑"/>
                <a:cs typeface="Times New Roman" panose="02020603050405020304" pitchFamily="18" charset="0"/>
              </a:rPr>
              <a:t>因此 </a:t>
            </a:r>
            <a:r>
              <a:rPr lang="en-US" altLang="zh-CN" sz="1200" dirty="0">
                <a:solidFill>
                  <a:srgbClr val="121212"/>
                </a:solidFill>
                <a:latin typeface="微软雅黑"/>
                <a:cs typeface="Times New Roman" panose="02020603050405020304" pitchFamily="18" charset="0"/>
              </a:rPr>
              <a:t>C4.5 </a:t>
            </a:r>
            <a:r>
              <a:rPr lang="zh-CN" altLang="en-US" sz="1200" dirty="0">
                <a:solidFill>
                  <a:srgbClr val="121212"/>
                </a:solidFill>
                <a:latin typeface="-apple-system"/>
              </a:rPr>
              <a:t>并不是直接用增益率最大的特征进行划分，而是使用一个</a:t>
            </a:r>
            <a:r>
              <a:rPr lang="zh-CN" altLang="en-US" sz="1200" b="1" dirty="0">
                <a:solidFill>
                  <a:schemeClr val="accent1"/>
                </a:solidFill>
                <a:latin typeface="-apple-system"/>
              </a:rPr>
              <a:t>启发式方法</a:t>
            </a:r>
            <a:r>
              <a:rPr lang="zh-CN" altLang="en-US" sz="1200" dirty="0">
                <a:solidFill>
                  <a:srgbClr val="121212"/>
                </a:solidFill>
                <a:latin typeface="-apple-system"/>
              </a:rPr>
              <a:t>：先从候选划分特征中找到信息增益高于平均值的特征，再从中选择增益率最高的。</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23</a:t>
            </a:fld>
            <a:endParaRPr lang="zh-CN" altLang="en-US"/>
          </a:p>
        </p:txBody>
      </p:sp>
    </p:spTree>
    <p:extLst>
      <p:ext uri="{BB962C8B-B14F-4D97-AF65-F5344CB8AC3E}">
        <p14:creationId xmlns:p14="http://schemas.microsoft.com/office/powerpoint/2010/main" val="2291204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此处先介绍了前面提到的第</a:t>
            </a:r>
            <a:r>
              <a:rPr lang="en-US" altLang="zh-CN" dirty="0"/>
              <a:t>4</a:t>
            </a:r>
            <a:r>
              <a:rPr lang="zh-CN" altLang="en-US" dirty="0"/>
              <a:t>条，</a:t>
            </a:r>
            <a:r>
              <a:rPr lang="en-US" altLang="zh-CN" dirty="0"/>
              <a:t>C4.5</a:t>
            </a:r>
            <a:r>
              <a:rPr lang="zh-CN" altLang="en-US" dirty="0"/>
              <a:t>算法选用信息增益率来代替</a:t>
            </a:r>
            <a:r>
              <a:rPr lang="en-US" altLang="zh-CN" dirty="0"/>
              <a:t>ID3</a:t>
            </a:r>
            <a:r>
              <a:rPr lang="zh-CN" altLang="en-US" dirty="0"/>
              <a:t>算法中的信息增益，从而克服信息增益对取值较多的属性有较大偏袒这一缺点。</a:t>
            </a:r>
            <a:endParaRPr lang="en-US" altLang="zh-CN" dirty="0"/>
          </a:p>
          <a:p>
            <a:r>
              <a:rPr lang="zh-CN" altLang="en-US" sz="1200" dirty="0">
                <a:solidFill>
                  <a:srgbClr val="121212"/>
                </a:solidFill>
                <a:latin typeface="-apple-system"/>
              </a:rPr>
              <a:t>但信息增益率对可取值较少的属性有所偏好（分母越小，整体越大），</a:t>
            </a:r>
            <a:r>
              <a:rPr lang="zh-CN" altLang="en-US" sz="1200" dirty="0">
                <a:solidFill>
                  <a:srgbClr val="121212"/>
                </a:solidFill>
                <a:latin typeface="微软雅黑"/>
                <a:cs typeface="Times New Roman" panose="02020603050405020304" pitchFamily="18" charset="0"/>
              </a:rPr>
              <a:t>因此 </a:t>
            </a:r>
            <a:r>
              <a:rPr lang="en-US" altLang="zh-CN" sz="1200" dirty="0">
                <a:solidFill>
                  <a:srgbClr val="121212"/>
                </a:solidFill>
                <a:latin typeface="微软雅黑"/>
                <a:cs typeface="Times New Roman" panose="02020603050405020304" pitchFamily="18" charset="0"/>
              </a:rPr>
              <a:t>C4.5 </a:t>
            </a:r>
            <a:r>
              <a:rPr lang="zh-CN" altLang="en-US" sz="1200" dirty="0">
                <a:solidFill>
                  <a:srgbClr val="121212"/>
                </a:solidFill>
                <a:latin typeface="-apple-system"/>
              </a:rPr>
              <a:t>并不是直接用增益率最大的特征进行划分，而是使用一个</a:t>
            </a:r>
            <a:r>
              <a:rPr lang="zh-CN" altLang="en-US" sz="1200" b="1" dirty="0">
                <a:solidFill>
                  <a:schemeClr val="accent1"/>
                </a:solidFill>
                <a:latin typeface="-apple-system"/>
              </a:rPr>
              <a:t>启发式方法</a:t>
            </a:r>
            <a:r>
              <a:rPr lang="zh-CN" altLang="en-US" sz="1200" dirty="0">
                <a:solidFill>
                  <a:srgbClr val="121212"/>
                </a:solidFill>
                <a:latin typeface="-apple-system"/>
              </a:rPr>
              <a:t>：先从候选划分特征中找到信息增益高于平均值的特征，再从中选择增益率最高的。</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24</a:t>
            </a:fld>
            <a:endParaRPr lang="zh-CN" altLang="en-US"/>
          </a:p>
        </p:txBody>
      </p:sp>
    </p:spTree>
    <p:extLst>
      <p:ext uri="{BB962C8B-B14F-4D97-AF65-F5344CB8AC3E}">
        <p14:creationId xmlns:p14="http://schemas.microsoft.com/office/powerpoint/2010/main" val="15378795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25</a:t>
            </a:fld>
            <a:endParaRPr lang="zh-CN" altLang="en-US"/>
          </a:p>
        </p:txBody>
      </p:sp>
    </p:spTree>
    <p:extLst>
      <p:ext uri="{BB962C8B-B14F-4D97-AF65-F5344CB8AC3E}">
        <p14:creationId xmlns:p14="http://schemas.microsoft.com/office/powerpoint/2010/main" val="4244705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现实任务中经常会碰到不完整的样本，即样本的某些属性值缺失，例如上表。如果我们简单地放弃不完整的样本，仅用没有缺失值的样本来学习，显然会浪费掉很多数据信息。</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26</a:t>
            </a:fld>
            <a:endParaRPr lang="zh-CN" altLang="en-US"/>
          </a:p>
        </p:txBody>
      </p:sp>
    </p:spTree>
    <p:extLst>
      <p:ext uri="{BB962C8B-B14F-4D97-AF65-F5344CB8AC3E}">
        <p14:creationId xmlns:p14="http://schemas.microsoft.com/office/powerpoint/2010/main" val="844884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那我们该怎样更大程度的利用已有数据呢？首先考虑两个问题，</a:t>
            </a:r>
            <a:r>
              <a:rPr lang="en-US" altLang="zh-CN" dirty="0"/>
              <a:t>1.</a:t>
            </a:r>
            <a:r>
              <a:rPr lang="zh-CN" altLang="en-US" dirty="0"/>
              <a:t>属性值缺失了，我们如何选择划分属性？我们还能使用现在的划分属性选择指标去求解吗，显然存在问题。</a:t>
            </a:r>
            <a:endParaRPr lang="en-US" altLang="zh-CN" dirty="0"/>
          </a:p>
          <a:p>
            <a:r>
              <a:rPr lang="en-US" altLang="zh-CN" dirty="0"/>
              <a:t>2. </a:t>
            </a:r>
            <a:r>
              <a:rPr lang="zh-CN" altLang="en-US" dirty="0"/>
              <a:t>如果我们选好了划分属性，对样本进行划分时发现其在这个属性值上为空，我们该如何划分这个样本？</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27</a:t>
            </a:fld>
            <a:endParaRPr lang="zh-CN" altLang="en-US"/>
          </a:p>
        </p:txBody>
      </p:sp>
    </p:spTree>
    <p:extLst>
      <p:ext uri="{BB962C8B-B14F-4D97-AF65-F5344CB8AC3E}">
        <p14:creationId xmlns:p14="http://schemas.microsoft.com/office/powerpoint/2010/main" val="281351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针对问题</a:t>
            </a:r>
            <a:r>
              <a:rPr lang="en-US" altLang="zh-CN" dirty="0"/>
              <a:t>1</a:t>
            </a:r>
            <a:r>
              <a:rPr lang="zh-CN" altLang="en-US" dirty="0"/>
              <a:t>，</a:t>
            </a:r>
            <a:r>
              <a:rPr lang="en-US" altLang="zh-CN" dirty="0"/>
              <a:t>C4.5</a:t>
            </a:r>
            <a:r>
              <a:rPr lang="zh-CN" altLang="en-US" dirty="0"/>
              <a:t>采取了这种解决方法：比如我现在要计算属性</a:t>
            </a:r>
            <a:r>
              <a:rPr lang="en-US" altLang="zh-CN" dirty="0"/>
              <a:t>a</a:t>
            </a:r>
            <a:r>
              <a:rPr lang="zh-CN" altLang="en-US" dirty="0"/>
              <a:t>的信息增益，我们就把所有属性</a:t>
            </a:r>
            <a:r>
              <a:rPr lang="en-US" altLang="zh-CN" dirty="0"/>
              <a:t>a</a:t>
            </a:r>
            <a:r>
              <a:rPr lang="zh-CN" altLang="en-US" dirty="0"/>
              <a:t>并不缺失的样本取出来，然后使用这些样本去计算该属性的信息增益。</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28</a:t>
            </a:fld>
            <a:endParaRPr lang="zh-CN" altLang="en-US"/>
          </a:p>
        </p:txBody>
      </p:sp>
    </p:spTree>
    <p:extLst>
      <p:ext uri="{BB962C8B-B14F-4D97-AF65-F5344CB8AC3E}">
        <p14:creationId xmlns:p14="http://schemas.microsoft.com/office/powerpoint/2010/main" val="15526174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计算方式和之前学习的是一样的，只不过在这里数据集的范围从</a:t>
                </a:r>
                <a:r>
                  <a:rPr lang="en-US" altLang="zh-CN" dirty="0"/>
                  <a:t>D—&gt;</a:t>
                </a:r>
                <a14:m>
                  <m:oMath xmlns:m="http://schemas.openxmlformats.org/officeDocument/2006/math">
                    <m:acc>
                      <m:accPr>
                        <m:chr m:val="̃"/>
                        <m:ctrlPr>
                          <a:rPr lang="zh-CN" altLang="en-US" sz="1200" i="1" smtClean="0">
                            <a:solidFill>
                              <a:srgbClr val="121212"/>
                            </a:solidFill>
                            <a:latin typeface="Cambria Math" panose="02040503050406030204" pitchFamily="18" charset="0"/>
                            <a:cs typeface="Times New Roman" panose="02020603050405020304" pitchFamily="18" charset="0"/>
                          </a:rPr>
                        </m:ctrlPr>
                      </m:accPr>
                      <m:e>
                        <m:r>
                          <a:rPr lang="en-US" altLang="zh-CN" sz="1200" i="1">
                            <a:solidFill>
                              <a:srgbClr val="121212"/>
                            </a:solidFill>
                            <a:latin typeface="Cambria Math" panose="02040503050406030204" pitchFamily="18" charset="0"/>
                            <a:cs typeface="Times New Roman" panose="02020603050405020304" pitchFamily="18" charset="0"/>
                          </a:rPr>
                          <m:t>𝐷</m:t>
                        </m:r>
                      </m:e>
                    </m:acc>
                  </m:oMath>
                </a14:m>
                <a:endParaRPr lang="zh-CN" altLang="en-US" dirty="0"/>
              </a:p>
            </p:txBody>
          </p:sp>
        </mc:Choice>
        <mc:Fallback xmlns="">
          <p:sp>
            <p:nvSpPr>
              <p:cNvPr id="3" name="备注占位符 2"/>
              <p:cNvSpPr>
                <a:spLocks noGrp="1"/>
              </p:cNvSpPr>
              <p:nvPr>
                <p:ph type="body" idx="1"/>
              </p:nvPr>
            </p:nvSpPr>
            <p:spPr/>
            <p:txBody>
              <a:bodyPr/>
              <a:lstStyle/>
              <a:p>
                <a:r>
                  <a:rPr lang="zh-CN" altLang="en-US" dirty="0"/>
                  <a:t>计算方式和之前学习的是一样的，只不过在这里数据集的范围从</a:t>
                </a:r>
                <a:r>
                  <a:rPr lang="en-US" altLang="zh-CN" dirty="0"/>
                  <a:t>D—&gt;</a:t>
                </a:r>
                <a:r>
                  <a:rPr lang="en-US" altLang="zh-CN" sz="1200" i="0">
                    <a:solidFill>
                      <a:srgbClr val="121212"/>
                    </a:solidFill>
                    <a:latin typeface="Cambria Math" panose="02040503050406030204" pitchFamily="18" charset="0"/>
                    <a:cs typeface="Times New Roman" panose="02020603050405020304" pitchFamily="18" charset="0"/>
                  </a:rPr>
                  <a:t>𝐷</a:t>
                </a:r>
                <a:r>
                  <a:rPr lang="zh-CN" altLang="en-US" sz="1200" i="0">
                    <a:solidFill>
                      <a:srgbClr val="121212"/>
                    </a:solidFill>
                    <a:latin typeface="Cambria Math" panose="02040503050406030204" pitchFamily="18" charset="0"/>
                    <a:cs typeface="Times New Roman" panose="02020603050405020304" pitchFamily="18" charset="0"/>
                  </a:rPr>
                  <a:t> ̃</a:t>
                </a:r>
                <a:endParaRPr lang="zh-CN" altLang="en-US" dirty="0"/>
              </a:p>
            </p:txBody>
          </p:sp>
        </mc:Fallback>
      </mc:AlternateContent>
      <p:sp>
        <p:nvSpPr>
          <p:cNvPr id="4" name="灯片编号占位符 3"/>
          <p:cNvSpPr>
            <a:spLocks noGrp="1"/>
          </p:cNvSpPr>
          <p:nvPr>
            <p:ph type="sldNum" sz="quarter" idx="5"/>
          </p:nvPr>
        </p:nvSpPr>
        <p:spPr/>
        <p:txBody>
          <a:bodyPr/>
          <a:lstStyle/>
          <a:p>
            <a:fld id="{E285D5D6-4E3F-411C-8722-AE80321700F2}" type="slidenum">
              <a:rPr lang="zh-CN" altLang="en-US" smtClean="0"/>
              <a:t>29</a:t>
            </a:fld>
            <a:endParaRPr lang="zh-CN" altLang="en-US"/>
          </a:p>
        </p:txBody>
      </p:sp>
    </p:spTree>
    <p:extLst>
      <p:ext uri="{BB962C8B-B14F-4D97-AF65-F5344CB8AC3E}">
        <p14:creationId xmlns:p14="http://schemas.microsoft.com/office/powerpoint/2010/main" val="57760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zh-CN" altLang="en-US" sz="1200" dirty="0">
                <a:latin typeface="-apple-system"/>
              </a:rPr>
              <a:t>决策树是一类常见的机器学习算法。顾名思义，</a:t>
            </a:r>
            <a:r>
              <a:rPr lang="zh-CN" altLang="en-US" sz="1200" spc="-10" dirty="0">
                <a:solidFill>
                  <a:prstClr val="black"/>
                </a:solidFill>
                <a:latin typeface="微软雅黑"/>
              </a:rPr>
              <a:t>决策树是一种用于进行决策的</a:t>
            </a:r>
            <a:r>
              <a:rPr lang="zh-CN" altLang="en-US" sz="1200" spc="-10" dirty="0">
                <a:solidFill>
                  <a:schemeClr val="accent1"/>
                </a:solidFill>
                <a:latin typeface="微软雅黑"/>
              </a:rPr>
              <a:t>树形结构</a:t>
            </a:r>
            <a:r>
              <a:rPr lang="zh-CN" altLang="en-US" sz="1200" spc="-10" dirty="0">
                <a:solidFill>
                  <a:prstClr val="black"/>
                </a:solidFill>
                <a:latin typeface="微软雅黑"/>
              </a:rPr>
              <a:t>。</a:t>
            </a:r>
            <a:endParaRPr lang="zh-CN" altLang="en-US" sz="1200" dirty="0">
              <a:solidFill>
                <a:srgbClr val="FF0000"/>
              </a:solidFill>
            </a:endParaRPr>
          </a:p>
          <a:p>
            <a:r>
              <a:rPr lang="zh-CN" altLang="en-US" dirty="0"/>
              <a:t>树形结构（像常见的二叉树、多叉树等）都是由根结点、分支、内部结点和叶子结点组成的。</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3</a:t>
            </a:fld>
            <a:endParaRPr lang="zh-CN" altLang="en-US"/>
          </a:p>
        </p:txBody>
      </p:sp>
    </p:spTree>
    <p:extLst>
      <p:ext uri="{BB962C8B-B14F-4D97-AF65-F5344CB8AC3E}">
        <p14:creationId xmlns:p14="http://schemas.microsoft.com/office/powerpoint/2010/main" val="2018383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计算方式和之前学习的是一样的，只不过在这里数据集的范围从</a:t>
                </a:r>
                <a:r>
                  <a:rPr lang="en-US" altLang="zh-CN" dirty="0"/>
                  <a:t>D—&gt;</a:t>
                </a:r>
                <a14:m>
                  <m:oMath xmlns:m="http://schemas.openxmlformats.org/officeDocument/2006/math">
                    <m:acc>
                      <m:accPr>
                        <m:chr m:val="̃"/>
                        <m:ctrlPr>
                          <a:rPr lang="zh-CN" altLang="en-US" sz="1200" i="1" smtClean="0">
                            <a:solidFill>
                              <a:srgbClr val="121212"/>
                            </a:solidFill>
                            <a:latin typeface="Cambria Math" panose="02040503050406030204" pitchFamily="18" charset="0"/>
                            <a:cs typeface="Times New Roman" panose="02020603050405020304" pitchFamily="18" charset="0"/>
                          </a:rPr>
                        </m:ctrlPr>
                      </m:accPr>
                      <m:e>
                        <m:r>
                          <a:rPr lang="en-US" altLang="zh-CN" sz="1200" i="1">
                            <a:solidFill>
                              <a:srgbClr val="121212"/>
                            </a:solidFill>
                            <a:latin typeface="Cambria Math" panose="02040503050406030204" pitchFamily="18" charset="0"/>
                            <a:cs typeface="Times New Roman" panose="02020603050405020304" pitchFamily="18" charset="0"/>
                          </a:rPr>
                          <m:t>𝐷</m:t>
                        </m:r>
                      </m:e>
                    </m:acc>
                  </m:oMath>
                </a14:m>
                <a:endParaRPr lang="en-US" altLang="zh-CN" dirty="0"/>
              </a:p>
              <a:p>
                <a:endParaRPr lang="en-US" altLang="zh-CN" dirty="0"/>
              </a:p>
              <a:p>
                <a:r>
                  <a:rPr lang="zh-CN" altLang="en-US" dirty="0"/>
                  <a:t>同理可以计算其他属性的信息增益或信息增益率，选择求解值最大的属性作为划分属性</a:t>
                </a:r>
              </a:p>
            </p:txBody>
          </p:sp>
        </mc:Choice>
        <mc:Fallback xmlns="">
          <p:sp>
            <p:nvSpPr>
              <p:cNvPr id="3" name="备注占位符 2"/>
              <p:cNvSpPr>
                <a:spLocks noGrp="1"/>
              </p:cNvSpPr>
              <p:nvPr>
                <p:ph type="body" idx="1"/>
              </p:nvPr>
            </p:nvSpPr>
            <p:spPr/>
            <p:txBody>
              <a:bodyPr/>
              <a:lstStyle/>
              <a:p>
                <a:r>
                  <a:rPr lang="zh-CN" altLang="en-US" dirty="0"/>
                  <a:t>计算方式和之前学习的是一样的，只不过在这里数据集的范围从</a:t>
                </a:r>
                <a:r>
                  <a:rPr lang="en-US" altLang="zh-CN" dirty="0"/>
                  <a:t>D—&gt;</a:t>
                </a:r>
                <a:r>
                  <a:rPr lang="en-US" altLang="zh-CN" sz="1200" i="0">
                    <a:solidFill>
                      <a:srgbClr val="121212"/>
                    </a:solidFill>
                    <a:latin typeface="Cambria Math" panose="02040503050406030204" pitchFamily="18" charset="0"/>
                    <a:cs typeface="Times New Roman" panose="02020603050405020304" pitchFamily="18" charset="0"/>
                  </a:rPr>
                  <a:t>𝐷</a:t>
                </a:r>
                <a:r>
                  <a:rPr lang="zh-CN" altLang="en-US" sz="1200" i="0">
                    <a:solidFill>
                      <a:srgbClr val="121212"/>
                    </a:solidFill>
                    <a:latin typeface="Cambria Math" panose="02040503050406030204" pitchFamily="18" charset="0"/>
                    <a:cs typeface="Times New Roman" panose="02020603050405020304" pitchFamily="18" charset="0"/>
                  </a:rPr>
                  <a:t> ̃</a:t>
                </a:r>
                <a:endParaRPr lang="en-US" altLang="zh-CN" dirty="0"/>
              </a:p>
              <a:p>
                <a:endParaRPr lang="en-US" altLang="zh-CN" dirty="0"/>
              </a:p>
              <a:p>
                <a:r>
                  <a:rPr lang="zh-CN" altLang="en-US" dirty="0"/>
                  <a:t>同理可以计算其他属性的信息增益或信息增益率，选择求解值最大的属性作为划分属性</a:t>
                </a:r>
              </a:p>
            </p:txBody>
          </p:sp>
        </mc:Fallback>
      </mc:AlternateContent>
      <p:sp>
        <p:nvSpPr>
          <p:cNvPr id="4" name="灯片编号占位符 3"/>
          <p:cNvSpPr>
            <a:spLocks noGrp="1"/>
          </p:cNvSpPr>
          <p:nvPr>
            <p:ph type="sldNum" sz="quarter" idx="5"/>
          </p:nvPr>
        </p:nvSpPr>
        <p:spPr/>
        <p:txBody>
          <a:bodyPr/>
          <a:lstStyle/>
          <a:p>
            <a:fld id="{E285D5D6-4E3F-411C-8722-AE80321700F2}" type="slidenum">
              <a:rPr lang="zh-CN" altLang="en-US" smtClean="0"/>
              <a:t>30</a:t>
            </a:fld>
            <a:endParaRPr lang="zh-CN" altLang="en-US"/>
          </a:p>
        </p:txBody>
      </p:sp>
    </p:spTree>
    <p:extLst>
      <p:ext uri="{BB962C8B-B14F-4D97-AF65-F5344CB8AC3E}">
        <p14:creationId xmlns:p14="http://schemas.microsoft.com/office/powerpoint/2010/main" val="33689881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75000"/>
              </a:lnSpc>
            </a:pPr>
            <a:r>
              <a:rPr lang="zh-CN" altLang="en-US" sz="1200" dirty="0">
                <a:solidFill>
                  <a:srgbClr val="121212"/>
                </a:solidFill>
                <a:latin typeface="Times New Roman" panose="02020603050405020304" pitchFamily="18" charset="0"/>
                <a:cs typeface="Times New Roman" panose="02020603050405020304" pitchFamily="18" charset="0"/>
              </a:rPr>
              <a:t>针对问题</a:t>
            </a:r>
            <a:r>
              <a:rPr lang="en-US" altLang="zh-CN" sz="1200" dirty="0">
                <a:solidFill>
                  <a:srgbClr val="121212"/>
                </a:solidFill>
                <a:latin typeface="Times New Roman" panose="02020603050405020304" pitchFamily="18" charset="0"/>
                <a:cs typeface="Times New Roman" panose="02020603050405020304" pitchFamily="18" charset="0"/>
              </a:rPr>
              <a:t>2</a:t>
            </a:r>
            <a:r>
              <a:rPr lang="zh-CN" altLang="en-US" sz="1200" dirty="0">
                <a:solidFill>
                  <a:srgbClr val="121212"/>
                </a:solidFill>
                <a:latin typeface="Times New Roman" panose="02020603050405020304" pitchFamily="18" charset="0"/>
                <a:cs typeface="Times New Roman" panose="02020603050405020304" pitchFamily="18" charset="0"/>
              </a:rPr>
              <a:t>：</a:t>
            </a:r>
            <a:r>
              <a:rPr lang="zh-CN" altLang="en-US" sz="1200" dirty="0">
                <a:solidFill>
                  <a:srgbClr val="0070C0"/>
                </a:solidFill>
                <a:latin typeface="+mn-ea"/>
              </a:rPr>
              <a:t> </a:t>
            </a:r>
            <a:r>
              <a:rPr lang="en-US" altLang="zh-CN" sz="1200" dirty="0">
                <a:solidFill>
                  <a:srgbClr val="0070C0"/>
                </a:solidFill>
                <a:latin typeface="+mn-ea"/>
              </a:rPr>
              <a:t>C4.5 </a:t>
            </a:r>
            <a:r>
              <a:rPr lang="zh-CN" altLang="en-US" sz="1200" dirty="0">
                <a:solidFill>
                  <a:srgbClr val="0070C0"/>
                </a:solidFill>
                <a:latin typeface="+mn-ea"/>
              </a:rPr>
              <a:t>的做法是：将样本同时划分到所有子节点，不过要调整样本的权重值，其实也就是以不同概率划分到不同节点中。</a:t>
            </a:r>
            <a:endParaRPr lang="en-US" altLang="zh-CN" sz="1200" dirty="0">
              <a:solidFill>
                <a:srgbClr val="0070C0"/>
              </a:solidFill>
              <a:latin typeface="+mn-ea"/>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31</a:t>
            </a:fld>
            <a:endParaRPr lang="zh-CN" altLang="en-US"/>
          </a:p>
        </p:txBody>
      </p:sp>
    </p:spTree>
    <p:extLst>
      <p:ext uri="{BB962C8B-B14F-4D97-AF65-F5344CB8AC3E}">
        <p14:creationId xmlns:p14="http://schemas.microsoft.com/office/powerpoint/2010/main" val="4857225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zh-CN" altLang="en-US" sz="1200" dirty="0">
                <a:latin typeface="+mn-ea"/>
              </a:rPr>
              <a:t>在决策树学习中，为了尽可能正确分类训练样本，结点划分过程不断重复，有时会造成决策树分支过多，尽管训练误差变得很小，但会使训练集自身的一些特点当作所有数据都具有的一般性质而导致</a:t>
            </a:r>
            <a:r>
              <a:rPr lang="zh-CN" altLang="en-US" sz="1400" b="1" dirty="0">
                <a:solidFill>
                  <a:srgbClr val="FF0000"/>
                </a:solidFill>
                <a:latin typeface="+mn-ea"/>
              </a:rPr>
              <a:t>过拟合</a:t>
            </a:r>
            <a:r>
              <a:rPr lang="zh-CN" altLang="en-US" sz="1200" dirty="0">
                <a:latin typeface="+mn-ea"/>
              </a:rPr>
              <a:t>。过拟合会导致决策树在</a:t>
            </a:r>
            <a:r>
              <a:rPr lang="zh-CN" altLang="en-US" sz="1200" dirty="0">
                <a:solidFill>
                  <a:schemeClr val="accent1"/>
                </a:solidFill>
                <a:latin typeface="+mn-ea"/>
              </a:rPr>
              <a:t>泛化能力</a:t>
            </a:r>
            <a:r>
              <a:rPr lang="zh-CN" altLang="en-US" sz="1200" dirty="0">
                <a:latin typeface="+mn-ea"/>
              </a:rPr>
              <a:t>的表现上非常差。</a:t>
            </a:r>
            <a:endParaRPr lang="en-US" altLang="zh-CN" sz="1200" dirty="0">
              <a:latin typeface="+mn-ea"/>
            </a:endParaRPr>
          </a:p>
          <a:p>
            <a:pPr>
              <a:lnSpc>
                <a:spcPct val="125000"/>
              </a:lnSpc>
            </a:pPr>
            <a:r>
              <a:rPr lang="zh-CN" altLang="en-US" sz="1200" dirty="0">
                <a:latin typeface="+mn-ea"/>
              </a:rPr>
              <a:t>因此决策树提出了“</a:t>
            </a:r>
            <a:r>
              <a:rPr lang="zh-CN" altLang="en-US" sz="1200" b="1" dirty="0">
                <a:solidFill>
                  <a:srgbClr val="FF0000"/>
                </a:solidFill>
                <a:latin typeface="+mn-ea"/>
              </a:rPr>
              <a:t>剪枝策略</a:t>
            </a:r>
            <a:r>
              <a:rPr lang="zh-CN" altLang="en-US" sz="1200" dirty="0">
                <a:latin typeface="+mn-ea"/>
              </a:rPr>
              <a:t>”来对付过拟合。主要有“预剪枝”和“后剪枝”。</a:t>
            </a:r>
            <a:endParaRPr lang="en-US" altLang="zh-CN" sz="1200" dirty="0">
              <a:latin typeface="+mn-ea"/>
            </a:endParaRP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32</a:t>
            </a:fld>
            <a:endParaRPr lang="zh-CN" altLang="en-US"/>
          </a:p>
        </p:txBody>
      </p:sp>
    </p:spTree>
    <p:extLst>
      <p:ext uri="{BB962C8B-B14F-4D97-AF65-F5344CB8AC3E}">
        <p14:creationId xmlns:p14="http://schemas.microsoft.com/office/powerpoint/2010/main" val="16182754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zh-CN" altLang="en-US" sz="1200" dirty="0">
                <a:latin typeface="+mn-ea"/>
              </a:rPr>
              <a:t>在决策树学习中，为了尽可能正确分类训练样本，结点划分过程不断重复，有时会造成决策树分支过多，尽管训练误差变得很小，但会使训练集自身的一些特点当作所有数据都具有的一般性质而导致</a:t>
            </a:r>
            <a:r>
              <a:rPr lang="zh-CN" altLang="en-US" sz="1400" b="1" dirty="0">
                <a:solidFill>
                  <a:srgbClr val="FF0000"/>
                </a:solidFill>
                <a:latin typeface="+mn-ea"/>
              </a:rPr>
              <a:t>过拟合</a:t>
            </a:r>
            <a:r>
              <a:rPr lang="zh-CN" altLang="en-US" sz="1200" dirty="0">
                <a:latin typeface="+mn-ea"/>
              </a:rPr>
              <a:t>。过拟合会导致决策树在</a:t>
            </a:r>
            <a:r>
              <a:rPr lang="zh-CN" altLang="en-US" sz="1200" dirty="0">
                <a:solidFill>
                  <a:schemeClr val="accent1"/>
                </a:solidFill>
                <a:latin typeface="+mn-ea"/>
              </a:rPr>
              <a:t>泛化能力</a:t>
            </a:r>
            <a:r>
              <a:rPr lang="zh-CN" altLang="en-US" sz="1200" dirty="0">
                <a:latin typeface="+mn-ea"/>
              </a:rPr>
              <a:t>的表现上非常差。</a:t>
            </a:r>
            <a:endParaRPr lang="en-US" altLang="zh-CN" sz="1200" dirty="0">
              <a:latin typeface="+mn-ea"/>
            </a:endParaRPr>
          </a:p>
          <a:p>
            <a:pPr>
              <a:lnSpc>
                <a:spcPct val="125000"/>
              </a:lnSpc>
            </a:pPr>
            <a:r>
              <a:rPr lang="zh-CN" altLang="en-US" sz="1200" dirty="0">
                <a:latin typeface="+mn-ea"/>
              </a:rPr>
              <a:t>因此决策树提出了“</a:t>
            </a:r>
            <a:r>
              <a:rPr lang="zh-CN" altLang="en-US" sz="1200" b="1" dirty="0">
                <a:solidFill>
                  <a:srgbClr val="FF0000"/>
                </a:solidFill>
                <a:latin typeface="+mn-ea"/>
              </a:rPr>
              <a:t>剪枝策略</a:t>
            </a:r>
            <a:r>
              <a:rPr lang="zh-CN" altLang="en-US" sz="1200" dirty="0">
                <a:latin typeface="+mn-ea"/>
              </a:rPr>
              <a:t>”来对付过拟合。主要有“预剪枝”和“后剪枝”。</a:t>
            </a:r>
            <a:endParaRPr lang="en-US" altLang="zh-CN" sz="1200" dirty="0">
              <a:latin typeface="+mn-ea"/>
            </a:endParaRP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33</a:t>
            </a:fld>
            <a:endParaRPr lang="zh-CN" altLang="en-US"/>
          </a:p>
        </p:txBody>
      </p:sp>
    </p:spTree>
    <p:extLst>
      <p:ext uri="{BB962C8B-B14F-4D97-AF65-F5344CB8AC3E}">
        <p14:creationId xmlns:p14="http://schemas.microsoft.com/office/powerpoint/2010/main" val="38229128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预剪枝</a:t>
            </a:r>
            <a:r>
              <a:rPr lang="zh-CN" altLang="en-US" sz="1200" b="0" i="0" kern="1200" dirty="0">
                <a:solidFill>
                  <a:schemeClr val="tx1"/>
                </a:solidFill>
                <a:effectLst/>
                <a:latin typeface="+mn-lt"/>
                <a:ea typeface="+mn-ea"/>
                <a:cs typeface="+mn-cs"/>
              </a:rPr>
              <a:t>是在决策树的生成过程中，对每个结点在划分前先进行估计，若当前结点的划分不能带来决策树泛化性能提升，则停止划分即结束树的构建并将当前节点标记为叶结点；后剪枝：是先从训练集生成一棵完整的决策树，然后自底向上地对叶结点进行考察，若将该结点对应的子树替换为叶结点能带来决策树泛化为性能提升，则将该子树替换为叶结点。泛化性能的提升可以使用交叉验证数据来检查修剪的效果，通过使用交叉验证数据，测试扩展节点是否会带来改进。如果显示会带来改进，那么我们可以继续扩展该节点。但是，如果精度降低，则不应该扩展，节点应该转换为叶节点。</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34</a:t>
            </a:fld>
            <a:endParaRPr lang="zh-CN" altLang="en-US"/>
          </a:p>
        </p:txBody>
      </p:sp>
    </p:spTree>
    <p:extLst>
      <p:ext uri="{BB962C8B-B14F-4D97-AF65-F5344CB8AC3E}">
        <p14:creationId xmlns:p14="http://schemas.microsoft.com/office/powerpoint/2010/main" val="8324347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nSpc>
                <a:spcPct val="140000"/>
              </a:lnSpc>
              <a:buFont typeface="Wingdings" pitchFamily="2" charset="2"/>
              <a:buNone/>
            </a:pPr>
            <a:r>
              <a:rPr lang="zh-CN" altLang="en-US" sz="1200" spc="-10" dirty="0">
                <a:solidFill>
                  <a:srgbClr val="FF0000"/>
                </a:solidFill>
                <a:latin typeface="微软雅黑"/>
                <a:cs typeface="Times New Roman" panose="02020603050405020304" pitchFamily="18" charset="0"/>
              </a:rPr>
              <a:t>使用流程法将原始数据集划分为训练集与验证集，用训练集生成决策树，用验证集进行性能评估</a:t>
            </a:r>
            <a:endParaRPr lang="en-US" altLang="zh-CN" sz="1200" spc="-10" dirty="0">
              <a:solidFill>
                <a:srgbClr val="FF0000"/>
              </a:solidFill>
              <a:latin typeface="微软雅黑"/>
              <a:cs typeface="Times New Roman" panose="02020603050405020304" pitchFamily="18" charset="0"/>
            </a:endParaRPr>
          </a:p>
          <a:p>
            <a:pPr marL="0" lvl="0" indent="0">
              <a:lnSpc>
                <a:spcPct val="140000"/>
              </a:lnSpc>
              <a:buFont typeface="Wingdings" pitchFamily="2" charset="2"/>
              <a:buNone/>
            </a:pPr>
            <a:r>
              <a:rPr lang="zh-CN" altLang="en-US" sz="1200" spc="-10" dirty="0">
                <a:solidFill>
                  <a:srgbClr val="FF0000"/>
                </a:solidFill>
                <a:latin typeface="微软雅黑"/>
                <a:cs typeface="Times New Roman" panose="02020603050405020304" pitchFamily="18" charset="0"/>
              </a:rPr>
              <a:t>在此处我们使用信息增益准则进行划分属性（此处不代表</a:t>
            </a:r>
            <a:r>
              <a:rPr lang="en-US" altLang="zh-CN" sz="1200" spc="-10" dirty="0">
                <a:solidFill>
                  <a:srgbClr val="FF0000"/>
                </a:solidFill>
                <a:latin typeface="微软雅黑"/>
                <a:cs typeface="Times New Roman" panose="02020603050405020304" pitchFamily="18" charset="0"/>
              </a:rPr>
              <a:t>C4.5</a:t>
            </a:r>
            <a:r>
              <a:rPr lang="zh-CN" altLang="en-US" sz="1200" spc="-10" dirty="0">
                <a:solidFill>
                  <a:srgbClr val="FF0000"/>
                </a:solidFill>
                <a:latin typeface="微软雅黑"/>
                <a:cs typeface="Times New Roman" panose="02020603050405020304" pitchFamily="18" charset="0"/>
              </a:rPr>
              <a:t>算法），经过计算，发现脐部的信息增益最大（计算部分不赘述），选择脐部作为根结点属性</a:t>
            </a:r>
            <a:endParaRPr lang="en-US" altLang="zh-CN" sz="1200" spc="-10" dirty="0">
              <a:solidFill>
                <a:srgbClr val="FF0000"/>
              </a:solidFill>
              <a:latin typeface="微软雅黑"/>
              <a:cs typeface="Times New Roman" panose="02020603050405020304" pitchFamily="18" charset="0"/>
            </a:endParaRPr>
          </a:p>
          <a:p>
            <a:pPr marL="0" lvl="0" indent="0">
              <a:lnSpc>
                <a:spcPct val="140000"/>
              </a:lnSpc>
              <a:buFont typeface="Wingdings" pitchFamily="2" charset="2"/>
              <a:buNone/>
            </a:pPr>
            <a:endParaRPr lang="en-US" altLang="zh-CN" sz="1200" spc="-10" dirty="0">
              <a:solidFill>
                <a:srgbClr val="FF0000"/>
              </a:solidFill>
              <a:latin typeface="微软雅黑"/>
              <a:cs typeface="Times New Roman" panose="02020603050405020304" pitchFamily="18" charset="0"/>
            </a:endParaRPr>
          </a:p>
          <a:p>
            <a:pPr marL="457200" lvl="0" indent="-457200">
              <a:lnSpc>
                <a:spcPct val="140000"/>
              </a:lnSpc>
              <a:buFont typeface="Wingdings" pitchFamily="2" charset="2"/>
              <a:buChar char="ü"/>
            </a:pPr>
            <a:r>
              <a:rPr lang="zh-CN" altLang="en-US" sz="1200" spc="-10" dirty="0">
                <a:solidFill>
                  <a:srgbClr val="FF0000"/>
                </a:solidFill>
                <a:latin typeface="微软雅黑"/>
                <a:cs typeface="Times New Roman" panose="02020603050405020304" pitchFamily="18" charset="0"/>
              </a:rPr>
              <a:t>优点   </a:t>
            </a:r>
            <a:r>
              <a:rPr lang="zh-CN" altLang="en-US" sz="1200" dirty="0">
                <a:solidFill>
                  <a:srgbClr val="121212"/>
                </a:solidFill>
                <a:latin typeface="-apple-system"/>
              </a:rPr>
              <a:t>降低过拟合的风险，还可以减少训练时间</a:t>
            </a:r>
            <a:endParaRPr lang="zh-CN" altLang="en-US" sz="1200" dirty="0">
              <a:solidFill>
                <a:prstClr val="black"/>
              </a:solidFill>
              <a:latin typeface="Times New Roman" panose="02020603050405020304" pitchFamily="18" charset="0"/>
              <a:cs typeface="Times New Roman" panose="02020603050405020304" pitchFamily="18" charset="0"/>
            </a:endParaRPr>
          </a:p>
          <a:p>
            <a:pPr marL="457200" lvl="0" indent="-457200">
              <a:lnSpc>
                <a:spcPct val="140000"/>
              </a:lnSpc>
              <a:buFont typeface="Wingdings" pitchFamily="2" charset="2"/>
              <a:buChar char="ü"/>
            </a:pPr>
            <a:r>
              <a:rPr lang="zh-CN" altLang="en-US" sz="1200" spc="-10" dirty="0">
                <a:solidFill>
                  <a:srgbClr val="FF0000"/>
                </a:solidFill>
                <a:latin typeface="微软雅黑"/>
              </a:rPr>
              <a:t>缺点   </a:t>
            </a:r>
            <a:r>
              <a:rPr lang="zh-CN" altLang="en-US" sz="1200" dirty="0">
                <a:solidFill>
                  <a:srgbClr val="121212"/>
                </a:solidFill>
                <a:latin typeface="-apple-system"/>
              </a:rPr>
              <a:t>基于“贪心”策略，会带来欠拟合风险。</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35</a:t>
            </a:fld>
            <a:endParaRPr lang="zh-CN" altLang="en-US"/>
          </a:p>
        </p:txBody>
      </p:sp>
    </p:spTree>
    <p:extLst>
      <p:ext uri="{BB962C8B-B14F-4D97-AF65-F5344CB8AC3E}">
        <p14:creationId xmlns:p14="http://schemas.microsoft.com/office/powerpoint/2010/main" val="1763634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nSpc>
                <a:spcPct val="140000"/>
              </a:lnSpc>
              <a:buFont typeface="Wingdings" pitchFamily="2" charset="2"/>
              <a:buNone/>
            </a:pPr>
            <a:r>
              <a:rPr lang="zh-CN" altLang="en-US" sz="1200" spc="-10" dirty="0">
                <a:solidFill>
                  <a:srgbClr val="FF0000"/>
                </a:solidFill>
                <a:latin typeface="微软雅黑"/>
                <a:cs typeface="Times New Roman" panose="02020603050405020304" pitchFamily="18" charset="0"/>
              </a:rPr>
              <a:t>使用流程法将原始数据集划分为训练集与验证集，用训练集生成决策树，用验证集进行性能评估</a:t>
            </a:r>
            <a:endParaRPr lang="en-US" altLang="zh-CN" sz="1200" spc="-10" dirty="0">
              <a:solidFill>
                <a:srgbClr val="FF0000"/>
              </a:solidFill>
              <a:latin typeface="微软雅黑"/>
              <a:cs typeface="Times New Roman" panose="02020603050405020304" pitchFamily="18" charset="0"/>
            </a:endParaRPr>
          </a:p>
          <a:p>
            <a:pPr marL="0" lvl="0" indent="0">
              <a:lnSpc>
                <a:spcPct val="140000"/>
              </a:lnSpc>
              <a:buFont typeface="Wingdings" pitchFamily="2" charset="2"/>
              <a:buNone/>
            </a:pPr>
            <a:endParaRPr lang="en-US" altLang="zh-CN" sz="1200" spc="-10" dirty="0">
              <a:solidFill>
                <a:srgbClr val="FF0000"/>
              </a:solidFill>
              <a:latin typeface="微软雅黑"/>
              <a:cs typeface="Times New Roman" panose="02020603050405020304" pitchFamily="18" charset="0"/>
            </a:endParaRPr>
          </a:p>
          <a:p>
            <a:pPr marL="0" lvl="0" indent="0">
              <a:lnSpc>
                <a:spcPct val="140000"/>
              </a:lnSpc>
              <a:buFont typeface="Wingdings" pitchFamily="2" charset="2"/>
              <a:buNone/>
            </a:pPr>
            <a:r>
              <a:rPr lang="zh-CN" altLang="en-US" sz="1200" spc="-10" dirty="0">
                <a:solidFill>
                  <a:srgbClr val="FF0000"/>
                </a:solidFill>
                <a:latin typeface="微软雅黑"/>
                <a:cs typeface="Times New Roman" panose="02020603050405020304" pitchFamily="18" charset="0"/>
              </a:rPr>
              <a:t>不进行划分则选择类别标记为训练样本最多的类别</a:t>
            </a:r>
            <a:endParaRPr lang="en-US" altLang="zh-CN" sz="1200" spc="-10" dirty="0">
              <a:solidFill>
                <a:srgbClr val="FF0000"/>
              </a:solidFill>
              <a:latin typeface="微软雅黑"/>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36</a:t>
            </a:fld>
            <a:endParaRPr lang="zh-CN" altLang="en-US"/>
          </a:p>
        </p:txBody>
      </p:sp>
    </p:spTree>
    <p:extLst>
      <p:ext uri="{BB962C8B-B14F-4D97-AF65-F5344CB8AC3E}">
        <p14:creationId xmlns:p14="http://schemas.microsoft.com/office/powerpoint/2010/main" val="2222057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zh-CN" altLang="en-US" sz="1200" dirty="0">
                <a:solidFill>
                  <a:srgbClr val="121212"/>
                </a:solidFill>
                <a:latin typeface="+mn-ea"/>
              </a:rPr>
              <a:t>前面提到后剪枝是在</a:t>
            </a:r>
            <a:r>
              <a:rPr lang="zh-CN" altLang="en-US" sz="1200" b="1" dirty="0">
                <a:solidFill>
                  <a:srgbClr val="FF0000"/>
                </a:solidFill>
                <a:latin typeface="+mn-ea"/>
              </a:rPr>
              <a:t>已经生成的决策树</a:t>
            </a:r>
            <a:r>
              <a:rPr lang="zh-CN" altLang="en-US" sz="1200" dirty="0">
                <a:solidFill>
                  <a:srgbClr val="121212"/>
                </a:solidFill>
                <a:latin typeface="+mn-ea"/>
              </a:rPr>
              <a:t>上进行剪枝，从而得到简化版的剪枝决策树。左图是一棵由前面的西瓜集训练集数据生成的一棵完整的决策树</a:t>
            </a:r>
            <a:endParaRPr lang="en-US" altLang="zh-CN" sz="1200" dirty="0">
              <a:solidFill>
                <a:srgbClr val="121212"/>
              </a:solidFill>
              <a:latin typeface="+mn-ea"/>
            </a:endParaRPr>
          </a:p>
          <a:p>
            <a:pPr>
              <a:lnSpc>
                <a:spcPct val="125000"/>
              </a:lnSpc>
            </a:pPr>
            <a:r>
              <a:rPr lang="zh-CN" altLang="en-US" sz="1200" dirty="0">
                <a:solidFill>
                  <a:srgbClr val="121212"/>
                </a:solidFill>
                <a:latin typeface="+mn-ea"/>
              </a:rPr>
              <a:t>后剪枝自底向上遍历，判断将每个非叶子节点替换为叶子结点决策树的泛化能力是否会上升。首先考察图中的⑥结点</a:t>
            </a:r>
            <a:endParaRPr lang="en-US" altLang="zh-CN" sz="1200" dirty="0">
              <a:solidFill>
                <a:srgbClr val="121212"/>
              </a:solidFill>
              <a:latin typeface="+mn-ea"/>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37</a:t>
            </a:fld>
            <a:endParaRPr lang="zh-CN" altLang="en-US"/>
          </a:p>
        </p:txBody>
      </p:sp>
    </p:spTree>
    <p:extLst>
      <p:ext uri="{BB962C8B-B14F-4D97-AF65-F5344CB8AC3E}">
        <p14:creationId xmlns:p14="http://schemas.microsoft.com/office/powerpoint/2010/main" val="527393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https://blog.csdn.net/weixin_43216017/article/details/87534496</a:t>
            </a:r>
          </a:p>
          <a:p>
            <a:r>
              <a:rPr lang="zh-CN" altLang="en-US" dirty="0"/>
              <a:t>不展开介绍，详见上述链接</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38</a:t>
            </a:fld>
            <a:endParaRPr lang="zh-CN" altLang="en-US"/>
          </a:p>
        </p:txBody>
      </p:sp>
    </p:spTree>
    <p:extLst>
      <p:ext uri="{BB962C8B-B14F-4D97-AF65-F5344CB8AC3E}">
        <p14:creationId xmlns:p14="http://schemas.microsoft.com/office/powerpoint/2010/main" val="35386113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spc="-10" dirty="0">
                <a:latin typeface="+mn-ea"/>
              </a:rPr>
              <a:t>答案：</a:t>
            </a:r>
            <a:r>
              <a:rPr lang="en-US" altLang="zh-CN" sz="1200" spc="-10" dirty="0">
                <a:latin typeface="+mn-ea"/>
              </a:rPr>
              <a:t>D C4.5</a:t>
            </a:r>
            <a:r>
              <a:rPr lang="zh-CN" altLang="en-US" sz="1200" spc="-10" dirty="0">
                <a:latin typeface="+mn-ea"/>
              </a:rPr>
              <a:t>算法使用了基于概率划分的解决方案来处理缺失值</a:t>
            </a:r>
            <a:endParaRPr lang="en-US" altLang="zh-CN" sz="1200" spc="-10" dirty="0">
              <a:latin typeface="+mn-ea"/>
            </a:endParaRP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39</a:t>
            </a:fld>
            <a:endParaRPr lang="zh-CN" altLang="en-US"/>
          </a:p>
        </p:txBody>
      </p:sp>
    </p:spTree>
    <p:extLst>
      <p:ext uri="{BB962C8B-B14F-4D97-AF65-F5344CB8AC3E}">
        <p14:creationId xmlns:p14="http://schemas.microsoft.com/office/powerpoint/2010/main" val="2047787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25000"/>
              </a:lnSpc>
            </a:pPr>
            <a:r>
              <a:rPr lang="zh-CN" altLang="en-US" sz="1200" dirty="0">
                <a:latin typeface="-apple-system"/>
              </a:rPr>
              <a:t>树形结构对应到决策树中都有相应的功能。一般决策树由一个</a:t>
            </a:r>
            <a:r>
              <a:rPr lang="zh-CN" altLang="en-US" sz="1200" b="1" dirty="0">
                <a:latin typeface="-apple-system"/>
              </a:rPr>
              <a:t>根结点</a:t>
            </a:r>
            <a:r>
              <a:rPr lang="zh-CN" altLang="en-US" sz="1200" dirty="0">
                <a:latin typeface="-apple-system"/>
              </a:rPr>
              <a:t>、若干个</a:t>
            </a:r>
            <a:r>
              <a:rPr lang="zh-CN" altLang="en-US" sz="1200" b="1" dirty="0">
                <a:latin typeface="-apple-system"/>
              </a:rPr>
              <a:t>内部结点</a:t>
            </a:r>
            <a:r>
              <a:rPr lang="zh-CN" altLang="en-US" sz="1200" dirty="0">
                <a:latin typeface="-apple-system"/>
              </a:rPr>
              <a:t>和若干个</a:t>
            </a:r>
            <a:r>
              <a:rPr lang="zh-CN" altLang="en-US" sz="1200" b="1" dirty="0">
                <a:latin typeface="-apple-system"/>
              </a:rPr>
              <a:t>叶子结点</a:t>
            </a:r>
            <a:r>
              <a:rPr lang="zh-CN" altLang="en-US" sz="1200" dirty="0">
                <a:latin typeface="-apple-system"/>
              </a:rPr>
              <a:t>构成，叶结点对应于</a:t>
            </a:r>
            <a:r>
              <a:rPr lang="zh-CN" altLang="en-US" sz="1200" b="1" dirty="0">
                <a:latin typeface="-apple-system"/>
              </a:rPr>
              <a:t>决策结果 </a:t>
            </a:r>
            <a:r>
              <a:rPr lang="zh-CN" altLang="en-US" sz="1200" dirty="0">
                <a:latin typeface="-apple-system"/>
              </a:rPr>
              <a:t>，其他每个节点则对应于一个</a:t>
            </a:r>
            <a:r>
              <a:rPr lang="zh-CN" altLang="en-US" sz="1200" b="1" dirty="0">
                <a:latin typeface="-apple-system"/>
              </a:rPr>
              <a:t>属性测试</a:t>
            </a:r>
            <a:r>
              <a:rPr lang="zh-CN" altLang="en-US" sz="1200" dirty="0">
                <a:latin typeface="-apple-system"/>
              </a:rPr>
              <a:t>；每个结点包含的样本集合根据属性测试的结果被划分到子结点中；根结点则包含样本全集。</a:t>
            </a:r>
          </a:p>
          <a:p>
            <a:endParaRPr lang="en-US" altLang="zh-CN" dirty="0"/>
          </a:p>
          <a:p>
            <a:endParaRPr lang="en-US" altLang="zh-CN" dirty="0"/>
          </a:p>
          <a:p>
            <a:r>
              <a:rPr lang="zh-CN" altLang="en-US" dirty="0"/>
              <a:t>根结点</a:t>
            </a:r>
            <a:r>
              <a:rPr lang="en-US" altLang="zh-CN" dirty="0"/>
              <a:t>-》</a:t>
            </a:r>
            <a:r>
              <a:rPr lang="zh-CN" altLang="en-CN" dirty="0"/>
              <a:t>叶</a:t>
            </a:r>
            <a:r>
              <a:rPr lang="zh-CN" altLang="en-US" dirty="0"/>
              <a:t>结点：判定测试序列</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4</a:t>
            </a:fld>
            <a:endParaRPr lang="zh-CN" altLang="en-US"/>
          </a:p>
        </p:txBody>
      </p:sp>
    </p:spTree>
    <p:extLst>
      <p:ext uri="{BB962C8B-B14F-4D97-AF65-F5344CB8AC3E}">
        <p14:creationId xmlns:p14="http://schemas.microsoft.com/office/powerpoint/2010/main" val="6202820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CART</a:t>
            </a:r>
            <a:r>
              <a:rPr lang="zh-CN" altLang="en-US" dirty="0"/>
              <a:t>算法采用二分递归分割方法，</a:t>
            </a:r>
            <a:r>
              <a:rPr lang="zh-CN" altLang="en-US" sz="1200" b="0" i="0" kern="1200" dirty="0">
                <a:solidFill>
                  <a:schemeClr val="tx1"/>
                </a:solidFill>
                <a:effectLst/>
                <a:latin typeface="+mn-lt"/>
                <a:ea typeface="+mn-ea"/>
                <a:cs typeface="+mn-cs"/>
              </a:rPr>
              <a:t>把当前样本划分为两个子样本，不断递归分割使得生成的每个非叶子结点都有两个分支。所以，</a:t>
            </a:r>
            <a:r>
              <a:rPr lang="en-US" altLang="zh-CN" sz="1200" b="0" i="0" kern="1200" dirty="0">
                <a:solidFill>
                  <a:schemeClr val="tx1"/>
                </a:solidFill>
                <a:effectLst/>
                <a:latin typeface="+mn-lt"/>
                <a:ea typeface="+mn-ea"/>
                <a:cs typeface="+mn-cs"/>
              </a:rPr>
              <a:t>CART</a:t>
            </a:r>
            <a:r>
              <a:rPr lang="zh-CN" altLang="en-US" sz="1200" b="0" i="0" kern="1200" dirty="0">
                <a:solidFill>
                  <a:schemeClr val="tx1"/>
                </a:solidFill>
                <a:effectLst/>
                <a:latin typeface="+mn-lt"/>
                <a:ea typeface="+mn-ea"/>
                <a:cs typeface="+mn-cs"/>
              </a:rPr>
              <a:t>算法生成的决策树是一个二叉树。</a:t>
            </a:r>
            <a:r>
              <a:rPr lang="en-US" altLang="zh-CN" sz="1200" dirty="0">
                <a:solidFill>
                  <a:srgbClr val="121212"/>
                </a:solidFill>
                <a:latin typeface="+mn-ea"/>
              </a:rPr>
              <a:t> ID3 </a:t>
            </a:r>
            <a:r>
              <a:rPr lang="zh-CN" altLang="en-US" sz="1200" dirty="0">
                <a:solidFill>
                  <a:srgbClr val="121212"/>
                </a:solidFill>
                <a:latin typeface="+mn-ea"/>
              </a:rPr>
              <a:t>和 </a:t>
            </a:r>
            <a:r>
              <a:rPr lang="en-US" altLang="zh-CN" sz="1200" dirty="0">
                <a:solidFill>
                  <a:srgbClr val="121212"/>
                </a:solidFill>
                <a:latin typeface="+mn-ea"/>
              </a:rPr>
              <a:t>C4.5 </a:t>
            </a:r>
            <a:r>
              <a:rPr lang="zh-CN" altLang="en-US" sz="1200" dirty="0">
                <a:solidFill>
                  <a:srgbClr val="121212"/>
                </a:solidFill>
                <a:latin typeface="+mn-ea"/>
              </a:rPr>
              <a:t>虽然在对训练样本集的学习中可以尽可能多地挖掘信息，但是其生成的决策树分支、规模都比较大，</a:t>
            </a:r>
            <a:r>
              <a:rPr lang="en-US" altLang="zh-CN" sz="1200" dirty="0">
                <a:solidFill>
                  <a:srgbClr val="121212"/>
                </a:solidFill>
                <a:latin typeface="+mn-ea"/>
              </a:rPr>
              <a:t>CART </a:t>
            </a:r>
            <a:r>
              <a:rPr lang="zh-CN" altLang="en-US" sz="1200" dirty="0">
                <a:solidFill>
                  <a:srgbClr val="121212"/>
                </a:solidFill>
                <a:latin typeface="+mn-ea"/>
              </a:rPr>
              <a:t>算法的</a:t>
            </a:r>
            <a:r>
              <a:rPr lang="zh-CN" altLang="en-US" sz="1200" b="1" dirty="0">
                <a:solidFill>
                  <a:srgbClr val="FF0000"/>
                </a:solidFill>
                <a:latin typeface="+mn-ea"/>
              </a:rPr>
              <a:t>二分法</a:t>
            </a:r>
            <a:r>
              <a:rPr lang="zh-CN" altLang="en-US" sz="1200" dirty="0">
                <a:solidFill>
                  <a:srgbClr val="121212"/>
                </a:solidFill>
                <a:latin typeface="+mn-ea"/>
              </a:rPr>
              <a:t>可以简化决策树的规模，提高生成决策树的效率。</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40</a:t>
            </a:fld>
            <a:endParaRPr lang="zh-CN" altLang="en-US"/>
          </a:p>
        </p:txBody>
      </p:sp>
    </p:spTree>
    <p:extLst>
      <p:ext uri="{BB962C8B-B14F-4D97-AF65-F5344CB8AC3E}">
        <p14:creationId xmlns:p14="http://schemas.microsoft.com/office/powerpoint/2010/main" val="410368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41</a:t>
            </a:fld>
            <a:endParaRPr lang="zh-CN" altLang="en-US"/>
          </a:p>
        </p:txBody>
      </p:sp>
    </p:spTree>
    <p:extLst>
      <p:ext uri="{BB962C8B-B14F-4D97-AF65-F5344CB8AC3E}">
        <p14:creationId xmlns:p14="http://schemas.microsoft.com/office/powerpoint/2010/main" val="32101622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42</a:t>
            </a:fld>
            <a:endParaRPr lang="zh-CN" altLang="en-US"/>
          </a:p>
        </p:txBody>
      </p:sp>
    </p:spTree>
    <p:extLst>
      <p:ext uri="{BB962C8B-B14F-4D97-AF65-F5344CB8AC3E}">
        <p14:creationId xmlns:p14="http://schemas.microsoft.com/office/powerpoint/2010/main" val="30810869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使用前面提到的申请贷款的例子来讲解</a:t>
            </a:r>
            <a:r>
              <a:rPr lang="en-US" altLang="zh-CN" dirty="0"/>
              <a:t>CART</a:t>
            </a:r>
            <a:r>
              <a:rPr lang="zh-CN" altLang="en-US" dirty="0"/>
              <a:t>算法的生成过程。</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43</a:t>
            </a:fld>
            <a:endParaRPr lang="zh-CN" altLang="en-US"/>
          </a:p>
        </p:txBody>
      </p:sp>
    </p:spTree>
    <p:extLst>
      <p:ext uri="{BB962C8B-B14F-4D97-AF65-F5344CB8AC3E}">
        <p14:creationId xmlns:p14="http://schemas.microsoft.com/office/powerpoint/2010/main" val="8415024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使用前面提到的申请贷款的例子来讲解</a:t>
            </a:r>
            <a:r>
              <a:rPr lang="en-US" altLang="zh-CN" dirty="0"/>
              <a:t>CART</a:t>
            </a:r>
            <a:r>
              <a:rPr lang="zh-CN" altLang="en-US" dirty="0"/>
              <a:t>算法的生成过程。</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44</a:t>
            </a:fld>
            <a:endParaRPr lang="zh-CN" altLang="en-US"/>
          </a:p>
        </p:txBody>
      </p:sp>
    </p:spTree>
    <p:extLst>
      <p:ext uri="{BB962C8B-B14F-4D97-AF65-F5344CB8AC3E}">
        <p14:creationId xmlns:p14="http://schemas.microsoft.com/office/powerpoint/2010/main" val="14529567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针对前面提到的两个有关缺失值的问题：</a:t>
            </a:r>
            <a:r>
              <a:rPr lang="en-US" altLang="zh-CN" dirty="0"/>
              <a:t>1.</a:t>
            </a:r>
            <a:r>
              <a:rPr lang="zh-CN" altLang="en-US" sz="1200" b="1" dirty="0">
                <a:solidFill>
                  <a:srgbClr val="006BCC"/>
                </a:solidFill>
                <a:latin typeface="Times New Roman" panose="02020603050405020304" pitchFamily="18" charset="0"/>
                <a:cs typeface="Times New Roman" panose="02020603050405020304" pitchFamily="18" charset="0"/>
              </a:rPr>
              <a:t>属性值缺失情况下，该如何选择划分属性？</a:t>
            </a:r>
            <a:endParaRPr lang="en-US" altLang="zh-CN" sz="1200" b="1" dirty="0">
              <a:solidFill>
                <a:srgbClr val="006BCC"/>
              </a:solidFill>
              <a:latin typeface="Times New Roman" panose="02020603050405020304" pitchFamily="18" charset="0"/>
              <a:cs typeface="Times New Roman" panose="02020603050405020304" pitchFamily="18" charset="0"/>
            </a:endParaRPr>
          </a:p>
          <a:p>
            <a:r>
              <a:rPr lang="en-US" altLang="zh-CN" sz="1200" b="1" dirty="0">
                <a:solidFill>
                  <a:srgbClr val="006BCC"/>
                </a:solidFill>
                <a:latin typeface="Times New Roman" panose="02020603050405020304" pitchFamily="18" charset="0"/>
                <a:cs typeface="Times New Roman" panose="02020603050405020304" pitchFamily="18" charset="0"/>
              </a:rPr>
              <a:t>2.</a:t>
            </a:r>
            <a:r>
              <a:rPr lang="zh-CN" altLang="en-US" sz="1200" b="1" dirty="0">
                <a:solidFill>
                  <a:srgbClr val="006BCC"/>
                </a:solidFill>
                <a:latin typeface="Times New Roman" panose="02020603050405020304" pitchFamily="18" charset="0"/>
                <a:cs typeface="Times New Roman" panose="02020603050405020304" pitchFamily="18" charset="0"/>
              </a:rPr>
              <a:t>如果现在已经给定了划分属性，样本在该属性上的值缺失，如何划分该样本？</a:t>
            </a:r>
            <a:endParaRPr lang="en-US" altLang="zh-CN" sz="1200" b="1" dirty="0">
              <a:solidFill>
                <a:srgbClr val="006BCC"/>
              </a:solidFill>
              <a:latin typeface="Times New Roman" panose="02020603050405020304" pitchFamily="18" charset="0"/>
              <a:cs typeface="Times New Roman" panose="02020603050405020304" pitchFamily="18" charset="0"/>
            </a:endParaRPr>
          </a:p>
          <a:p>
            <a:endParaRPr lang="en-US" altLang="zh-CN" sz="1200" b="1" dirty="0">
              <a:solidFill>
                <a:srgbClr val="006BCC"/>
              </a:solidFill>
              <a:latin typeface="Times New Roman" panose="02020603050405020304" pitchFamily="18" charset="0"/>
              <a:cs typeface="Times New Roman" panose="02020603050405020304" pitchFamily="18" charset="0"/>
            </a:endParaRPr>
          </a:p>
          <a:p>
            <a:r>
              <a:rPr lang="en-US" altLang="zh-CN" sz="1200" b="1" dirty="0">
                <a:solidFill>
                  <a:srgbClr val="006BCC"/>
                </a:solidFill>
                <a:latin typeface="Times New Roman" panose="02020603050405020304" pitchFamily="18" charset="0"/>
                <a:cs typeface="Times New Roman" panose="02020603050405020304" pitchFamily="18" charset="0"/>
              </a:rPr>
              <a:t>CART</a:t>
            </a:r>
            <a:r>
              <a:rPr lang="zh-CN" altLang="en-US" sz="1200" b="1" dirty="0">
                <a:solidFill>
                  <a:srgbClr val="006BCC"/>
                </a:solidFill>
                <a:latin typeface="Times New Roman" panose="02020603050405020304" pitchFamily="18" charset="0"/>
                <a:cs typeface="Times New Roman" panose="02020603050405020304" pitchFamily="18" charset="0"/>
              </a:rPr>
              <a:t>都给出了解决方案，第一个问题代理特征分裂方式解决的解决办法与</a:t>
            </a:r>
            <a:r>
              <a:rPr lang="en-US" altLang="zh-CN" sz="1200" b="1" dirty="0">
                <a:solidFill>
                  <a:srgbClr val="006BCC"/>
                </a:solidFill>
                <a:latin typeface="Times New Roman" panose="02020603050405020304" pitchFamily="18" charset="0"/>
                <a:cs typeface="Times New Roman" panose="02020603050405020304" pitchFamily="18" charset="0"/>
              </a:rPr>
              <a:t>C4.5</a:t>
            </a:r>
            <a:r>
              <a:rPr lang="zh-CN" altLang="en-US" sz="1200" b="1" dirty="0">
                <a:solidFill>
                  <a:srgbClr val="006BCC"/>
                </a:solidFill>
                <a:latin typeface="Times New Roman" panose="02020603050405020304" pitchFamily="18" charset="0"/>
                <a:cs typeface="Times New Roman" panose="02020603050405020304" pitchFamily="18" charset="0"/>
              </a:rPr>
              <a:t>类似</a:t>
            </a:r>
            <a:endParaRPr lang="en-US" altLang="zh-CN" sz="1200" b="1" dirty="0">
              <a:solidFill>
                <a:srgbClr val="006BCC"/>
              </a:solidFill>
              <a:latin typeface="Times New Roman" panose="02020603050405020304" pitchFamily="18" charset="0"/>
              <a:cs typeface="Times New Roman" panose="02020603050405020304" pitchFamily="18" charset="0"/>
            </a:endParaRPr>
          </a:p>
          <a:p>
            <a:r>
              <a:rPr lang="zh-CN" altLang="en-US" sz="1200" b="1" dirty="0">
                <a:solidFill>
                  <a:srgbClr val="006BCC"/>
                </a:solidFill>
                <a:latin typeface="Times New Roman" panose="02020603050405020304" pitchFamily="18" charset="0"/>
                <a:cs typeface="Times New Roman" panose="02020603050405020304" pitchFamily="18" charset="0"/>
              </a:rPr>
              <a:t>第二个问题使用，具体不展开介绍</a:t>
            </a:r>
            <a:endParaRPr lang="en-US" altLang="zh-CN" sz="1200" b="1" dirty="0">
              <a:solidFill>
                <a:srgbClr val="006BCC"/>
              </a:solidFill>
              <a:latin typeface="Times New Roman" panose="02020603050405020304" pitchFamily="18" charset="0"/>
              <a:cs typeface="Times New Roman" panose="02020603050405020304" pitchFamily="18" charset="0"/>
            </a:endParaRPr>
          </a:p>
          <a:p>
            <a:r>
              <a:rPr lang="en-US" altLang="zh-CN" sz="1200" b="1" dirty="0">
                <a:solidFill>
                  <a:srgbClr val="006BCC"/>
                </a:solidFill>
                <a:latin typeface="Times New Roman" panose="02020603050405020304" pitchFamily="18" charset="0"/>
                <a:cs typeface="Times New Roman" panose="02020603050405020304" pitchFamily="18" charset="0"/>
              </a:rPr>
              <a:t>https://zhuanlan.zhihu.com/p/86679767</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45</a:t>
            </a:fld>
            <a:endParaRPr lang="zh-CN" altLang="en-US"/>
          </a:p>
        </p:txBody>
      </p:sp>
    </p:spTree>
    <p:extLst>
      <p:ext uri="{BB962C8B-B14F-4D97-AF65-F5344CB8AC3E}">
        <p14:creationId xmlns:p14="http://schemas.microsoft.com/office/powerpoint/2010/main" val="35568577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鸢尾花数据集是一个经典数据集，包含</a:t>
            </a:r>
            <a:r>
              <a:rPr lang="en-US" altLang="zh-CN" dirty="0"/>
              <a:t>3</a:t>
            </a:r>
            <a:r>
              <a:rPr lang="zh-CN" altLang="en-US" dirty="0"/>
              <a:t>类鸢尾花的分类信息：山鸢尾、杂色鸢尾、维吉尼亚鸢尾。这是每种鸢尾的图片。</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5D5D6-4E3F-411C-8722-AE80321700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407406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从表格中可以看出</a:t>
            </a:r>
            <a:r>
              <a:rPr lang="en-US" altLang="zh-CN" dirty="0"/>
              <a:t>3</a:t>
            </a:r>
            <a:r>
              <a:rPr lang="zh-CN" altLang="en-US" dirty="0"/>
              <a:t>种鸢尾花的花萼长、花萼宽、花瓣长、花瓣宽都不相同，可以作为</a:t>
            </a:r>
            <a:r>
              <a:rPr lang="en-US" altLang="zh-CN" dirty="0"/>
              <a:t>4</a:t>
            </a:r>
            <a:r>
              <a:rPr lang="zh-CN" altLang="en-US" dirty="0"/>
              <a:t>维特征进行分类。图片是任意</a:t>
            </a:r>
            <a:r>
              <a:rPr lang="en-US" altLang="zh-CN" dirty="0"/>
              <a:t>2</a:t>
            </a:r>
            <a:r>
              <a:rPr lang="zh-CN" altLang="en-US" dirty="0"/>
              <a:t>维特征组合后的可视化结果。从图片可以看出花瓣宽能够很好的区分维吉尼亚鸢尾，同样的花瓣长能够较好的区别山鸢尾</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5D5D6-4E3F-411C-8722-AE80321700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057174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ID3</a:t>
            </a:r>
            <a:r>
              <a:rPr lang="zh-CN" altLang="en-US" dirty="0"/>
              <a:t>选择最大化信息增益作为特征划分准则。我们将样本按</a:t>
            </a:r>
            <a:r>
              <a:rPr lang="en-US" altLang="zh-CN" dirty="0"/>
              <a:t>7</a:t>
            </a:r>
            <a:r>
              <a:rPr lang="zh-CN" altLang="en-US" dirty="0"/>
              <a:t>：</a:t>
            </a:r>
            <a:r>
              <a:rPr lang="en-US" altLang="zh-CN" dirty="0"/>
              <a:t>3</a:t>
            </a:r>
            <a:r>
              <a:rPr lang="zh-CN" altLang="en-US" dirty="0"/>
              <a:t>的比例划分为训练集和测试集。</a:t>
            </a:r>
            <a:r>
              <a:rPr lang="en-US" altLang="zh-CN" dirty="0"/>
              <a:t>H(D)</a:t>
            </a:r>
            <a:r>
              <a:rPr lang="zh-CN" altLang="en-US" dirty="0"/>
              <a:t>是信息熵的计算公式，</a:t>
            </a:r>
            <a:r>
              <a:rPr lang="en-US" altLang="zh-CN" dirty="0"/>
              <a:t>H(D|A)</a:t>
            </a:r>
            <a:r>
              <a:rPr lang="zh-CN" altLang="en-US" dirty="0"/>
              <a:t>是分裂后条件熵的计算公式，最后得到信息增益</a:t>
            </a:r>
            <a:r>
              <a:rPr lang="en-US" altLang="zh-CN" dirty="0"/>
              <a:t>Gain</a:t>
            </a:r>
            <a:r>
              <a:rPr lang="zh-CN" altLang="en-US" dirty="0"/>
              <a:t>。将每个特征依次作为划分标准，最后选择能够最大化信息增益的特征作为划分准则。</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5D5D6-4E3F-411C-8722-AE80321700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657610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用同样的方法选择节点之后的划分特征，直到生成整棵决策树</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5D5D6-4E3F-411C-8722-AE80321700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33917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mn-ea"/>
              </a:rPr>
              <a:t>假设我们有左侧这样一棵决策树，通过这棵决策树去判断周六上午是否适合去打网球。</a:t>
            </a:r>
            <a:endParaRPr lang="en-US" altLang="zh-CN" sz="1200"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n-ea"/>
              </a:rPr>
              <a:t>根节点到叶节点的每一条路径构成了一条决策规则。这样我们就可以通过这样一棵决策树得到右侧的五条规则。然后通过这些规则再结合具体的天气状况判断是否去打球。</a:t>
            </a:r>
            <a:endParaRPr lang="en-US" altLang="zh-CN" sz="1200" dirty="0">
              <a:latin typeface="+mn-ea"/>
            </a:endParaRPr>
          </a:p>
          <a:p>
            <a:r>
              <a:rPr lang="zh-CN" altLang="en-US" sz="1200" dirty="0">
                <a:latin typeface="+mn-ea"/>
              </a:rPr>
              <a:t>例如，如果晴天，湿度很高就不去打球；如果是阴天，就去打球</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5</a:t>
            </a:fld>
            <a:endParaRPr lang="zh-CN" altLang="en-US"/>
          </a:p>
        </p:txBody>
      </p:sp>
    </p:spTree>
    <p:extLst>
      <p:ext uri="{BB962C8B-B14F-4D97-AF65-F5344CB8AC3E}">
        <p14:creationId xmlns:p14="http://schemas.microsoft.com/office/powerpoint/2010/main" val="20558798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生成决策树模型后，得到其在训练集上的准确率为</a:t>
            </a:r>
            <a:r>
              <a:rPr lang="en-US" altLang="zh-CN" dirty="0"/>
              <a:t>100%</a:t>
            </a:r>
            <a:r>
              <a:rPr lang="zh-CN" altLang="en-US" dirty="0"/>
              <a:t>，测试集上的准确率为</a:t>
            </a:r>
            <a:r>
              <a:rPr lang="en-US" altLang="zh-CN" dirty="0"/>
              <a:t>93.3%</a:t>
            </a:r>
            <a:r>
              <a:rPr lang="zh-CN" altLang="en-US" dirty="0"/>
              <a:t>，可以看出模型过度拟合了训练集数据，影响其泛化性能，存在过拟合问题。</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5D5D6-4E3F-411C-8722-AE80321700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826330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为了避免过拟合，有两种方式，分别是预剪枝和后剪枝。预剪枝是在生成决策树前设定参数，提前停止决策树的生成。我们这里通过样本数来控制决策树的深度，设定了样本数小于等于</a:t>
            </a:r>
            <a:r>
              <a:rPr lang="en-US" altLang="zh-CN" dirty="0"/>
              <a:t>4</a:t>
            </a:r>
            <a:r>
              <a:rPr lang="zh-CN" altLang="en-US" dirty="0"/>
              <a:t>，决策树就停止分裂。从结果可以看出，尽管模型在训练集上准确率有所下降，但在测试集上的准备率有显著提升，说明通过预剪枝提高了模型的泛化能力，减少过拟合问题</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5D5D6-4E3F-411C-8722-AE80321700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725775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红酒数据集是另一个比较经典的数据集，包括</a:t>
            </a:r>
            <a:r>
              <a:rPr lang="en-US" altLang="zh-CN" dirty="0"/>
              <a:t>3</a:t>
            </a:r>
            <a:r>
              <a:rPr lang="zh-CN" altLang="en-US" dirty="0"/>
              <a:t>类红酒的信息，</a:t>
            </a:r>
            <a:r>
              <a:rPr lang="en-US" altLang="zh-CN" dirty="0"/>
              <a:t>13</a:t>
            </a:r>
            <a:r>
              <a:rPr lang="zh-CN" altLang="en-US" dirty="0"/>
              <a:t>维特征。如图是部分特征两两组合后的可视化结果</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5D5D6-4E3F-411C-8722-AE80321700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541642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GINI</a:t>
            </a:r>
            <a:r>
              <a:rPr lang="zh-CN" altLang="en-US" dirty="0"/>
              <a:t>系数是决策树的另一个分类准则，选择能够最小化</a:t>
            </a:r>
            <a:r>
              <a:rPr lang="en-US" altLang="zh-CN" dirty="0"/>
              <a:t>GINI</a:t>
            </a:r>
            <a:r>
              <a:rPr lang="zh-CN" altLang="en-US" dirty="0"/>
              <a:t>系数的特征。</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5D5D6-4E3F-411C-8722-AE80321700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561461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用同样的方法选择节点之后的划分特征，直到生成整棵决策树</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5D5D6-4E3F-411C-8722-AE80321700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848722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生成决策树模型后，得到其在训练集上的准确率为</a:t>
            </a:r>
            <a:r>
              <a:rPr lang="en-US" altLang="zh-CN" dirty="0"/>
              <a:t>100%</a:t>
            </a:r>
            <a:r>
              <a:rPr lang="zh-CN" altLang="en-US" dirty="0"/>
              <a:t>，测试集上的准确率为</a:t>
            </a:r>
            <a:r>
              <a:rPr lang="en-US" altLang="zh-CN" dirty="0"/>
              <a:t>92.6%</a:t>
            </a:r>
            <a:r>
              <a:rPr lang="zh-CN" altLang="en-US" dirty="0"/>
              <a:t>，可以看出模型过度拟合了训练集数据，影响其泛化性能，存在过拟合问题。</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5D5D6-4E3F-411C-8722-AE80321700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759520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我们这里通过样本数来控制决策树的深度，设定了样本数小于等于</a:t>
            </a:r>
            <a:r>
              <a:rPr lang="en-US" altLang="zh-CN" dirty="0"/>
              <a:t>5</a:t>
            </a:r>
            <a:r>
              <a:rPr lang="zh-CN" altLang="en-US" dirty="0"/>
              <a:t>，决策树就停止分裂。从结果可以看出，尽管模型在训练集上准确率有所下降，但在测试集上的准备率有显著提升，说明通过预剪枝提高了模型的泛化能力，减少过拟合问题</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5D5D6-4E3F-411C-8722-AE80321700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137895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57</a:t>
            </a:fld>
            <a:endParaRPr lang="zh-CN" altLang="en-US"/>
          </a:p>
        </p:txBody>
      </p:sp>
    </p:spTree>
    <p:extLst>
      <p:ext uri="{BB962C8B-B14F-4D97-AF65-F5344CB8AC3E}">
        <p14:creationId xmlns:p14="http://schemas.microsoft.com/office/powerpoint/2010/main" val="2808426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决策树学习本质上是从训练数据集中归纳出一组分类规则。</a:t>
            </a:r>
            <a:r>
              <a:rPr lang="zh-CN" altLang="en-US" sz="1200" dirty="0">
                <a:solidFill>
                  <a:srgbClr val="000000"/>
                </a:solidFill>
              </a:rPr>
              <a:t>决策推理过程可以表示成</a:t>
            </a:r>
            <a:r>
              <a:rPr lang="en-US" altLang="zh-CN" sz="1200" dirty="0">
                <a:solidFill>
                  <a:srgbClr val="000000"/>
                </a:solidFill>
              </a:rPr>
              <a:t>If Then</a:t>
            </a:r>
            <a:r>
              <a:rPr lang="zh-CN" altLang="en-US" sz="1200" dirty="0">
                <a:solidFill>
                  <a:srgbClr val="000000"/>
                </a:solidFill>
              </a:rPr>
              <a:t>形式。</a:t>
            </a:r>
            <a:r>
              <a:rPr lang="zh-CN" altLang="en-US" sz="1200" b="0" i="0" kern="1200" dirty="0">
                <a:solidFill>
                  <a:schemeClr val="tx1"/>
                </a:solidFill>
                <a:effectLst/>
                <a:latin typeface="+mn-lt"/>
                <a:ea typeface="+mn-ea"/>
                <a:cs typeface="+mn-cs"/>
              </a:rPr>
              <a:t>那如何让机器学习归纳出上述的分类规则呢？下面将通过几种算法详细介绍决策树的构造过程。</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6</a:t>
            </a:fld>
            <a:endParaRPr lang="zh-CN" altLang="en-US"/>
          </a:p>
        </p:txBody>
      </p:sp>
    </p:spTree>
    <p:extLst>
      <p:ext uri="{BB962C8B-B14F-4D97-AF65-F5344CB8AC3E}">
        <p14:creationId xmlns:p14="http://schemas.microsoft.com/office/powerpoint/2010/main" val="127566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接下来会介绍三种基本的决策树算法：</a:t>
            </a:r>
            <a:r>
              <a:rPr lang="en-US" altLang="zh-CN" dirty="0"/>
              <a:t>ID3 C4.5 CART</a:t>
            </a:r>
          </a:p>
          <a:p>
            <a:r>
              <a:rPr lang="zh-CN" altLang="en-US" dirty="0"/>
              <a:t>对于这三种算法大致从四个方面介绍：思想、划分标准、剪枝策略、优缺点</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7</a:t>
            </a:fld>
            <a:endParaRPr lang="zh-CN" altLang="en-US"/>
          </a:p>
        </p:txBody>
      </p:sp>
    </p:spTree>
    <p:extLst>
      <p:ext uri="{BB962C8B-B14F-4D97-AF65-F5344CB8AC3E}">
        <p14:creationId xmlns:p14="http://schemas.microsoft.com/office/powerpoint/2010/main" val="2022052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inherit"/>
                <a:ea typeface="Microsoft YaHei" panose="020B0503020204020204" pitchFamily="34" charset="-122"/>
              </a:rPr>
              <a:t>决策树学习的关键是如何选择最优划分属性。</a:t>
            </a:r>
            <a:endParaRPr lang="en-US" altLang="zh-CN" sz="1200" dirty="0">
              <a:latin typeface="inherit"/>
              <a:ea typeface="Microsoft YaHei" panose="020B0503020204020204" pitchFamily="34" charset="-122"/>
            </a:endParaRPr>
          </a:p>
          <a:p>
            <a:r>
              <a:rPr lang="zh-CN" altLang="en-US" sz="1200" dirty="0">
                <a:latin typeface="inherit"/>
                <a:ea typeface="Microsoft YaHei" panose="020B0503020204020204" pitchFamily="34" charset="-122"/>
              </a:rPr>
              <a:t>在此处我们举一个简单的例子，我们现在已知属性集中包含色泽和脐部两个类别，如果要选择一个属性进行划分，该如何选择呢？</a:t>
            </a:r>
            <a:endParaRPr lang="en-US" altLang="zh-CN" sz="1200" dirty="0">
              <a:latin typeface="inherit"/>
              <a:ea typeface="Microsoft YaHei" panose="020B0503020204020204" pitchFamily="34" charset="-122"/>
            </a:endParaRPr>
          </a:p>
          <a:p>
            <a:r>
              <a:rPr lang="zh-CN" altLang="en-US" sz="1200" dirty="0">
                <a:latin typeface="inherit"/>
                <a:ea typeface="Microsoft YaHei" panose="020B0503020204020204" pitchFamily="34" charset="-122"/>
              </a:rPr>
              <a:t>通过观察数据我们发现当瓜是乌黑（或青绿）的时候有可能是好瓜也有可能是坏瓜；而拿脐部当作划分属性时，其所属类别显然很明确。显然在此处我们会选择脐部作为划分属性。</a:t>
            </a:r>
            <a:endParaRPr lang="en-US" altLang="zh-CN" sz="1200" dirty="0">
              <a:latin typeface="inherit"/>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8</a:t>
            </a:fld>
            <a:endParaRPr lang="zh-CN" altLang="en-US"/>
          </a:p>
        </p:txBody>
      </p:sp>
    </p:spTree>
    <p:extLst>
      <p:ext uri="{BB962C8B-B14F-4D97-AF65-F5344CB8AC3E}">
        <p14:creationId xmlns:p14="http://schemas.microsoft.com/office/powerpoint/2010/main" val="1093784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inherit"/>
                <a:ea typeface="Microsoft YaHei" panose="020B0503020204020204" pitchFamily="34" charset="-122"/>
              </a:rPr>
              <a:t>决策树学习的关键是如何选择最优划分属性。</a:t>
            </a:r>
            <a:endParaRPr lang="en-US" altLang="zh-CN" sz="1200" dirty="0">
              <a:latin typeface="inherit"/>
              <a:ea typeface="Microsoft YaHei" panose="020B0503020204020204" pitchFamily="34" charset="-122"/>
            </a:endParaRPr>
          </a:p>
          <a:p>
            <a:r>
              <a:rPr lang="zh-CN" altLang="en-US" sz="1200" dirty="0">
                <a:latin typeface="inherit"/>
                <a:ea typeface="Microsoft YaHei" panose="020B0503020204020204" pitchFamily="34" charset="-122"/>
              </a:rPr>
              <a:t>在此处我们举一个简单的例子，我们现在已知属性集中包含色泽和脐部两个类别，如果要选择一个属性进行划分，该如何选择呢？</a:t>
            </a:r>
            <a:endParaRPr lang="en-US" altLang="zh-CN" sz="1200" dirty="0">
              <a:latin typeface="inherit"/>
              <a:ea typeface="Microsoft YaHei" panose="020B0503020204020204" pitchFamily="34" charset="-122"/>
            </a:endParaRPr>
          </a:p>
          <a:p>
            <a:r>
              <a:rPr lang="zh-CN" altLang="en-US" sz="1200" dirty="0">
                <a:latin typeface="inherit"/>
                <a:ea typeface="Microsoft YaHei" panose="020B0503020204020204" pitchFamily="34" charset="-122"/>
              </a:rPr>
              <a:t>通过观察数据我们发现当瓜是乌黑（或青绿）的时候有可能是好瓜也有可能是坏瓜；而拿脐部当作划分属性时，其所属类别显然很明确。显然在此处我们会选择脐部作为划分属性。</a:t>
            </a:r>
            <a:endParaRPr lang="en-US" altLang="zh-CN" sz="1200" dirty="0">
              <a:latin typeface="inherit"/>
              <a:ea typeface="Microsoft YaHei" panose="020B0503020204020204" pitchFamily="34" charset="-122"/>
            </a:endParaRPr>
          </a:p>
          <a:p>
            <a:endParaRPr lang="en-US" altLang="zh-CN" sz="1200" dirty="0">
              <a:latin typeface="inherit"/>
              <a:ea typeface="Microsoft YaHei" panose="020B0503020204020204" pitchFamily="34" charset="-122"/>
            </a:endParaRPr>
          </a:p>
          <a:p>
            <a:r>
              <a:rPr lang="zh-CN" altLang="en-US" sz="1200" dirty="0">
                <a:latin typeface="inherit"/>
                <a:ea typeface="Microsoft YaHei" panose="020B0503020204020204" pitchFamily="34" charset="-122"/>
              </a:rPr>
              <a:t>既然我们希望结点的纯度越来越高，那纯度应该怎样来度量呢？</a:t>
            </a:r>
            <a:endParaRPr lang="en-US" altLang="zh-CN" sz="1200" dirty="0">
              <a:latin typeface="inherit"/>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9</a:t>
            </a:fld>
            <a:endParaRPr lang="zh-CN" altLang="en-US"/>
          </a:p>
        </p:txBody>
      </p:sp>
    </p:spTree>
    <p:extLst>
      <p:ext uri="{BB962C8B-B14F-4D97-AF65-F5344CB8AC3E}">
        <p14:creationId xmlns:p14="http://schemas.microsoft.com/office/powerpoint/2010/main" val="1888128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73DD5BA4-EB39-4204-B78A-8A1CBA10FBE2}"/>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a:ln w="31750">
            <a:noFill/>
          </a:ln>
        </p:spPr>
        <p:txBody>
          <a:bodyPr wrap="square">
            <a:noAutofit/>
          </a:bodyPr>
          <a:lstStyle/>
          <a:p>
            <a:endParaRPr lang="zh-CN" altLang="en-US"/>
          </a:p>
        </p:txBody>
      </p:sp>
      <p:grpSp>
        <p:nvGrpSpPr>
          <p:cNvPr id="2" name="组合 1">
            <a:extLst>
              <a:ext uri="{FF2B5EF4-FFF2-40B4-BE49-F238E27FC236}">
                <a16:creationId xmlns:a16="http://schemas.microsoft.com/office/drawing/2014/main" id="{9F84E10C-5835-44E0-9170-E090AE115F22}"/>
              </a:ext>
            </a:extLst>
          </p:cNvPr>
          <p:cNvGrpSpPr/>
          <p:nvPr userDrawn="1"/>
        </p:nvGrpSpPr>
        <p:grpSpPr>
          <a:xfrm>
            <a:off x="660400" y="478901"/>
            <a:ext cx="2073175" cy="454750"/>
            <a:chOff x="660400" y="478901"/>
            <a:chExt cx="2073175" cy="454750"/>
          </a:xfrm>
        </p:grpSpPr>
        <p:grpSp>
          <p:nvGrpSpPr>
            <p:cNvPr id="18" name="组合 17">
              <a:extLst>
                <a:ext uri="{FF2B5EF4-FFF2-40B4-BE49-F238E27FC236}">
                  <a16:creationId xmlns:a16="http://schemas.microsoft.com/office/drawing/2014/main" id="{011451AC-ED32-4E1D-B9AE-65AEE348573C}"/>
                </a:ext>
              </a:extLst>
            </p:cNvPr>
            <p:cNvGrpSpPr/>
            <p:nvPr/>
          </p:nvGrpSpPr>
          <p:grpSpPr>
            <a:xfrm>
              <a:off x="1398488" y="519026"/>
              <a:ext cx="1335087" cy="374499"/>
              <a:chOff x="10078451" y="394099"/>
              <a:chExt cx="1440449" cy="387474"/>
            </a:xfrm>
            <a:solidFill>
              <a:srgbClr val="E60012"/>
            </a:solidFill>
          </p:grpSpPr>
          <p:sp>
            <p:nvSpPr>
              <p:cNvPr id="83" name="ïṡľïďè">
                <a:extLst>
                  <a:ext uri="{FF2B5EF4-FFF2-40B4-BE49-F238E27FC236}">
                    <a16:creationId xmlns:a16="http://schemas.microsoft.com/office/drawing/2014/main" id="{C2A2D891-D994-4B2A-ADC5-752BB1D940BC}"/>
                  </a:ext>
                </a:extLst>
              </p:cNvPr>
              <p:cNvSpPr/>
              <p:nvPr/>
            </p:nvSpPr>
            <p:spPr bwMode="auto">
              <a:xfrm>
                <a:off x="10078451" y="394099"/>
                <a:ext cx="1433740" cy="292284"/>
              </a:xfrm>
              <a:custGeom>
                <a:avLst/>
                <a:gdLst>
                  <a:gd name="T0" fmla="*/ 523 w 6923"/>
                  <a:gd name="T1" fmla="*/ 1078 h 1409"/>
                  <a:gd name="T2" fmla="*/ 189 w 6923"/>
                  <a:gd name="T3" fmla="*/ 1075 h 1409"/>
                  <a:gd name="T4" fmla="*/ 2 w 6923"/>
                  <a:gd name="T5" fmla="*/ 889 h 1409"/>
                  <a:gd name="T6" fmla="*/ 314 w 6923"/>
                  <a:gd name="T7" fmla="*/ 691 h 1409"/>
                  <a:gd name="T8" fmla="*/ 452 w 6923"/>
                  <a:gd name="T9" fmla="*/ 544 h 1409"/>
                  <a:gd name="T10" fmla="*/ 258 w 6923"/>
                  <a:gd name="T11" fmla="*/ 328 h 1409"/>
                  <a:gd name="T12" fmla="*/ 826 w 6923"/>
                  <a:gd name="T13" fmla="*/ 103 h 1409"/>
                  <a:gd name="T14" fmla="*/ 928 w 6923"/>
                  <a:gd name="T15" fmla="*/ 462 h 1409"/>
                  <a:gd name="T16" fmla="*/ 667 w 6923"/>
                  <a:gd name="T17" fmla="*/ 985 h 1409"/>
                  <a:gd name="T18" fmla="*/ 6342 w 6923"/>
                  <a:gd name="T19" fmla="*/ 1286 h 1409"/>
                  <a:gd name="T20" fmla="*/ 6191 w 6923"/>
                  <a:gd name="T21" fmla="*/ 1050 h 1409"/>
                  <a:gd name="T22" fmla="*/ 6430 w 6923"/>
                  <a:gd name="T23" fmla="*/ 618 h 1409"/>
                  <a:gd name="T24" fmla="*/ 6546 w 6923"/>
                  <a:gd name="T25" fmla="*/ 448 h 1409"/>
                  <a:gd name="T26" fmla="*/ 6173 w 6923"/>
                  <a:gd name="T27" fmla="*/ 498 h 1409"/>
                  <a:gd name="T28" fmla="*/ 6004 w 6923"/>
                  <a:gd name="T29" fmla="*/ 161 h 1409"/>
                  <a:gd name="T30" fmla="*/ 6320 w 6923"/>
                  <a:gd name="T31" fmla="*/ 153 h 1409"/>
                  <a:gd name="T32" fmla="*/ 6898 w 6923"/>
                  <a:gd name="T33" fmla="*/ 189 h 1409"/>
                  <a:gd name="T34" fmla="*/ 6586 w 6923"/>
                  <a:gd name="T35" fmla="*/ 706 h 1409"/>
                  <a:gd name="T36" fmla="*/ 6514 w 6923"/>
                  <a:gd name="T37" fmla="*/ 1373 h 1409"/>
                  <a:gd name="T38" fmla="*/ 1226 w 6923"/>
                  <a:gd name="T39" fmla="*/ 755 h 1409"/>
                  <a:gd name="T40" fmla="*/ 1495 w 6923"/>
                  <a:gd name="T41" fmla="*/ 221 h 1409"/>
                  <a:gd name="T42" fmla="*/ 1999 w 6923"/>
                  <a:gd name="T43" fmla="*/ 410 h 1409"/>
                  <a:gd name="T44" fmla="*/ 1624 w 6923"/>
                  <a:gd name="T45" fmla="*/ 1343 h 1409"/>
                  <a:gd name="T46" fmla="*/ 2852 w 6923"/>
                  <a:gd name="T47" fmla="*/ 894 h 1409"/>
                  <a:gd name="T48" fmla="*/ 2884 w 6923"/>
                  <a:gd name="T49" fmla="*/ 724 h 1409"/>
                  <a:gd name="T50" fmla="*/ 3150 w 6923"/>
                  <a:gd name="T51" fmla="*/ 461 h 1409"/>
                  <a:gd name="T52" fmla="*/ 4799 w 6923"/>
                  <a:gd name="T53" fmla="*/ 1178 h 1409"/>
                  <a:gd name="T54" fmla="*/ 5174 w 6923"/>
                  <a:gd name="T55" fmla="*/ 690 h 1409"/>
                  <a:gd name="T56" fmla="*/ 5399 w 6923"/>
                  <a:gd name="T57" fmla="*/ 673 h 1409"/>
                  <a:gd name="T58" fmla="*/ 4800 w 6923"/>
                  <a:gd name="T59" fmla="*/ 1198 h 1409"/>
                  <a:gd name="T60" fmla="*/ 3740 w 6923"/>
                  <a:gd name="T61" fmla="*/ 709 h 1409"/>
                  <a:gd name="T62" fmla="*/ 3758 w 6923"/>
                  <a:gd name="T63" fmla="*/ 490 h 1409"/>
                  <a:gd name="T64" fmla="*/ 3959 w 6923"/>
                  <a:gd name="T65" fmla="*/ 248 h 1409"/>
                  <a:gd name="T66" fmla="*/ 4005 w 6923"/>
                  <a:gd name="T67" fmla="*/ 700 h 1409"/>
                  <a:gd name="T68" fmla="*/ 3979 w 6923"/>
                  <a:gd name="T69" fmla="*/ 517 h 1409"/>
                  <a:gd name="T70" fmla="*/ 4317 w 6923"/>
                  <a:gd name="T71" fmla="*/ 179 h 1409"/>
                  <a:gd name="T72" fmla="*/ 4287 w 6923"/>
                  <a:gd name="T73" fmla="*/ 341 h 1409"/>
                  <a:gd name="T74" fmla="*/ 4265 w 6923"/>
                  <a:gd name="T75" fmla="*/ 1056 h 1409"/>
                  <a:gd name="T76" fmla="*/ 5565 w 6923"/>
                  <a:gd name="T77" fmla="*/ 1137 h 1409"/>
                  <a:gd name="T78" fmla="*/ 5504 w 6923"/>
                  <a:gd name="T79" fmla="*/ 976 h 1409"/>
                  <a:gd name="T80" fmla="*/ 5472 w 6923"/>
                  <a:gd name="T81" fmla="*/ 940 h 1409"/>
                  <a:gd name="T82" fmla="*/ 5385 w 6923"/>
                  <a:gd name="T83" fmla="*/ 847 h 1409"/>
                  <a:gd name="T84" fmla="*/ 5325 w 6923"/>
                  <a:gd name="T85" fmla="*/ 796 h 1409"/>
                  <a:gd name="T86" fmla="*/ 5445 w 6923"/>
                  <a:gd name="T87" fmla="*/ 1109 h 1409"/>
                  <a:gd name="T88" fmla="*/ 2708 w 6923"/>
                  <a:gd name="T89" fmla="*/ 709 h 1409"/>
                  <a:gd name="T90" fmla="*/ 2565 w 6923"/>
                  <a:gd name="T91" fmla="*/ 422 h 1409"/>
                  <a:gd name="T92" fmla="*/ 2483 w 6923"/>
                  <a:gd name="T93" fmla="*/ 856 h 1409"/>
                  <a:gd name="T94" fmla="*/ 2525 w 6923"/>
                  <a:gd name="T95" fmla="*/ 1010 h 1409"/>
                  <a:gd name="T96" fmla="*/ 336 w 6923"/>
                  <a:gd name="T97" fmla="*/ 999 h 1409"/>
                  <a:gd name="T98" fmla="*/ 684 w 6923"/>
                  <a:gd name="T99" fmla="*/ 769 h 1409"/>
                  <a:gd name="T100" fmla="*/ 665 w 6923"/>
                  <a:gd name="T101" fmla="*/ 676 h 1409"/>
                  <a:gd name="T102" fmla="*/ 1654 w 6923"/>
                  <a:gd name="T103" fmla="*/ 672 h 1409"/>
                  <a:gd name="T104" fmla="*/ 2432 w 6923"/>
                  <a:gd name="T105" fmla="*/ 378 h 1409"/>
                  <a:gd name="T106" fmla="*/ 2390 w 6923"/>
                  <a:gd name="T107" fmla="*/ 368 h 1409"/>
                  <a:gd name="T108" fmla="*/ 767 w 6923"/>
                  <a:gd name="T109" fmla="*/ 280 h 1409"/>
                  <a:gd name="T110" fmla="*/ 767 w 6923"/>
                  <a:gd name="T111" fmla="*/ 272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23" h="1409">
                    <a:moveTo>
                      <a:pt x="568" y="1409"/>
                    </a:moveTo>
                    <a:cubicBezTo>
                      <a:pt x="563" y="1396"/>
                      <a:pt x="563" y="1396"/>
                      <a:pt x="542" y="1377"/>
                    </a:cubicBezTo>
                    <a:cubicBezTo>
                      <a:pt x="539" y="1337"/>
                      <a:pt x="536" y="1297"/>
                      <a:pt x="535" y="1258"/>
                    </a:cubicBezTo>
                    <a:cubicBezTo>
                      <a:pt x="531" y="1257"/>
                      <a:pt x="527" y="1257"/>
                      <a:pt x="523" y="1257"/>
                    </a:cubicBezTo>
                    <a:cubicBezTo>
                      <a:pt x="532" y="1192"/>
                      <a:pt x="529" y="1154"/>
                      <a:pt x="525" y="1101"/>
                    </a:cubicBezTo>
                    <a:cubicBezTo>
                      <a:pt x="536" y="1096"/>
                      <a:pt x="535" y="1080"/>
                      <a:pt x="535" y="1078"/>
                    </a:cubicBezTo>
                    <a:cubicBezTo>
                      <a:pt x="531" y="1078"/>
                      <a:pt x="527" y="1078"/>
                      <a:pt x="523" y="1078"/>
                    </a:cubicBezTo>
                    <a:cubicBezTo>
                      <a:pt x="523" y="1071"/>
                      <a:pt x="524" y="1064"/>
                      <a:pt x="525" y="1058"/>
                    </a:cubicBezTo>
                    <a:cubicBezTo>
                      <a:pt x="528" y="1057"/>
                      <a:pt x="531" y="1056"/>
                      <a:pt x="534" y="1054"/>
                    </a:cubicBezTo>
                    <a:cubicBezTo>
                      <a:pt x="534" y="1046"/>
                      <a:pt x="534" y="1039"/>
                      <a:pt x="535" y="1032"/>
                    </a:cubicBezTo>
                    <a:cubicBezTo>
                      <a:pt x="462" y="1040"/>
                      <a:pt x="386" y="1079"/>
                      <a:pt x="325" y="1097"/>
                    </a:cubicBezTo>
                    <a:cubicBezTo>
                      <a:pt x="325" y="1101"/>
                      <a:pt x="325" y="1105"/>
                      <a:pt x="325" y="1109"/>
                    </a:cubicBezTo>
                    <a:cubicBezTo>
                      <a:pt x="260" y="1114"/>
                      <a:pt x="237" y="1129"/>
                      <a:pt x="189" y="1103"/>
                    </a:cubicBezTo>
                    <a:cubicBezTo>
                      <a:pt x="189" y="1093"/>
                      <a:pt x="189" y="1083"/>
                      <a:pt x="189" y="1075"/>
                    </a:cubicBezTo>
                    <a:cubicBezTo>
                      <a:pt x="266" y="1003"/>
                      <a:pt x="391" y="889"/>
                      <a:pt x="494" y="869"/>
                    </a:cubicBezTo>
                    <a:cubicBezTo>
                      <a:pt x="532" y="838"/>
                      <a:pt x="531" y="827"/>
                      <a:pt x="534" y="787"/>
                    </a:cubicBezTo>
                    <a:cubicBezTo>
                      <a:pt x="456" y="787"/>
                      <a:pt x="393" y="839"/>
                      <a:pt x="325" y="857"/>
                    </a:cubicBezTo>
                    <a:cubicBezTo>
                      <a:pt x="303" y="902"/>
                      <a:pt x="158" y="938"/>
                      <a:pt x="110" y="945"/>
                    </a:cubicBezTo>
                    <a:cubicBezTo>
                      <a:pt x="93" y="938"/>
                      <a:pt x="77" y="931"/>
                      <a:pt x="60" y="926"/>
                    </a:cubicBezTo>
                    <a:cubicBezTo>
                      <a:pt x="59" y="923"/>
                      <a:pt x="58" y="920"/>
                      <a:pt x="56" y="918"/>
                    </a:cubicBezTo>
                    <a:cubicBezTo>
                      <a:pt x="24" y="911"/>
                      <a:pt x="18" y="898"/>
                      <a:pt x="2" y="889"/>
                    </a:cubicBezTo>
                    <a:cubicBezTo>
                      <a:pt x="1" y="875"/>
                      <a:pt x="1" y="861"/>
                      <a:pt x="0" y="847"/>
                    </a:cubicBezTo>
                    <a:cubicBezTo>
                      <a:pt x="178" y="817"/>
                      <a:pt x="187" y="811"/>
                      <a:pt x="222" y="809"/>
                    </a:cubicBezTo>
                    <a:cubicBezTo>
                      <a:pt x="222" y="804"/>
                      <a:pt x="222" y="800"/>
                      <a:pt x="223" y="796"/>
                    </a:cubicBezTo>
                    <a:cubicBezTo>
                      <a:pt x="296" y="804"/>
                      <a:pt x="436" y="745"/>
                      <a:pt x="517" y="726"/>
                    </a:cubicBezTo>
                    <a:cubicBezTo>
                      <a:pt x="524" y="647"/>
                      <a:pt x="524" y="647"/>
                      <a:pt x="521" y="632"/>
                    </a:cubicBezTo>
                    <a:cubicBezTo>
                      <a:pt x="465" y="643"/>
                      <a:pt x="455" y="658"/>
                      <a:pt x="426" y="705"/>
                    </a:cubicBezTo>
                    <a:cubicBezTo>
                      <a:pt x="354" y="746"/>
                      <a:pt x="367" y="744"/>
                      <a:pt x="314" y="691"/>
                    </a:cubicBezTo>
                    <a:cubicBezTo>
                      <a:pt x="309" y="690"/>
                      <a:pt x="303" y="689"/>
                      <a:pt x="299" y="687"/>
                    </a:cubicBezTo>
                    <a:cubicBezTo>
                      <a:pt x="299" y="660"/>
                      <a:pt x="255" y="661"/>
                      <a:pt x="262" y="637"/>
                    </a:cubicBezTo>
                    <a:cubicBezTo>
                      <a:pt x="273" y="632"/>
                      <a:pt x="273" y="632"/>
                      <a:pt x="296" y="629"/>
                    </a:cubicBezTo>
                    <a:cubicBezTo>
                      <a:pt x="317" y="577"/>
                      <a:pt x="271" y="515"/>
                      <a:pt x="278" y="472"/>
                    </a:cubicBezTo>
                    <a:cubicBezTo>
                      <a:pt x="322" y="472"/>
                      <a:pt x="372" y="523"/>
                      <a:pt x="416" y="567"/>
                    </a:cubicBezTo>
                    <a:cubicBezTo>
                      <a:pt x="425" y="566"/>
                      <a:pt x="433" y="564"/>
                      <a:pt x="441" y="564"/>
                    </a:cubicBezTo>
                    <a:cubicBezTo>
                      <a:pt x="444" y="557"/>
                      <a:pt x="448" y="551"/>
                      <a:pt x="452" y="544"/>
                    </a:cubicBezTo>
                    <a:cubicBezTo>
                      <a:pt x="460" y="542"/>
                      <a:pt x="469" y="541"/>
                      <a:pt x="477" y="541"/>
                    </a:cubicBezTo>
                    <a:cubicBezTo>
                      <a:pt x="488" y="557"/>
                      <a:pt x="495" y="564"/>
                      <a:pt x="521" y="570"/>
                    </a:cubicBezTo>
                    <a:cubicBezTo>
                      <a:pt x="518" y="528"/>
                      <a:pt x="517" y="488"/>
                      <a:pt x="516" y="448"/>
                    </a:cubicBezTo>
                    <a:cubicBezTo>
                      <a:pt x="549" y="426"/>
                      <a:pt x="549" y="440"/>
                      <a:pt x="592" y="448"/>
                    </a:cubicBezTo>
                    <a:cubicBezTo>
                      <a:pt x="603" y="428"/>
                      <a:pt x="614" y="408"/>
                      <a:pt x="626" y="389"/>
                    </a:cubicBezTo>
                    <a:cubicBezTo>
                      <a:pt x="615" y="348"/>
                      <a:pt x="387" y="428"/>
                      <a:pt x="375" y="430"/>
                    </a:cubicBezTo>
                    <a:cubicBezTo>
                      <a:pt x="293" y="430"/>
                      <a:pt x="265" y="397"/>
                      <a:pt x="258" y="328"/>
                    </a:cubicBezTo>
                    <a:cubicBezTo>
                      <a:pt x="310" y="302"/>
                      <a:pt x="571" y="341"/>
                      <a:pt x="581" y="302"/>
                    </a:cubicBezTo>
                    <a:cubicBezTo>
                      <a:pt x="542" y="264"/>
                      <a:pt x="527" y="225"/>
                      <a:pt x="510" y="190"/>
                    </a:cubicBezTo>
                    <a:cubicBezTo>
                      <a:pt x="474" y="143"/>
                      <a:pt x="443" y="115"/>
                      <a:pt x="449" y="69"/>
                    </a:cubicBezTo>
                    <a:cubicBezTo>
                      <a:pt x="500" y="61"/>
                      <a:pt x="593" y="95"/>
                      <a:pt x="616" y="155"/>
                    </a:cubicBezTo>
                    <a:cubicBezTo>
                      <a:pt x="603" y="287"/>
                      <a:pt x="598" y="290"/>
                      <a:pt x="597" y="306"/>
                    </a:cubicBezTo>
                    <a:cubicBezTo>
                      <a:pt x="690" y="306"/>
                      <a:pt x="663" y="286"/>
                      <a:pt x="713" y="207"/>
                    </a:cubicBezTo>
                    <a:cubicBezTo>
                      <a:pt x="721" y="152"/>
                      <a:pt x="761" y="72"/>
                      <a:pt x="826" y="103"/>
                    </a:cubicBezTo>
                    <a:cubicBezTo>
                      <a:pt x="869" y="170"/>
                      <a:pt x="961" y="189"/>
                      <a:pt x="879" y="295"/>
                    </a:cubicBezTo>
                    <a:cubicBezTo>
                      <a:pt x="812" y="323"/>
                      <a:pt x="768" y="348"/>
                      <a:pt x="703" y="360"/>
                    </a:cubicBezTo>
                    <a:cubicBezTo>
                      <a:pt x="677" y="384"/>
                      <a:pt x="630" y="433"/>
                      <a:pt x="625" y="473"/>
                    </a:cubicBezTo>
                    <a:cubicBezTo>
                      <a:pt x="690" y="491"/>
                      <a:pt x="652" y="562"/>
                      <a:pt x="765" y="477"/>
                    </a:cubicBezTo>
                    <a:cubicBezTo>
                      <a:pt x="770" y="442"/>
                      <a:pt x="786" y="378"/>
                      <a:pt x="803" y="362"/>
                    </a:cubicBezTo>
                    <a:cubicBezTo>
                      <a:pt x="822" y="367"/>
                      <a:pt x="847" y="374"/>
                      <a:pt x="863" y="408"/>
                    </a:cubicBezTo>
                    <a:cubicBezTo>
                      <a:pt x="884" y="415"/>
                      <a:pt x="919" y="419"/>
                      <a:pt x="928" y="462"/>
                    </a:cubicBezTo>
                    <a:cubicBezTo>
                      <a:pt x="908" y="488"/>
                      <a:pt x="855" y="516"/>
                      <a:pt x="828" y="530"/>
                    </a:cubicBezTo>
                    <a:cubicBezTo>
                      <a:pt x="807" y="557"/>
                      <a:pt x="787" y="585"/>
                      <a:pt x="768" y="614"/>
                    </a:cubicBezTo>
                    <a:cubicBezTo>
                      <a:pt x="771" y="618"/>
                      <a:pt x="775" y="624"/>
                      <a:pt x="779" y="629"/>
                    </a:cubicBezTo>
                    <a:cubicBezTo>
                      <a:pt x="855" y="589"/>
                      <a:pt x="1017" y="466"/>
                      <a:pt x="1017" y="651"/>
                    </a:cubicBezTo>
                    <a:cubicBezTo>
                      <a:pt x="964" y="669"/>
                      <a:pt x="735" y="767"/>
                      <a:pt x="727" y="788"/>
                    </a:cubicBezTo>
                    <a:cubicBezTo>
                      <a:pt x="742" y="818"/>
                      <a:pt x="814" y="847"/>
                      <a:pt x="861" y="887"/>
                    </a:cubicBezTo>
                    <a:cubicBezTo>
                      <a:pt x="823" y="951"/>
                      <a:pt x="724" y="945"/>
                      <a:pt x="667" y="985"/>
                    </a:cubicBezTo>
                    <a:cubicBezTo>
                      <a:pt x="663" y="1018"/>
                      <a:pt x="661" y="1051"/>
                      <a:pt x="658" y="1086"/>
                    </a:cubicBezTo>
                    <a:cubicBezTo>
                      <a:pt x="659" y="1176"/>
                      <a:pt x="677" y="1355"/>
                      <a:pt x="568" y="1409"/>
                    </a:cubicBezTo>
                    <a:close/>
                    <a:moveTo>
                      <a:pt x="6475" y="1395"/>
                    </a:moveTo>
                    <a:cubicBezTo>
                      <a:pt x="6442" y="1362"/>
                      <a:pt x="6355" y="1372"/>
                      <a:pt x="6332" y="1336"/>
                    </a:cubicBezTo>
                    <a:cubicBezTo>
                      <a:pt x="6292" y="1334"/>
                      <a:pt x="6251" y="1311"/>
                      <a:pt x="6223" y="1308"/>
                    </a:cubicBezTo>
                    <a:cubicBezTo>
                      <a:pt x="6224" y="1303"/>
                      <a:pt x="6226" y="1297"/>
                      <a:pt x="6228" y="1292"/>
                    </a:cubicBezTo>
                    <a:cubicBezTo>
                      <a:pt x="6266" y="1289"/>
                      <a:pt x="6303" y="1287"/>
                      <a:pt x="6342" y="1286"/>
                    </a:cubicBezTo>
                    <a:cubicBezTo>
                      <a:pt x="6348" y="1272"/>
                      <a:pt x="6395" y="1285"/>
                      <a:pt x="6417" y="1247"/>
                    </a:cubicBezTo>
                    <a:cubicBezTo>
                      <a:pt x="6419" y="1218"/>
                      <a:pt x="6420" y="1189"/>
                      <a:pt x="6423" y="1160"/>
                    </a:cubicBezTo>
                    <a:cubicBezTo>
                      <a:pt x="6424" y="1158"/>
                      <a:pt x="6427" y="1156"/>
                      <a:pt x="6430" y="1155"/>
                    </a:cubicBezTo>
                    <a:cubicBezTo>
                      <a:pt x="6427" y="1154"/>
                      <a:pt x="6424" y="1152"/>
                      <a:pt x="6423" y="1151"/>
                    </a:cubicBezTo>
                    <a:cubicBezTo>
                      <a:pt x="6423" y="1075"/>
                      <a:pt x="6437" y="930"/>
                      <a:pt x="6415" y="872"/>
                    </a:cubicBezTo>
                    <a:cubicBezTo>
                      <a:pt x="6360" y="872"/>
                      <a:pt x="6212" y="1016"/>
                      <a:pt x="6204" y="1050"/>
                    </a:cubicBezTo>
                    <a:cubicBezTo>
                      <a:pt x="6199" y="1050"/>
                      <a:pt x="6195" y="1050"/>
                      <a:pt x="6191" y="1050"/>
                    </a:cubicBezTo>
                    <a:cubicBezTo>
                      <a:pt x="6142" y="1114"/>
                      <a:pt x="6142" y="1114"/>
                      <a:pt x="6118" y="1134"/>
                    </a:cubicBezTo>
                    <a:cubicBezTo>
                      <a:pt x="6039" y="1163"/>
                      <a:pt x="5925" y="1087"/>
                      <a:pt x="5917" y="1036"/>
                    </a:cubicBezTo>
                    <a:cubicBezTo>
                      <a:pt x="5926" y="1028"/>
                      <a:pt x="5926" y="1028"/>
                      <a:pt x="6010" y="1000"/>
                    </a:cubicBezTo>
                    <a:cubicBezTo>
                      <a:pt x="6066" y="971"/>
                      <a:pt x="6193" y="883"/>
                      <a:pt x="6263" y="869"/>
                    </a:cubicBezTo>
                    <a:cubicBezTo>
                      <a:pt x="6263" y="849"/>
                      <a:pt x="6427" y="781"/>
                      <a:pt x="6459" y="745"/>
                    </a:cubicBezTo>
                    <a:cubicBezTo>
                      <a:pt x="6482" y="700"/>
                      <a:pt x="6518" y="639"/>
                      <a:pt x="6518" y="597"/>
                    </a:cubicBezTo>
                    <a:cubicBezTo>
                      <a:pt x="6496" y="580"/>
                      <a:pt x="6445" y="613"/>
                      <a:pt x="6430" y="618"/>
                    </a:cubicBezTo>
                    <a:cubicBezTo>
                      <a:pt x="6430" y="622"/>
                      <a:pt x="6430" y="626"/>
                      <a:pt x="6430" y="631"/>
                    </a:cubicBezTo>
                    <a:cubicBezTo>
                      <a:pt x="6361" y="651"/>
                      <a:pt x="6259" y="758"/>
                      <a:pt x="6186" y="700"/>
                    </a:cubicBezTo>
                    <a:cubicBezTo>
                      <a:pt x="6186" y="693"/>
                      <a:pt x="6186" y="686"/>
                      <a:pt x="6187" y="679"/>
                    </a:cubicBezTo>
                    <a:cubicBezTo>
                      <a:pt x="6429" y="567"/>
                      <a:pt x="6452" y="551"/>
                      <a:pt x="6547" y="509"/>
                    </a:cubicBezTo>
                    <a:cubicBezTo>
                      <a:pt x="6618" y="439"/>
                      <a:pt x="6693" y="313"/>
                      <a:pt x="6709" y="222"/>
                    </a:cubicBezTo>
                    <a:cubicBezTo>
                      <a:pt x="6673" y="186"/>
                      <a:pt x="6525" y="243"/>
                      <a:pt x="6522" y="288"/>
                    </a:cubicBezTo>
                    <a:cubicBezTo>
                      <a:pt x="6567" y="333"/>
                      <a:pt x="6558" y="390"/>
                      <a:pt x="6546" y="448"/>
                    </a:cubicBezTo>
                    <a:cubicBezTo>
                      <a:pt x="6473" y="522"/>
                      <a:pt x="6426" y="516"/>
                      <a:pt x="6347" y="479"/>
                    </a:cubicBezTo>
                    <a:cubicBezTo>
                      <a:pt x="6347" y="442"/>
                      <a:pt x="6347" y="404"/>
                      <a:pt x="6347" y="367"/>
                    </a:cubicBezTo>
                    <a:cubicBezTo>
                      <a:pt x="6380" y="308"/>
                      <a:pt x="6380" y="308"/>
                      <a:pt x="6382" y="295"/>
                    </a:cubicBezTo>
                    <a:cubicBezTo>
                      <a:pt x="6326" y="288"/>
                      <a:pt x="6300" y="326"/>
                      <a:pt x="6264" y="350"/>
                    </a:cubicBezTo>
                    <a:cubicBezTo>
                      <a:pt x="6256" y="402"/>
                      <a:pt x="6307" y="457"/>
                      <a:pt x="6307" y="531"/>
                    </a:cubicBezTo>
                    <a:cubicBezTo>
                      <a:pt x="6273" y="580"/>
                      <a:pt x="6209" y="522"/>
                      <a:pt x="6202" y="498"/>
                    </a:cubicBezTo>
                    <a:cubicBezTo>
                      <a:pt x="6193" y="498"/>
                      <a:pt x="6183" y="498"/>
                      <a:pt x="6173" y="498"/>
                    </a:cubicBezTo>
                    <a:cubicBezTo>
                      <a:pt x="6173" y="530"/>
                      <a:pt x="6179" y="560"/>
                      <a:pt x="6172" y="599"/>
                    </a:cubicBezTo>
                    <a:cubicBezTo>
                      <a:pt x="6148" y="596"/>
                      <a:pt x="6136" y="589"/>
                      <a:pt x="6128" y="581"/>
                    </a:cubicBezTo>
                    <a:cubicBezTo>
                      <a:pt x="6096" y="509"/>
                      <a:pt x="6064" y="439"/>
                      <a:pt x="6032" y="368"/>
                    </a:cubicBezTo>
                    <a:cubicBezTo>
                      <a:pt x="5998" y="346"/>
                      <a:pt x="5994" y="326"/>
                      <a:pt x="5994" y="301"/>
                    </a:cubicBezTo>
                    <a:cubicBezTo>
                      <a:pt x="6048" y="301"/>
                      <a:pt x="6092" y="333"/>
                      <a:pt x="6130" y="388"/>
                    </a:cubicBezTo>
                    <a:cubicBezTo>
                      <a:pt x="6137" y="388"/>
                      <a:pt x="6144" y="389"/>
                      <a:pt x="6153" y="390"/>
                    </a:cubicBezTo>
                    <a:cubicBezTo>
                      <a:pt x="6136" y="295"/>
                      <a:pt x="6063" y="212"/>
                      <a:pt x="6004" y="161"/>
                    </a:cubicBezTo>
                    <a:cubicBezTo>
                      <a:pt x="6002" y="156"/>
                      <a:pt x="6002" y="152"/>
                      <a:pt x="6002" y="148"/>
                    </a:cubicBezTo>
                    <a:cubicBezTo>
                      <a:pt x="6005" y="142"/>
                      <a:pt x="6009" y="138"/>
                      <a:pt x="6013" y="134"/>
                    </a:cubicBezTo>
                    <a:cubicBezTo>
                      <a:pt x="6078" y="134"/>
                      <a:pt x="6159" y="207"/>
                      <a:pt x="6197" y="279"/>
                    </a:cubicBezTo>
                    <a:cubicBezTo>
                      <a:pt x="6219" y="301"/>
                      <a:pt x="6202" y="309"/>
                      <a:pt x="6249" y="315"/>
                    </a:cubicBezTo>
                    <a:cubicBezTo>
                      <a:pt x="6284" y="295"/>
                      <a:pt x="6307" y="279"/>
                      <a:pt x="6313" y="239"/>
                    </a:cubicBezTo>
                    <a:cubicBezTo>
                      <a:pt x="6278" y="197"/>
                      <a:pt x="6239" y="197"/>
                      <a:pt x="6245" y="155"/>
                    </a:cubicBezTo>
                    <a:cubicBezTo>
                      <a:pt x="6270" y="153"/>
                      <a:pt x="6295" y="153"/>
                      <a:pt x="6320" y="153"/>
                    </a:cubicBezTo>
                    <a:cubicBezTo>
                      <a:pt x="6329" y="163"/>
                      <a:pt x="6372" y="160"/>
                      <a:pt x="6390" y="146"/>
                    </a:cubicBezTo>
                    <a:cubicBezTo>
                      <a:pt x="6408" y="98"/>
                      <a:pt x="6409" y="69"/>
                      <a:pt x="6431" y="34"/>
                    </a:cubicBezTo>
                    <a:cubicBezTo>
                      <a:pt x="6482" y="44"/>
                      <a:pt x="6546" y="70"/>
                      <a:pt x="6546" y="143"/>
                    </a:cubicBezTo>
                    <a:cubicBezTo>
                      <a:pt x="6521" y="175"/>
                      <a:pt x="6491" y="199"/>
                      <a:pt x="6482" y="212"/>
                    </a:cubicBezTo>
                    <a:cubicBezTo>
                      <a:pt x="6484" y="217"/>
                      <a:pt x="6486" y="222"/>
                      <a:pt x="6489" y="228"/>
                    </a:cubicBezTo>
                    <a:cubicBezTo>
                      <a:pt x="6513" y="228"/>
                      <a:pt x="6522" y="212"/>
                      <a:pt x="6535" y="199"/>
                    </a:cubicBezTo>
                    <a:cubicBezTo>
                      <a:pt x="6641" y="146"/>
                      <a:pt x="6814" y="0"/>
                      <a:pt x="6898" y="189"/>
                    </a:cubicBezTo>
                    <a:cubicBezTo>
                      <a:pt x="6902" y="225"/>
                      <a:pt x="6923" y="246"/>
                      <a:pt x="6883" y="291"/>
                    </a:cubicBezTo>
                    <a:cubicBezTo>
                      <a:pt x="6801" y="334"/>
                      <a:pt x="6677" y="375"/>
                      <a:pt x="6642" y="464"/>
                    </a:cubicBezTo>
                    <a:cubicBezTo>
                      <a:pt x="6667" y="497"/>
                      <a:pt x="6762" y="524"/>
                      <a:pt x="6703" y="584"/>
                    </a:cubicBezTo>
                    <a:cubicBezTo>
                      <a:pt x="6685" y="595"/>
                      <a:pt x="6667" y="606"/>
                      <a:pt x="6651" y="618"/>
                    </a:cubicBezTo>
                    <a:cubicBezTo>
                      <a:pt x="6651" y="622"/>
                      <a:pt x="6651" y="626"/>
                      <a:pt x="6651" y="631"/>
                    </a:cubicBezTo>
                    <a:cubicBezTo>
                      <a:pt x="6619" y="631"/>
                      <a:pt x="6587" y="665"/>
                      <a:pt x="6575" y="691"/>
                    </a:cubicBezTo>
                    <a:cubicBezTo>
                      <a:pt x="6578" y="695"/>
                      <a:pt x="6582" y="701"/>
                      <a:pt x="6586" y="706"/>
                    </a:cubicBezTo>
                    <a:cubicBezTo>
                      <a:pt x="6648" y="700"/>
                      <a:pt x="6756" y="705"/>
                      <a:pt x="6767" y="793"/>
                    </a:cubicBezTo>
                    <a:cubicBezTo>
                      <a:pt x="6729" y="825"/>
                      <a:pt x="6688" y="839"/>
                      <a:pt x="6642" y="857"/>
                    </a:cubicBezTo>
                    <a:cubicBezTo>
                      <a:pt x="6636" y="871"/>
                      <a:pt x="6609" y="882"/>
                      <a:pt x="6601" y="879"/>
                    </a:cubicBezTo>
                    <a:cubicBezTo>
                      <a:pt x="6601" y="843"/>
                      <a:pt x="6593" y="809"/>
                      <a:pt x="6589" y="788"/>
                    </a:cubicBezTo>
                    <a:cubicBezTo>
                      <a:pt x="6546" y="788"/>
                      <a:pt x="6547" y="791"/>
                      <a:pt x="6522" y="811"/>
                    </a:cubicBezTo>
                    <a:cubicBezTo>
                      <a:pt x="6522" y="909"/>
                      <a:pt x="6522" y="1009"/>
                      <a:pt x="6524" y="1108"/>
                    </a:cubicBezTo>
                    <a:cubicBezTo>
                      <a:pt x="6528" y="1169"/>
                      <a:pt x="6558" y="1314"/>
                      <a:pt x="6514" y="1373"/>
                    </a:cubicBezTo>
                    <a:cubicBezTo>
                      <a:pt x="6481" y="1387"/>
                      <a:pt x="6481" y="1387"/>
                      <a:pt x="6475" y="1395"/>
                    </a:cubicBezTo>
                    <a:close/>
                    <a:moveTo>
                      <a:pt x="1585" y="1350"/>
                    </a:moveTo>
                    <a:cubicBezTo>
                      <a:pt x="1575" y="1321"/>
                      <a:pt x="1523" y="1261"/>
                      <a:pt x="1523" y="1261"/>
                    </a:cubicBezTo>
                    <a:cubicBezTo>
                      <a:pt x="1516" y="1205"/>
                      <a:pt x="1506" y="1107"/>
                      <a:pt x="1531" y="1068"/>
                    </a:cubicBezTo>
                    <a:cubicBezTo>
                      <a:pt x="1541" y="925"/>
                      <a:pt x="1541" y="787"/>
                      <a:pt x="1542" y="650"/>
                    </a:cubicBezTo>
                    <a:cubicBezTo>
                      <a:pt x="1502" y="650"/>
                      <a:pt x="1415" y="771"/>
                      <a:pt x="1393" y="802"/>
                    </a:cubicBezTo>
                    <a:cubicBezTo>
                      <a:pt x="1357" y="879"/>
                      <a:pt x="1244" y="798"/>
                      <a:pt x="1226" y="755"/>
                    </a:cubicBezTo>
                    <a:cubicBezTo>
                      <a:pt x="1226" y="669"/>
                      <a:pt x="1273" y="555"/>
                      <a:pt x="1308" y="490"/>
                    </a:cubicBezTo>
                    <a:cubicBezTo>
                      <a:pt x="1313" y="490"/>
                      <a:pt x="1319" y="490"/>
                      <a:pt x="1326" y="490"/>
                    </a:cubicBezTo>
                    <a:cubicBezTo>
                      <a:pt x="1328" y="504"/>
                      <a:pt x="1348" y="522"/>
                      <a:pt x="1360" y="548"/>
                    </a:cubicBezTo>
                    <a:cubicBezTo>
                      <a:pt x="1371" y="584"/>
                      <a:pt x="1382" y="620"/>
                      <a:pt x="1393" y="657"/>
                    </a:cubicBezTo>
                    <a:cubicBezTo>
                      <a:pt x="1468" y="657"/>
                      <a:pt x="1477" y="574"/>
                      <a:pt x="1542" y="556"/>
                    </a:cubicBezTo>
                    <a:cubicBezTo>
                      <a:pt x="1566" y="458"/>
                      <a:pt x="1534" y="349"/>
                      <a:pt x="1498" y="272"/>
                    </a:cubicBezTo>
                    <a:cubicBezTo>
                      <a:pt x="1497" y="254"/>
                      <a:pt x="1495" y="237"/>
                      <a:pt x="1495" y="221"/>
                    </a:cubicBezTo>
                    <a:cubicBezTo>
                      <a:pt x="1559" y="150"/>
                      <a:pt x="1589" y="138"/>
                      <a:pt x="1675" y="224"/>
                    </a:cubicBezTo>
                    <a:cubicBezTo>
                      <a:pt x="1675" y="291"/>
                      <a:pt x="1664" y="360"/>
                      <a:pt x="1668" y="439"/>
                    </a:cubicBezTo>
                    <a:cubicBezTo>
                      <a:pt x="1709" y="439"/>
                      <a:pt x="1787" y="350"/>
                      <a:pt x="1842" y="339"/>
                    </a:cubicBezTo>
                    <a:cubicBezTo>
                      <a:pt x="1868" y="298"/>
                      <a:pt x="1966" y="298"/>
                      <a:pt x="2010" y="338"/>
                    </a:cubicBezTo>
                    <a:cubicBezTo>
                      <a:pt x="2010" y="356"/>
                      <a:pt x="2011" y="374"/>
                      <a:pt x="2013" y="392"/>
                    </a:cubicBezTo>
                    <a:cubicBezTo>
                      <a:pt x="2009" y="392"/>
                      <a:pt x="2005" y="392"/>
                      <a:pt x="2000" y="392"/>
                    </a:cubicBezTo>
                    <a:cubicBezTo>
                      <a:pt x="1999" y="397"/>
                      <a:pt x="1999" y="403"/>
                      <a:pt x="1999" y="410"/>
                    </a:cubicBezTo>
                    <a:cubicBezTo>
                      <a:pt x="1907" y="450"/>
                      <a:pt x="1821" y="487"/>
                      <a:pt x="1811" y="597"/>
                    </a:cubicBezTo>
                    <a:cubicBezTo>
                      <a:pt x="1838" y="614"/>
                      <a:pt x="1838" y="614"/>
                      <a:pt x="1851" y="617"/>
                    </a:cubicBezTo>
                    <a:cubicBezTo>
                      <a:pt x="1851" y="626"/>
                      <a:pt x="1850" y="628"/>
                      <a:pt x="1867" y="640"/>
                    </a:cubicBezTo>
                    <a:cubicBezTo>
                      <a:pt x="1867" y="697"/>
                      <a:pt x="1708" y="749"/>
                      <a:pt x="1655" y="752"/>
                    </a:cubicBezTo>
                    <a:cubicBezTo>
                      <a:pt x="1624" y="784"/>
                      <a:pt x="1640" y="926"/>
                      <a:pt x="1647" y="995"/>
                    </a:cubicBezTo>
                    <a:cubicBezTo>
                      <a:pt x="1651" y="1000"/>
                      <a:pt x="1651" y="1000"/>
                      <a:pt x="1651" y="1301"/>
                    </a:cubicBezTo>
                    <a:cubicBezTo>
                      <a:pt x="1642" y="1308"/>
                      <a:pt x="1636" y="1326"/>
                      <a:pt x="1624" y="1343"/>
                    </a:cubicBezTo>
                    <a:cubicBezTo>
                      <a:pt x="1610" y="1344"/>
                      <a:pt x="1597" y="1347"/>
                      <a:pt x="1585" y="1350"/>
                    </a:cubicBezTo>
                    <a:close/>
                    <a:moveTo>
                      <a:pt x="2965" y="1326"/>
                    </a:moveTo>
                    <a:cubicBezTo>
                      <a:pt x="2936" y="1224"/>
                      <a:pt x="2948" y="1127"/>
                      <a:pt x="2947" y="1027"/>
                    </a:cubicBezTo>
                    <a:cubicBezTo>
                      <a:pt x="2951" y="1025"/>
                      <a:pt x="2955" y="1025"/>
                      <a:pt x="2959" y="1025"/>
                    </a:cubicBezTo>
                    <a:cubicBezTo>
                      <a:pt x="2959" y="958"/>
                      <a:pt x="2959" y="891"/>
                      <a:pt x="2959" y="825"/>
                    </a:cubicBezTo>
                    <a:cubicBezTo>
                      <a:pt x="2955" y="824"/>
                      <a:pt x="2951" y="822"/>
                      <a:pt x="2948" y="821"/>
                    </a:cubicBezTo>
                    <a:cubicBezTo>
                      <a:pt x="2915" y="839"/>
                      <a:pt x="2885" y="875"/>
                      <a:pt x="2852" y="894"/>
                    </a:cubicBezTo>
                    <a:cubicBezTo>
                      <a:pt x="2830" y="894"/>
                      <a:pt x="2809" y="894"/>
                      <a:pt x="2788" y="894"/>
                    </a:cubicBezTo>
                    <a:cubicBezTo>
                      <a:pt x="2766" y="872"/>
                      <a:pt x="2804" y="814"/>
                      <a:pt x="2810" y="800"/>
                    </a:cubicBezTo>
                    <a:cubicBezTo>
                      <a:pt x="2833" y="697"/>
                      <a:pt x="2786" y="617"/>
                      <a:pt x="2810" y="523"/>
                    </a:cubicBezTo>
                    <a:cubicBezTo>
                      <a:pt x="2810" y="430"/>
                      <a:pt x="2710" y="404"/>
                      <a:pt x="2733" y="310"/>
                    </a:cubicBezTo>
                    <a:cubicBezTo>
                      <a:pt x="2783" y="294"/>
                      <a:pt x="2809" y="339"/>
                      <a:pt x="2856" y="379"/>
                    </a:cubicBezTo>
                    <a:cubicBezTo>
                      <a:pt x="2875" y="447"/>
                      <a:pt x="2844" y="519"/>
                      <a:pt x="2844" y="593"/>
                    </a:cubicBezTo>
                    <a:cubicBezTo>
                      <a:pt x="2867" y="625"/>
                      <a:pt x="2888" y="665"/>
                      <a:pt x="2884" y="724"/>
                    </a:cubicBezTo>
                    <a:cubicBezTo>
                      <a:pt x="2874" y="742"/>
                      <a:pt x="2874" y="742"/>
                      <a:pt x="2870" y="767"/>
                    </a:cubicBezTo>
                    <a:cubicBezTo>
                      <a:pt x="2899" y="766"/>
                      <a:pt x="2930" y="737"/>
                      <a:pt x="2957" y="713"/>
                    </a:cubicBezTo>
                    <a:cubicBezTo>
                      <a:pt x="2961" y="571"/>
                      <a:pt x="2964" y="422"/>
                      <a:pt x="2959" y="291"/>
                    </a:cubicBezTo>
                    <a:cubicBezTo>
                      <a:pt x="2932" y="277"/>
                      <a:pt x="2939" y="178"/>
                      <a:pt x="2959" y="166"/>
                    </a:cubicBezTo>
                    <a:cubicBezTo>
                      <a:pt x="3071" y="166"/>
                      <a:pt x="3091" y="204"/>
                      <a:pt x="3106" y="317"/>
                    </a:cubicBezTo>
                    <a:cubicBezTo>
                      <a:pt x="3092" y="384"/>
                      <a:pt x="3044" y="538"/>
                      <a:pt x="3073" y="597"/>
                    </a:cubicBezTo>
                    <a:cubicBezTo>
                      <a:pt x="3110" y="597"/>
                      <a:pt x="3143" y="486"/>
                      <a:pt x="3150" y="461"/>
                    </a:cubicBezTo>
                    <a:cubicBezTo>
                      <a:pt x="3153" y="461"/>
                      <a:pt x="3155" y="461"/>
                      <a:pt x="3158" y="461"/>
                    </a:cubicBezTo>
                    <a:cubicBezTo>
                      <a:pt x="3158" y="502"/>
                      <a:pt x="3168" y="497"/>
                      <a:pt x="3177" y="537"/>
                    </a:cubicBezTo>
                    <a:cubicBezTo>
                      <a:pt x="3260" y="578"/>
                      <a:pt x="3113" y="687"/>
                      <a:pt x="3077" y="709"/>
                    </a:cubicBezTo>
                    <a:cubicBezTo>
                      <a:pt x="3042" y="869"/>
                      <a:pt x="3068" y="1058"/>
                      <a:pt x="3045" y="1235"/>
                    </a:cubicBezTo>
                    <a:cubicBezTo>
                      <a:pt x="3031" y="1283"/>
                      <a:pt x="3013" y="1315"/>
                      <a:pt x="2965" y="1326"/>
                    </a:cubicBezTo>
                    <a:close/>
                    <a:moveTo>
                      <a:pt x="4800" y="1198"/>
                    </a:moveTo>
                    <a:cubicBezTo>
                      <a:pt x="4799" y="1191"/>
                      <a:pt x="4799" y="1184"/>
                      <a:pt x="4799" y="1178"/>
                    </a:cubicBezTo>
                    <a:cubicBezTo>
                      <a:pt x="4824" y="1166"/>
                      <a:pt x="4824" y="1166"/>
                      <a:pt x="4831" y="1158"/>
                    </a:cubicBezTo>
                    <a:cubicBezTo>
                      <a:pt x="4930" y="1136"/>
                      <a:pt x="5159" y="974"/>
                      <a:pt x="5126" y="857"/>
                    </a:cubicBezTo>
                    <a:cubicBezTo>
                      <a:pt x="5068" y="904"/>
                      <a:pt x="5010" y="951"/>
                      <a:pt x="4951" y="988"/>
                    </a:cubicBezTo>
                    <a:cubicBezTo>
                      <a:pt x="4948" y="984"/>
                      <a:pt x="4945" y="981"/>
                      <a:pt x="4942" y="978"/>
                    </a:cubicBezTo>
                    <a:cubicBezTo>
                      <a:pt x="4889" y="962"/>
                      <a:pt x="4806" y="907"/>
                      <a:pt x="4799" y="868"/>
                    </a:cubicBezTo>
                    <a:cubicBezTo>
                      <a:pt x="4820" y="847"/>
                      <a:pt x="4886" y="842"/>
                      <a:pt x="4924" y="835"/>
                    </a:cubicBezTo>
                    <a:cubicBezTo>
                      <a:pt x="4981" y="814"/>
                      <a:pt x="5144" y="740"/>
                      <a:pt x="5174" y="690"/>
                    </a:cubicBezTo>
                    <a:cubicBezTo>
                      <a:pt x="5194" y="564"/>
                      <a:pt x="5198" y="499"/>
                      <a:pt x="5202" y="497"/>
                    </a:cubicBezTo>
                    <a:cubicBezTo>
                      <a:pt x="5202" y="393"/>
                      <a:pt x="5184" y="299"/>
                      <a:pt x="5185" y="211"/>
                    </a:cubicBezTo>
                    <a:cubicBezTo>
                      <a:pt x="5200" y="196"/>
                      <a:pt x="5198" y="200"/>
                      <a:pt x="5224" y="197"/>
                    </a:cubicBezTo>
                    <a:cubicBezTo>
                      <a:pt x="5224" y="225"/>
                      <a:pt x="5372" y="268"/>
                      <a:pt x="5372" y="359"/>
                    </a:cubicBezTo>
                    <a:cubicBezTo>
                      <a:pt x="5345" y="385"/>
                      <a:pt x="5327" y="551"/>
                      <a:pt x="5327" y="603"/>
                    </a:cubicBezTo>
                    <a:cubicBezTo>
                      <a:pt x="5405" y="628"/>
                      <a:pt x="5452" y="443"/>
                      <a:pt x="5576" y="551"/>
                    </a:cubicBezTo>
                    <a:cubicBezTo>
                      <a:pt x="5576" y="602"/>
                      <a:pt x="5438" y="635"/>
                      <a:pt x="5399" y="673"/>
                    </a:cubicBezTo>
                    <a:cubicBezTo>
                      <a:pt x="5370" y="682"/>
                      <a:pt x="5329" y="724"/>
                      <a:pt x="5303" y="729"/>
                    </a:cubicBezTo>
                    <a:cubicBezTo>
                      <a:pt x="5282" y="770"/>
                      <a:pt x="5274" y="793"/>
                      <a:pt x="5265" y="847"/>
                    </a:cubicBezTo>
                    <a:cubicBezTo>
                      <a:pt x="5261" y="847"/>
                      <a:pt x="5257" y="847"/>
                      <a:pt x="5253" y="849"/>
                    </a:cubicBezTo>
                    <a:cubicBezTo>
                      <a:pt x="5231" y="976"/>
                      <a:pt x="5141" y="1087"/>
                      <a:pt x="5036" y="1156"/>
                    </a:cubicBezTo>
                    <a:cubicBezTo>
                      <a:pt x="5035" y="1160"/>
                      <a:pt x="5035" y="1165"/>
                      <a:pt x="5035" y="1170"/>
                    </a:cubicBezTo>
                    <a:cubicBezTo>
                      <a:pt x="5003" y="1172"/>
                      <a:pt x="5000" y="1176"/>
                      <a:pt x="4929" y="1191"/>
                    </a:cubicBezTo>
                    <a:cubicBezTo>
                      <a:pt x="4886" y="1192"/>
                      <a:pt x="4843" y="1195"/>
                      <a:pt x="4800" y="1198"/>
                    </a:cubicBezTo>
                    <a:close/>
                    <a:moveTo>
                      <a:pt x="3771" y="1178"/>
                    </a:moveTo>
                    <a:cubicBezTo>
                      <a:pt x="3735" y="1138"/>
                      <a:pt x="3710" y="1122"/>
                      <a:pt x="3671" y="1107"/>
                    </a:cubicBezTo>
                    <a:cubicBezTo>
                      <a:pt x="3654" y="1069"/>
                      <a:pt x="3607" y="1083"/>
                      <a:pt x="3589" y="1068"/>
                    </a:cubicBezTo>
                    <a:cubicBezTo>
                      <a:pt x="3589" y="1034"/>
                      <a:pt x="3681" y="1062"/>
                      <a:pt x="3728" y="1039"/>
                    </a:cubicBezTo>
                    <a:cubicBezTo>
                      <a:pt x="3734" y="1025"/>
                      <a:pt x="3734" y="1025"/>
                      <a:pt x="3743" y="787"/>
                    </a:cubicBezTo>
                    <a:cubicBezTo>
                      <a:pt x="3746" y="763"/>
                      <a:pt x="3750" y="740"/>
                      <a:pt x="3754" y="716"/>
                    </a:cubicBezTo>
                    <a:cubicBezTo>
                      <a:pt x="3749" y="713"/>
                      <a:pt x="3745" y="711"/>
                      <a:pt x="3740" y="709"/>
                    </a:cubicBezTo>
                    <a:cubicBezTo>
                      <a:pt x="3716" y="756"/>
                      <a:pt x="3596" y="987"/>
                      <a:pt x="3529" y="987"/>
                    </a:cubicBezTo>
                    <a:cubicBezTo>
                      <a:pt x="3528" y="982"/>
                      <a:pt x="3527" y="980"/>
                      <a:pt x="3525" y="977"/>
                    </a:cubicBezTo>
                    <a:cubicBezTo>
                      <a:pt x="3484" y="969"/>
                      <a:pt x="3456" y="941"/>
                      <a:pt x="3451" y="916"/>
                    </a:cubicBezTo>
                    <a:cubicBezTo>
                      <a:pt x="3481" y="886"/>
                      <a:pt x="3565" y="858"/>
                      <a:pt x="3579" y="809"/>
                    </a:cubicBezTo>
                    <a:cubicBezTo>
                      <a:pt x="3629" y="759"/>
                      <a:pt x="3685" y="660"/>
                      <a:pt x="3746" y="629"/>
                    </a:cubicBezTo>
                    <a:cubicBezTo>
                      <a:pt x="3757" y="578"/>
                      <a:pt x="3763" y="540"/>
                      <a:pt x="3767" y="493"/>
                    </a:cubicBezTo>
                    <a:cubicBezTo>
                      <a:pt x="3764" y="491"/>
                      <a:pt x="3761" y="490"/>
                      <a:pt x="3758" y="490"/>
                    </a:cubicBezTo>
                    <a:cubicBezTo>
                      <a:pt x="3749" y="498"/>
                      <a:pt x="3749" y="498"/>
                      <a:pt x="3747" y="511"/>
                    </a:cubicBezTo>
                    <a:cubicBezTo>
                      <a:pt x="3707" y="505"/>
                      <a:pt x="3644" y="453"/>
                      <a:pt x="3652" y="426"/>
                    </a:cubicBezTo>
                    <a:cubicBezTo>
                      <a:pt x="3731" y="393"/>
                      <a:pt x="3731" y="393"/>
                      <a:pt x="3746" y="390"/>
                    </a:cubicBezTo>
                    <a:cubicBezTo>
                      <a:pt x="3757" y="367"/>
                      <a:pt x="3779" y="370"/>
                      <a:pt x="3794" y="348"/>
                    </a:cubicBezTo>
                    <a:cubicBezTo>
                      <a:pt x="3803" y="295"/>
                      <a:pt x="3811" y="243"/>
                      <a:pt x="3819" y="190"/>
                    </a:cubicBezTo>
                    <a:cubicBezTo>
                      <a:pt x="3855" y="164"/>
                      <a:pt x="3859" y="171"/>
                      <a:pt x="3910" y="200"/>
                    </a:cubicBezTo>
                    <a:cubicBezTo>
                      <a:pt x="3916" y="212"/>
                      <a:pt x="3928" y="239"/>
                      <a:pt x="3959" y="248"/>
                    </a:cubicBezTo>
                    <a:cubicBezTo>
                      <a:pt x="3956" y="258"/>
                      <a:pt x="3953" y="268"/>
                      <a:pt x="3950" y="277"/>
                    </a:cubicBezTo>
                    <a:cubicBezTo>
                      <a:pt x="3987" y="281"/>
                      <a:pt x="3990" y="277"/>
                      <a:pt x="4001" y="331"/>
                    </a:cubicBezTo>
                    <a:cubicBezTo>
                      <a:pt x="3892" y="432"/>
                      <a:pt x="3898" y="404"/>
                      <a:pt x="3869" y="548"/>
                    </a:cubicBezTo>
                    <a:cubicBezTo>
                      <a:pt x="3854" y="701"/>
                      <a:pt x="3841" y="864"/>
                      <a:pt x="3841" y="1031"/>
                    </a:cubicBezTo>
                    <a:cubicBezTo>
                      <a:pt x="3884" y="1094"/>
                      <a:pt x="3993" y="960"/>
                      <a:pt x="4026" y="938"/>
                    </a:cubicBezTo>
                    <a:cubicBezTo>
                      <a:pt x="4050" y="900"/>
                      <a:pt x="4073" y="867"/>
                      <a:pt x="4077" y="829"/>
                    </a:cubicBezTo>
                    <a:cubicBezTo>
                      <a:pt x="4039" y="785"/>
                      <a:pt x="4011" y="741"/>
                      <a:pt x="4005" y="700"/>
                    </a:cubicBezTo>
                    <a:cubicBezTo>
                      <a:pt x="4034" y="704"/>
                      <a:pt x="4081" y="706"/>
                      <a:pt x="4108" y="749"/>
                    </a:cubicBezTo>
                    <a:cubicBezTo>
                      <a:pt x="4117" y="749"/>
                      <a:pt x="4127" y="749"/>
                      <a:pt x="4137" y="749"/>
                    </a:cubicBezTo>
                    <a:cubicBezTo>
                      <a:pt x="4171" y="671"/>
                      <a:pt x="4171" y="671"/>
                      <a:pt x="4174" y="650"/>
                    </a:cubicBezTo>
                    <a:cubicBezTo>
                      <a:pt x="4139" y="650"/>
                      <a:pt x="4113" y="662"/>
                      <a:pt x="4090" y="664"/>
                    </a:cubicBezTo>
                    <a:cubicBezTo>
                      <a:pt x="4074" y="635"/>
                      <a:pt x="4068" y="635"/>
                      <a:pt x="4068" y="613"/>
                    </a:cubicBezTo>
                    <a:cubicBezTo>
                      <a:pt x="4091" y="597"/>
                      <a:pt x="4120" y="450"/>
                      <a:pt x="4123" y="439"/>
                    </a:cubicBezTo>
                    <a:cubicBezTo>
                      <a:pt x="4077" y="439"/>
                      <a:pt x="4047" y="517"/>
                      <a:pt x="3979" y="517"/>
                    </a:cubicBezTo>
                    <a:cubicBezTo>
                      <a:pt x="3976" y="513"/>
                      <a:pt x="3976" y="513"/>
                      <a:pt x="3936" y="511"/>
                    </a:cubicBezTo>
                    <a:cubicBezTo>
                      <a:pt x="3935" y="506"/>
                      <a:pt x="3935" y="502"/>
                      <a:pt x="3935" y="498"/>
                    </a:cubicBezTo>
                    <a:cubicBezTo>
                      <a:pt x="3928" y="495"/>
                      <a:pt x="3921" y="493"/>
                      <a:pt x="3914" y="490"/>
                    </a:cubicBezTo>
                    <a:cubicBezTo>
                      <a:pt x="3913" y="486"/>
                      <a:pt x="3912" y="482"/>
                      <a:pt x="3912" y="479"/>
                    </a:cubicBezTo>
                    <a:cubicBezTo>
                      <a:pt x="3976" y="433"/>
                      <a:pt x="4068" y="393"/>
                      <a:pt x="4124" y="337"/>
                    </a:cubicBezTo>
                    <a:cubicBezTo>
                      <a:pt x="4186" y="324"/>
                      <a:pt x="4196" y="177"/>
                      <a:pt x="4199" y="128"/>
                    </a:cubicBezTo>
                    <a:cubicBezTo>
                      <a:pt x="4246" y="131"/>
                      <a:pt x="4265" y="160"/>
                      <a:pt x="4317" y="179"/>
                    </a:cubicBezTo>
                    <a:cubicBezTo>
                      <a:pt x="4320" y="192"/>
                      <a:pt x="4324" y="206"/>
                      <a:pt x="4328" y="219"/>
                    </a:cubicBezTo>
                    <a:cubicBezTo>
                      <a:pt x="4341" y="224"/>
                      <a:pt x="4353" y="224"/>
                      <a:pt x="4364" y="247"/>
                    </a:cubicBezTo>
                    <a:cubicBezTo>
                      <a:pt x="4368" y="247"/>
                      <a:pt x="4372" y="247"/>
                      <a:pt x="4378" y="248"/>
                    </a:cubicBezTo>
                    <a:cubicBezTo>
                      <a:pt x="4379" y="258"/>
                      <a:pt x="4381" y="268"/>
                      <a:pt x="4384" y="277"/>
                    </a:cubicBezTo>
                    <a:cubicBezTo>
                      <a:pt x="4363" y="294"/>
                      <a:pt x="4345" y="306"/>
                      <a:pt x="4319" y="319"/>
                    </a:cubicBezTo>
                    <a:cubicBezTo>
                      <a:pt x="4317" y="323"/>
                      <a:pt x="4317" y="327"/>
                      <a:pt x="4317" y="331"/>
                    </a:cubicBezTo>
                    <a:cubicBezTo>
                      <a:pt x="4306" y="334"/>
                      <a:pt x="4297" y="337"/>
                      <a:pt x="4287" y="341"/>
                    </a:cubicBezTo>
                    <a:cubicBezTo>
                      <a:pt x="4239" y="422"/>
                      <a:pt x="4206" y="477"/>
                      <a:pt x="4199" y="578"/>
                    </a:cubicBezTo>
                    <a:cubicBezTo>
                      <a:pt x="4275" y="585"/>
                      <a:pt x="4297" y="578"/>
                      <a:pt x="4297" y="669"/>
                    </a:cubicBezTo>
                    <a:cubicBezTo>
                      <a:pt x="4265" y="705"/>
                      <a:pt x="4219" y="767"/>
                      <a:pt x="4219" y="820"/>
                    </a:cubicBezTo>
                    <a:cubicBezTo>
                      <a:pt x="4261" y="850"/>
                      <a:pt x="4302" y="882"/>
                      <a:pt x="4345" y="913"/>
                    </a:cubicBezTo>
                    <a:cubicBezTo>
                      <a:pt x="4410" y="937"/>
                      <a:pt x="4490" y="933"/>
                      <a:pt x="4567" y="933"/>
                    </a:cubicBezTo>
                    <a:cubicBezTo>
                      <a:pt x="4573" y="938"/>
                      <a:pt x="4573" y="938"/>
                      <a:pt x="4573" y="949"/>
                    </a:cubicBezTo>
                    <a:cubicBezTo>
                      <a:pt x="4487" y="1009"/>
                      <a:pt x="4363" y="1056"/>
                      <a:pt x="4265" y="1056"/>
                    </a:cubicBezTo>
                    <a:cubicBezTo>
                      <a:pt x="4214" y="1005"/>
                      <a:pt x="4190" y="956"/>
                      <a:pt x="4142" y="918"/>
                    </a:cubicBezTo>
                    <a:cubicBezTo>
                      <a:pt x="4091" y="984"/>
                      <a:pt x="3972" y="1115"/>
                      <a:pt x="3885" y="1125"/>
                    </a:cubicBezTo>
                    <a:cubicBezTo>
                      <a:pt x="3867" y="1103"/>
                      <a:pt x="3851" y="1090"/>
                      <a:pt x="3840" y="1087"/>
                    </a:cubicBezTo>
                    <a:cubicBezTo>
                      <a:pt x="3836" y="1131"/>
                      <a:pt x="3818" y="1160"/>
                      <a:pt x="3771" y="1178"/>
                    </a:cubicBezTo>
                    <a:close/>
                    <a:moveTo>
                      <a:pt x="5504" y="1160"/>
                    </a:moveTo>
                    <a:cubicBezTo>
                      <a:pt x="5523" y="1155"/>
                      <a:pt x="5544" y="1151"/>
                      <a:pt x="5565" y="1147"/>
                    </a:cubicBezTo>
                    <a:cubicBezTo>
                      <a:pt x="5565" y="1143"/>
                      <a:pt x="5565" y="1140"/>
                      <a:pt x="5565" y="1137"/>
                    </a:cubicBezTo>
                    <a:cubicBezTo>
                      <a:pt x="5590" y="1131"/>
                      <a:pt x="5653" y="1104"/>
                      <a:pt x="5711" y="1086"/>
                    </a:cubicBezTo>
                    <a:cubicBezTo>
                      <a:pt x="5711" y="1083"/>
                      <a:pt x="5711" y="1080"/>
                      <a:pt x="5711" y="1078"/>
                    </a:cubicBezTo>
                    <a:cubicBezTo>
                      <a:pt x="5718" y="1078"/>
                      <a:pt x="5726" y="1078"/>
                      <a:pt x="5734" y="1078"/>
                    </a:cubicBezTo>
                    <a:cubicBezTo>
                      <a:pt x="5734" y="1074"/>
                      <a:pt x="5734" y="1071"/>
                      <a:pt x="5734" y="1068"/>
                    </a:cubicBezTo>
                    <a:cubicBezTo>
                      <a:pt x="5739" y="1068"/>
                      <a:pt x="5743" y="1068"/>
                      <a:pt x="5748" y="1068"/>
                    </a:cubicBezTo>
                    <a:cubicBezTo>
                      <a:pt x="5739" y="1016"/>
                      <a:pt x="5668" y="1034"/>
                      <a:pt x="5634" y="1034"/>
                    </a:cubicBezTo>
                    <a:cubicBezTo>
                      <a:pt x="5556" y="1003"/>
                      <a:pt x="5556" y="1003"/>
                      <a:pt x="5504" y="976"/>
                    </a:cubicBezTo>
                    <a:cubicBezTo>
                      <a:pt x="5504" y="973"/>
                      <a:pt x="5504" y="970"/>
                      <a:pt x="5504" y="967"/>
                    </a:cubicBezTo>
                    <a:cubicBezTo>
                      <a:pt x="5501" y="967"/>
                      <a:pt x="5498" y="967"/>
                      <a:pt x="5496" y="967"/>
                    </a:cubicBezTo>
                    <a:cubicBezTo>
                      <a:pt x="5496" y="963"/>
                      <a:pt x="5496" y="960"/>
                      <a:pt x="5496" y="958"/>
                    </a:cubicBezTo>
                    <a:cubicBezTo>
                      <a:pt x="5490" y="958"/>
                      <a:pt x="5486" y="958"/>
                      <a:pt x="5482" y="958"/>
                    </a:cubicBezTo>
                    <a:cubicBezTo>
                      <a:pt x="5482" y="953"/>
                      <a:pt x="5482" y="951"/>
                      <a:pt x="5482" y="948"/>
                    </a:cubicBezTo>
                    <a:cubicBezTo>
                      <a:pt x="5478" y="948"/>
                      <a:pt x="5475" y="948"/>
                      <a:pt x="5472" y="948"/>
                    </a:cubicBezTo>
                    <a:cubicBezTo>
                      <a:pt x="5472" y="945"/>
                      <a:pt x="5472" y="942"/>
                      <a:pt x="5472" y="940"/>
                    </a:cubicBezTo>
                    <a:cubicBezTo>
                      <a:pt x="5468" y="940"/>
                      <a:pt x="5465" y="940"/>
                      <a:pt x="5463" y="940"/>
                    </a:cubicBezTo>
                    <a:cubicBezTo>
                      <a:pt x="5463" y="936"/>
                      <a:pt x="5463" y="933"/>
                      <a:pt x="5463" y="930"/>
                    </a:cubicBezTo>
                    <a:cubicBezTo>
                      <a:pt x="5460" y="930"/>
                      <a:pt x="5457" y="930"/>
                      <a:pt x="5454" y="930"/>
                    </a:cubicBezTo>
                    <a:cubicBezTo>
                      <a:pt x="5454" y="925"/>
                      <a:pt x="5454" y="920"/>
                      <a:pt x="5454" y="916"/>
                    </a:cubicBezTo>
                    <a:cubicBezTo>
                      <a:pt x="5434" y="904"/>
                      <a:pt x="5421" y="889"/>
                      <a:pt x="5413" y="889"/>
                    </a:cubicBezTo>
                    <a:cubicBezTo>
                      <a:pt x="5406" y="875"/>
                      <a:pt x="5399" y="861"/>
                      <a:pt x="5394" y="847"/>
                    </a:cubicBezTo>
                    <a:cubicBezTo>
                      <a:pt x="5391" y="847"/>
                      <a:pt x="5388" y="847"/>
                      <a:pt x="5385" y="847"/>
                    </a:cubicBezTo>
                    <a:cubicBezTo>
                      <a:pt x="5381" y="838"/>
                      <a:pt x="5378" y="828"/>
                      <a:pt x="5376" y="820"/>
                    </a:cubicBezTo>
                    <a:cubicBezTo>
                      <a:pt x="5370" y="820"/>
                      <a:pt x="5366" y="820"/>
                      <a:pt x="5362" y="820"/>
                    </a:cubicBezTo>
                    <a:cubicBezTo>
                      <a:pt x="5358" y="811"/>
                      <a:pt x="5355" y="803"/>
                      <a:pt x="5352" y="796"/>
                    </a:cubicBezTo>
                    <a:cubicBezTo>
                      <a:pt x="5349" y="796"/>
                      <a:pt x="5347" y="796"/>
                      <a:pt x="5344" y="796"/>
                    </a:cubicBezTo>
                    <a:cubicBezTo>
                      <a:pt x="5344" y="793"/>
                      <a:pt x="5344" y="791"/>
                      <a:pt x="5344" y="788"/>
                    </a:cubicBezTo>
                    <a:cubicBezTo>
                      <a:pt x="5337" y="788"/>
                      <a:pt x="5330" y="788"/>
                      <a:pt x="5325" y="788"/>
                    </a:cubicBezTo>
                    <a:cubicBezTo>
                      <a:pt x="5325" y="791"/>
                      <a:pt x="5325" y="793"/>
                      <a:pt x="5325" y="796"/>
                    </a:cubicBezTo>
                    <a:cubicBezTo>
                      <a:pt x="5322" y="796"/>
                      <a:pt x="5319" y="796"/>
                      <a:pt x="5316" y="796"/>
                    </a:cubicBezTo>
                    <a:cubicBezTo>
                      <a:pt x="5316" y="807"/>
                      <a:pt x="5316" y="818"/>
                      <a:pt x="5316" y="829"/>
                    </a:cubicBezTo>
                    <a:cubicBezTo>
                      <a:pt x="5319" y="829"/>
                      <a:pt x="5322" y="829"/>
                      <a:pt x="5325" y="829"/>
                    </a:cubicBezTo>
                    <a:cubicBezTo>
                      <a:pt x="5347" y="905"/>
                      <a:pt x="5389" y="991"/>
                      <a:pt x="5427" y="1078"/>
                    </a:cubicBezTo>
                    <a:cubicBezTo>
                      <a:pt x="5429" y="1078"/>
                      <a:pt x="5432" y="1078"/>
                      <a:pt x="5435" y="1078"/>
                    </a:cubicBezTo>
                    <a:cubicBezTo>
                      <a:pt x="5435" y="1087"/>
                      <a:pt x="5435" y="1098"/>
                      <a:pt x="5435" y="1109"/>
                    </a:cubicBezTo>
                    <a:cubicBezTo>
                      <a:pt x="5438" y="1109"/>
                      <a:pt x="5441" y="1109"/>
                      <a:pt x="5445" y="1109"/>
                    </a:cubicBezTo>
                    <a:cubicBezTo>
                      <a:pt x="5446" y="1130"/>
                      <a:pt x="5449" y="1136"/>
                      <a:pt x="5482" y="1147"/>
                    </a:cubicBezTo>
                    <a:cubicBezTo>
                      <a:pt x="5482" y="1149"/>
                      <a:pt x="5482" y="1152"/>
                      <a:pt x="5482" y="1156"/>
                    </a:cubicBezTo>
                    <a:cubicBezTo>
                      <a:pt x="5489" y="1158"/>
                      <a:pt x="5496" y="1159"/>
                      <a:pt x="5504" y="1160"/>
                    </a:cubicBezTo>
                    <a:close/>
                    <a:moveTo>
                      <a:pt x="2574" y="1036"/>
                    </a:moveTo>
                    <a:cubicBezTo>
                      <a:pt x="2588" y="1029"/>
                      <a:pt x="2602" y="1022"/>
                      <a:pt x="2616" y="1017"/>
                    </a:cubicBezTo>
                    <a:cubicBezTo>
                      <a:pt x="2614" y="962"/>
                      <a:pt x="2613" y="908"/>
                      <a:pt x="2613" y="854"/>
                    </a:cubicBezTo>
                    <a:cubicBezTo>
                      <a:pt x="2630" y="803"/>
                      <a:pt x="2681" y="755"/>
                      <a:pt x="2708" y="709"/>
                    </a:cubicBezTo>
                    <a:cubicBezTo>
                      <a:pt x="2712" y="709"/>
                      <a:pt x="2717" y="709"/>
                      <a:pt x="2721" y="709"/>
                    </a:cubicBezTo>
                    <a:cubicBezTo>
                      <a:pt x="2726" y="675"/>
                      <a:pt x="2754" y="643"/>
                      <a:pt x="2758" y="607"/>
                    </a:cubicBezTo>
                    <a:cubicBezTo>
                      <a:pt x="2719" y="617"/>
                      <a:pt x="2664" y="735"/>
                      <a:pt x="2623" y="727"/>
                    </a:cubicBezTo>
                    <a:cubicBezTo>
                      <a:pt x="2623" y="622"/>
                      <a:pt x="2649" y="591"/>
                      <a:pt x="2692" y="511"/>
                    </a:cubicBezTo>
                    <a:cubicBezTo>
                      <a:pt x="2692" y="501"/>
                      <a:pt x="2693" y="491"/>
                      <a:pt x="2695" y="482"/>
                    </a:cubicBezTo>
                    <a:cubicBezTo>
                      <a:pt x="2648" y="435"/>
                      <a:pt x="2657" y="404"/>
                      <a:pt x="2580" y="404"/>
                    </a:cubicBezTo>
                    <a:cubicBezTo>
                      <a:pt x="2574" y="410"/>
                      <a:pt x="2569" y="415"/>
                      <a:pt x="2565" y="422"/>
                    </a:cubicBezTo>
                    <a:cubicBezTo>
                      <a:pt x="2537" y="535"/>
                      <a:pt x="2438" y="557"/>
                      <a:pt x="2362" y="628"/>
                    </a:cubicBezTo>
                    <a:cubicBezTo>
                      <a:pt x="2341" y="637"/>
                      <a:pt x="2238" y="687"/>
                      <a:pt x="2228" y="708"/>
                    </a:cubicBezTo>
                    <a:cubicBezTo>
                      <a:pt x="2221" y="708"/>
                      <a:pt x="2216" y="708"/>
                      <a:pt x="2210" y="709"/>
                    </a:cubicBezTo>
                    <a:cubicBezTo>
                      <a:pt x="2217" y="748"/>
                      <a:pt x="2278" y="766"/>
                      <a:pt x="2333" y="766"/>
                    </a:cubicBezTo>
                    <a:cubicBezTo>
                      <a:pt x="2398" y="726"/>
                      <a:pt x="2453" y="650"/>
                      <a:pt x="2522" y="604"/>
                    </a:cubicBezTo>
                    <a:cubicBezTo>
                      <a:pt x="2530" y="677"/>
                      <a:pt x="2521" y="760"/>
                      <a:pt x="2518" y="846"/>
                    </a:cubicBezTo>
                    <a:cubicBezTo>
                      <a:pt x="2505" y="849"/>
                      <a:pt x="2494" y="851"/>
                      <a:pt x="2483" y="856"/>
                    </a:cubicBezTo>
                    <a:cubicBezTo>
                      <a:pt x="2482" y="833"/>
                      <a:pt x="2482" y="813"/>
                      <a:pt x="2482" y="792"/>
                    </a:cubicBezTo>
                    <a:cubicBezTo>
                      <a:pt x="2475" y="791"/>
                      <a:pt x="2468" y="789"/>
                      <a:pt x="2461" y="789"/>
                    </a:cubicBezTo>
                    <a:cubicBezTo>
                      <a:pt x="2432" y="825"/>
                      <a:pt x="2403" y="862"/>
                      <a:pt x="2374" y="900"/>
                    </a:cubicBezTo>
                    <a:cubicBezTo>
                      <a:pt x="2374" y="925"/>
                      <a:pt x="2363" y="992"/>
                      <a:pt x="2388" y="1024"/>
                    </a:cubicBezTo>
                    <a:cubicBezTo>
                      <a:pt x="2396" y="1022"/>
                      <a:pt x="2406" y="1021"/>
                      <a:pt x="2416" y="1021"/>
                    </a:cubicBezTo>
                    <a:cubicBezTo>
                      <a:pt x="2449" y="1002"/>
                      <a:pt x="2476" y="936"/>
                      <a:pt x="2518" y="949"/>
                    </a:cubicBezTo>
                    <a:cubicBezTo>
                      <a:pt x="2519" y="969"/>
                      <a:pt x="2522" y="989"/>
                      <a:pt x="2525" y="1010"/>
                    </a:cubicBezTo>
                    <a:cubicBezTo>
                      <a:pt x="2541" y="1018"/>
                      <a:pt x="2558" y="1027"/>
                      <a:pt x="2574" y="1036"/>
                    </a:cubicBezTo>
                    <a:close/>
                    <a:moveTo>
                      <a:pt x="339" y="1017"/>
                    </a:moveTo>
                    <a:cubicBezTo>
                      <a:pt x="385" y="1009"/>
                      <a:pt x="495" y="967"/>
                      <a:pt x="538" y="941"/>
                    </a:cubicBezTo>
                    <a:cubicBezTo>
                      <a:pt x="536" y="923"/>
                      <a:pt x="536" y="905"/>
                      <a:pt x="536" y="889"/>
                    </a:cubicBezTo>
                    <a:cubicBezTo>
                      <a:pt x="473" y="909"/>
                      <a:pt x="414" y="951"/>
                      <a:pt x="357" y="976"/>
                    </a:cubicBezTo>
                    <a:cubicBezTo>
                      <a:pt x="356" y="980"/>
                      <a:pt x="356" y="984"/>
                      <a:pt x="356" y="988"/>
                    </a:cubicBezTo>
                    <a:cubicBezTo>
                      <a:pt x="349" y="991"/>
                      <a:pt x="342" y="995"/>
                      <a:pt x="336" y="999"/>
                    </a:cubicBezTo>
                    <a:cubicBezTo>
                      <a:pt x="336" y="1005"/>
                      <a:pt x="338" y="1010"/>
                      <a:pt x="339" y="1017"/>
                    </a:cubicBezTo>
                    <a:close/>
                    <a:moveTo>
                      <a:pt x="674" y="902"/>
                    </a:moveTo>
                    <a:cubicBezTo>
                      <a:pt x="688" y="897"/>
                      <a:pt x="702" y="893"/>
                      <a:pt x="716" y="889"/>
                    </a:cubicBezTo>
                    <a:cubicBezTo>
                      <a:pt x="710" y="856"/>
                      <a:pt x="695" y="840"/>
                      <a:pt x="684" y="822"/>
                    </a:cubicBezTo>
                    <a:cubicBezTo>
                      <a:pt x="677" y="822"/>
                      <a:pt x="670" y="822"/>
                      <a:pt x="665" y="822"/>
                    </a:cubicBezTo>
                    <a:cubicBezTo>
                      <a:pt x="651" y="840"/>
                      <a:pt x="651" y="872"/>
                      <a:pt x="674" y="902"/>
                    </a:cubicBezTo>
                    <a:close/>
                    <a:moveTo>
                      <a:pt x="684" y="769"/>
                    </a:moveTo>
                    <a:cubicBezTo>
                      <a:pt x="730" y="751"/>
                      <a:pt x="822" y="713"/>
                      <a:pt x="840" y="668"/>
                    </a:cubicBezTo>
                    <a:cubicBezTo>
                      <a:pt x="775" y="673"/>
                      <a:pt x="710" y="704"/>
                      <a:pt x="658" y="730"/>
                    </a:cubicBezTo>
                    <a:cubicBezTo>
                      <a:pt x="662" y="751"/>
                      <a:pt x="658" y="748"/>
                      <a:pt x="684" y="769"/>
                    </a:cubicBezTo>
                    <a:close/>
                    <a:moveTo>
                      <a:pt x="665" y="676"/>
                    </a:moveTo>
                    <a:cubicBezTo>
                      <a:pt x="696" y="666"/>
                      <a:pt x="709" y="660"/>
                      <a:pt x="731" y="633"/>
                    </a:cubicBezTo>
                    <a:cubicBezTo>
                      <a:pt x="741" y="530"/>
                      <a:pt x="756" y="542"/>
                      <a:pt x="673" y="531"/>
                    </a:cubicBezTo>
                    <a:cubicBezTo>
                      <a:pt x="654" y="564"/>
                      <a:pt x="643" y="632"/>
                      <a:pt x="665" y="676"/>
                    </a:cubicBezTo>
                    <a:close/>
                    <a:moveTo>
                      <a:pt x="1654" y="672"/>
                    </a:moveTo>
                    <a:cubicBezTo>
                      <a:pt x="1698" y="658"/>
                      <a:pt x="1731" y="646"/>
                      <a:pt x="1748" y="600"/>
                    </a:cubicBezTo>
                    <a:cubicBezTo>
                      <a:pt x="1751" y="567"/>
                      <a:pt x="1760" y="541"/>
                      <a:pt x="1760" y="522"/>
                    </a:cubicBezTo>
                    <a:cubicBezTo>
                      <a:pt x="1764" y="520"/>
                      <a:pt x="1769" y="520"/>
                      <a:pt x="1774" y="520"/>
                    </a:cubicBezTo>
                    <a:cubicBezTo>
                      <a:pt x="1774" y="502"/>
                      <a:pt x="1774" y="484"/>
                      <a:pt x="1776" y="466"/>
                    </a:cubicBezTo>
                    <a:cubicBezTo>
                      <a:pt x="1741" y="461"/>
                      <a:pt x="1690" y="493"/>
                      <a:pt x="1680" y="519"/>
                    </a:cubicBezTo>
                    <a:cubicBezTo>
                      <a:pt x="1638" y="528"/>
                      <a:pt x="1635" y="632"/>
                      <a:pt x="1654" y="672"/>
                    </a:cubicBezTo>
                    <a:close/>
                    <a:moveTo>
                      <a:pt x="6448" y="428"/>
                    </a:moveTo>
                    <a:cubicBezTo>
                      <a:pt x="6489" y="425"/>
                      <a:pt x="6489" y="425"/>
                      <a:pt x="6495" y="421"/>
                    </a:cubicBezTo>
                    <a:cubicBezTo>
                      <a:pt x="6493" y="388"/>
                      <a:pt x="6486" y="362"/>
                      <a:pt x="6480" y="344"/>
                    </a:cubicBezTo>
                    <a:cubicBezTo>
                      <a:pt x="6413" y="338"/>
                      <a:pt x="6423" y="350"/>
                      <a:pt x="6423" y="411"/>
                    </a:cubicBezTo>
                    <a:cubicBezTo>
                      <a:pt x="6431" y="417"/>
                      <a:pt x="6440" y="422"/>
                      <a:pt x="6448" y="428"/>
                    </a:cubicBezTo>
                    <a:close/>
                    <a:moveTo>
                      <a:pt x="2348" y="410"/>
                    </a:moveTo>
                    <a:cubicBezTo>
                      <a:pt x="2363" y="408"/>
                      <a:pt x="2423" y="397"/>
                      <a:pt x="2432" y="378"/>
                    </a:cubicBezTo>
                    <a:cubicBezTo>
                      <a:pt x="2488" y="352"/>
                      <a:pt x="2543" y="326"/>
                      <a:pt x="2599" y="301"/>
                    </a:cubicBezTo>
                    <a:cubicBezTo>
                      <a:pt x="2695" y="287"/>
                      <a:pt x="2697" y="283"/>
                      <a:pt x="2718" y="277"/>
                    </a:cubicBezTo>
                    <a:cubicBezTo>
                      <a:pt x="2746" y="228"/>
                      <a:pt x="2737" y="177"/>
                      <a:pt x="2721" y="138"/>
                    </a:cubicBezTo>
                    <a:cubicBezTo>
                      <a:pt x="2679" y="124"/>
                      <a:pt x="2670" y="76"/>
                      <a:pt x="2660" y="150"/>
                    </a:cubicBezTo>
                    <a:cubicBezTo>
                      <a:pt x="2581" y="197"/>
                      <a:pt x="2505" y="257"/>
                      <a:pt x="2434" y="317"/>
                    </a:cubicBezTo>
                    <a:cubicBezTo>
                      <a:pt x="2425" y="335"/>
                      <a:pt x="2407" y="349"/>
                      <a:pt x="2390" y="359"/>
                    </a:cubicBezTo>
                    <a:cubicBezTo>
                      <a:pt x="2390" y="362"/>
                      <a:pt x="2390" y="364"/>
                      <a:pt x="2390" y="368"/>
                    </a:cubicBezTo>
                    <a:cubicBezTo>
                      <a:pt x="2387" y="368"/>
                      <a:pt x="2384" y="368"/>
                      <a:pt x="2381" y="368"/>
                    </a:cubicBezTo>
                    <a:cubicBezTo>
                      <a:pt x="2377" y="375"/>
                      <a:pt x="2374" y="384"/>
                      <a:pt x="2372" y="392"/>
                    </a:cubicBezTo>
                    <a:cubicBezTo>
                      <a:pt x="2367" y="392"/>
                      <a:pt x="2365" y="392"/>
                      <a:pt x="2362" y="392"/>
                    </a:cubicBezTo>
                    <a:cubicBezTo>
                      <a:pt x="2362" y="395"/>
                      <a:pt x="2362" y="397"/>
                      <a:pt x="2362" y="400"/>
                    </a:cubicBezTo>
                    <a:cubicBezTo>
                      <a:pt x="2356" y="400"/>
                      <a:pt x="2352" y="400"/>
                      <a:pt x="2348" y="400"/>
                    </a:cubicBezTo>
                    <a:cubicBezTo>
                      <a:pt x="2348" y="403"/>
                      <a:pt x="2348" y="406"/>
                      <a:pt x="2348" y="410"/>
                    </a:cubicBezTo>
                    <a:close/>
                    <a:moveTo>
                      <a:pt x="767" y="280"/>
                    </a:moveTo>
                    <a:cubicBezTo>
                      <a:pt x="782" y="277"/>
                      <a:pt x="797" y="275"/>
                      <a:pt x="812" y="272"/>
                    </a:cubicBezTo>
                    <a:cubicBezTo>
                      <a:pt x="812" y="266"/>
                      <a:pt x="812" y="262"/>
                      <a:pt x="814" y="258"/>
                    </a:cubicBezTo>
                    <a:cubicBezTo>
                      <a:pt x="818" y="255"/>
                      <a:pt x="822" y="252"/>
                      <a:pt x="828" y="251"/>
                    </a:cubicBezTo>
                    <a:cubicBezTo>
                      <a:pt x="828" y="226"/>
                      <a:pt x="823" y="211"/>
                      <a:pt x="818" y="200"/>
                    </a:cubicBezTo>
                    <a:cubicBezTo>
                      <a:pt x="810" y="200"/>
                      <a:pt x="801" y="200"/>
                      <a:pt x="794" y="200"/>
                    </a:cubicBezTo>
                    <a:cubicBezTo>
                      <a:pt x="781" y="222"/>
                      <a:pt x="757" y="241"/>
                      <a:pt x="757" y="272"/>
                    </a:cubicBezTo>
                    <a:cubicBezTo>
                      <a:pt x="760" y="272"/>
                      <a:pt x="763" y="272"/>
                      <a:pt x="767" y="272"/>
                    </a:cubicBezTo>
                    <a:cubicBezTo>
                      <a:pt x="767" y="275"/>
                      <a:pt x="767" y="277"/>
                      <a:pt x="767" y="280"/>
                    </a:cubicBezTo>
                    <a:close/>
                  </a:path>
                </a:pathLst>
              </a:custGeom>
              <a:grpFill/>
              <a:ln>
                <a:noFill/>
              </a:ln>
            </p:spPr>
            <p:txBody>
              <a:bodyPr anchor="ctr"/>
              <a:lstStyle/>
              <a:p>
                <a:pPr algn="ctr"/>
                <a:endParaRPr/>
              </a:p>
            </p:txBody>
          </p:sp>
          <p:sp>
            <p:nvSpPr>
              <p:cNvPr id="84" name="iṩḻîḑè">
                <a:extLst>
                  <a:ext uri="{FF2B5EF4-FFF2-40B4-BE49-F238E27FC236}">
                    <a16:creationId xmlns:a16="http://schemas.microsoft.com/office/drawing/2014/main" id="{5988883C-2BE9-405D-A778-D104319E18C8}"/>
                  </a:ext>
                </a:extLst>
              </p:cNvPr>
              <p:cNvSpPr/>
              <p:nvPr/>
            </p:nvSpPr>
            <p:spPr bwMode="auto">
              <a:xfrm>
                <a:off x="10109901" y="721607"/>
                <a:ext cx="36902" cy="46547"/>
              </a:xfrm>
              <a:custGeom>
                <a:avLst/>
                <a:gdLst>
                  <a:gd name="T0" fmla="*/ 73 w 88"/>
                  <a:gd name="T1" fmla="*/ 45 h 111"/>
                  <a:gd name="T2" fmla="*/ 73 w 88"/>
                  <a:gd name="T3" fmla="*/ 0 h 111"/>
                  <a:gd name="T4" fmla="*/ 88 w 88"/>
                  <a:gd name="T5" fmla="*/ 0 h 111"/>
                  <a:gd name="T6" fmla="*/ 88 w 88"/>
                  <a:gd name="T7" fmla="*/ 111 h 111"/>
                  <a:gd name="T8" fmla="*/ 73 w 88"/>
                  <a:gd name="T9" fmla="*/ 111 h 111"/>
                  <a:gd name="T10" fmla="*/ 73 w 88"/>
                  <a:gd name="T11" fmla="*/ 59 h 111"/>
                  <a:gd name="T12" fmla="*/ 15 w 88"/>
                  <a:gd name="T13" fmla="*/ 59 h 111"/>
                  <a:gd name="T14" fmla="*/ 15 w 88"/>
                  <a:gd name="T15" fmla="*/ 111 h 111"/>
                  <a:gd name="T16" fmla="*/ 0 w 88"/>
                  <a:gd name="T17" fmla="*/ 111 h 111"/>
                  <a:gd name="T18" fmla="*/ 0 w 88"/>
                  <a:gd name="T19" fmla="*/ 0 h 111"/>
                  <a:gd name="T20" fmla="*/ 15 w 88"/>
                  <a:gd name="T21" fmla="*/ 0 h 111"/>
                  <a:gd name="T22" fmla="*/ 15 w 88"/>
                  <a:gd name="T23" fmla="*/ 45 h 111"/>
                  <a:gd name="T24" fmla="*/ 73 w 88"/>
                  <a:gd name="T25"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11">
                    <a:moveTo>
                      <a:pt x="73" y="45"/>
                    </a:moveTo>
                    <a:lnTo>
                      <a:pt x="73" y="0"/>
                    </a:lnTo>
                    <a:lnTo>
                      <a:pt x="88" y="0"/>
                    </a:lnTo>
                    <a:lnTo>
                      <a:pt x="88" y="111"/>
                    </a:lnTo>
                    <a:lnTo>
                      <a:pt x="73" y="111"/>
                    </a:lnTo>
                    <a:lnTo>
                      <a:pt x="73" y="59"/>
                    </a:lnTo>
                    <a:lnTo>
                      <a:pt x="15" y="59"/>
                    </a:lnTo>
                    <a:lnTo>
                      <a:pt x="15" y="111"/>
                    </a:lnTo>
                    <a:lnTo>
                      <a:pt x="0" y="111"/>
                    </a:lnTo>
                    <a:lnTo>
                      <a:pt x="0" y="0"/>
                    </a:lnTo>
                    <a:lnTo>
                      <a:pt x="15" y="0"/>
                    </a:lnTo>
                    <a:lnTo>
                      <a:pt x="15" y="45"/>
                    </a:lnTo>
                    <a:lnTo>
                      <a:pt x="73" y="45"/>
                    </a:lnTo>
                    <a:close/>
                  </a:path>
                </a:pathLst>
              </a:custGeom>
              <a:grpFill/>
              <a:ln>
                <a:noFill/>
              </a:ln>
            </p:spPr>
            <p:txBody>
              <a:bodyPr anchor="ctr"/>
              <a:lstStyle/>
              <a:p>
                <a:pPr algn="ctr"/>
                <a:endParaRPr/>
              </a:p>
            </p:txBody>
          </p:sp>
          <p:sp>
            <p:nvSpPr>
              <p:cNvPr id="85" name="íṥḻïďê">
                <a:extLst>
                  <a:ext uri="{FF2B5EF4-FFF2-40B4-BE49-F238E27FC236}">
                    <a16:creationId xmlns:a16="http://schemas.microsoft.com/office/drawing/2014/main" id="{CCCA5068-A45B-4545-9C5A-451B5A64F3AA}"/>
                  </a:ext>
                </a:extLst>
              </p:cNvPr>
              <p:cNvSpPr/>
              <p:nvPr/>
            </p:nvSpPr>
            <p:spPr bwMode="auto">
              <a:xfrm>
                <a:off x="10156029" y="734187"/>
                <a:ext cx="27258" cy="34386"/>
              </a:xfrm>
              <a:custGeom>
                <a:avLst/>
                <a:gdLst>
                  <a:gd name="T0" fmla="*/ 132 w 132"/>
                  <a:gd name="T1" fmla="*/ 164 h 167"/>
                  <a:gd name="T2" fmla="*/ 107 w 132"/>
                  <a:gd name="T3" fmla="*/ 164 h 167"/>
                  <a:gd name="T4" fmla="*/ 107 w 132"/>
                  <a:gd name="T5" fmla="*/ 141 h 167"/>
                  <a:gd name="T6" fmla="*/ 105 w 132"/>
                  <a:gd name="T7" fmla="*/ 140 h 167"/>
                  <a:gd name="T8" fmla="*/ 53 w 132"/>
                  <a:gd name="T9" fmla="*/ 166 h 167"/>
                  <a:gd name="T10" fmla="*/ 0 w 132"/>
                  <a:gd name="T11" fmla="*/ 117 h 167"/>
                  <a:gd name="T12" fmla="*/ 0 w 132"/>
                  <a:gd name="T13" fmla="*/ 0 h 167"/>
                  <a:gd name="T14" fmla="*/ 28 w 132"/>
                  <a:gd name="T15" fmla="*/ 0 h 167"/>
                  <a:gd name="T16" fmla="*/ 28 w 132"/>
                  <a:gd name="T17" fmla="*/ 109 h 167"/>
                  <a:gd name="T18" fmla="*/ 60 w 132"/>
                  <a:gd name="T19" fmla="*/ 146 h 167"/>
                  <a:gd name="T20" fmla="*/ 105 w 132"/>
                  <a:gd name="T21" fmla="*/ 91 h 167"/>
                  <a:gd name="T22" fmla="*/ 105 w 132"/>
                  <a:gd name="T23" fmla="*/ 0 h 167"/>
                  <a:gd name="T24" fmla="*/ 132 w 132"/>
                  <a:gd name="T25" fmla="*/ 0 h 167"/>
                  <a:gd name="T26" fmla="*/ 132 w 132"/>
                  <a:gd name="T27" fmla="*/ 1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67">
                    <a:moveTo>
                      <a:pt x="132" y="164"/>
                    </a:moveTo>
                    <a:cubicBezTo>
                      <a:pt x="107" y="164"/>
                      <a:pt x="107" y="164"/>
                      <a:pt x="107" y="164"/>
                    </a:cubicBezTo>
                    <a:cubicBezTo>
                      <a:pt x="107" y="141"/>
                      <a:pt x="107" y="141"/>
                      <a:pt x="107" y="141"/>
                    </a:cubicBezTo>
                    <a:cubicBezTo>
                      <a:pt x="105" y="140"/>
                      <a:pt x="105" y="140"/>
                      <a:pt x="105" y="140"/>
                    </a:cubicBezTo>
                    <a:cubicBezTo>
                      <a:pt x="94" y="158"/>
                      <a:pt x="76" y="167"/>
                      <a:pt x="53" y="166"/>
                    </a:cubicBezTo>
                    <a:cubicBezTo>
                      <a:pt x="18" y="165"/>
                      <a:pt x="1" y="149"/>
                      <a:pt x="0" y="117"/>
                    </a:cubicBezTo>
                    <a:cubicBezTo>
                      <a:pt x="0" y="0"/>
                      <a:pt x="0" y="0"/>
                      <a:pt x="0" y="0"/>
                    </a:cubicBezTo>
                    <a:cubicBezTo>
                      <a:pt x="28" y="0"/>
                      <a:pt x="28" y="0"/>
                      <a:pt x="28" y="0"/>
                    </a:cubicBezTo>
                    <a:cubicBezTo>
                      <a:pt x="28" y="109"/>
                      <a:pt x="28" y="109"/>
                      <a:pt x="28" y="109"/>
                    </a:cubicBezTo>
                    <a:cubicBezTo>
                      <a:pt x="28" y="133"/>
                      <a:pt x="39" y="146"/>
                      <a:pt x="60" y="146"/>
                    </a:cubicBezTo>
                    <a:cubicBezTo>
                      <a:pt x="88" y="145"/>
                      <a:pt x="103" y="126"/>
                      <a:pt x="105" y="91"/>
                    </a:cubicBezTo>
                    <a:cubicBezTo>
                      <a:pt x="105" y="0"/>
                      <a:pt x="105" y="0"/>
                      <a:pt x="105" y="0"/>
                    </a:cubicBezTo>
                    <a:cubicBezTo>
                      <a:pt x="132" y="0"/>
                      <a:pt x="132" y="0"/>
                      <a:pt x="132" y="0"/>
                    </a:cubicBezTo>
                    <a:lnTo>
                      <a:pt x="132" y="164"/>
                    </a:lnTo>
                    <a:close/>
                  </a:path>
                </a:pathLst>
              </a:custGeom>
              <a:grpFill/>
              <a:ln>
                <a:noFill/>
              </a:ln>
            </p:spPr>
            <p:txBody>
              <a:bodyPr anchor="ctr"/>
              <a:lstStyle/>
              <a:p>
                <a:pPr algn="ctr"/>
                <a:endParaRPr/>
              </a:p>
            </p:txBody>
          </p:sp>
          <p:sp>
            <p:nvSpPr>
              <p:cNvPr id="86" name="íşlíḋè">
                <a:extLst>
                  <a:ext uri="{FF2B5EF4-FFF2-40B4-BE49-F238E27FC236}">
                    <a16:creationId xmlns:a16="http://schemas.microsoft.com/office/drawing/2014/main" id="{27146E29-9384-4A9C-8FA0-60343EEF3D8A}"/>
                  </a:ext>
                </a:extLst>
              </p:cNvPr>
              <p:cNvSpPr/>
              <p:nvPr/>
            </p:nvSpPr>
            <p:spPr bwMode="auto">
              <a:xfrm>
                <a:off x="10189996"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0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5" y="2"/>
                      <a:pt x="135"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2" y="170"/>
                      <a:pt x="140" y="170"/>
                    </a:cubicBezTo>
                    <a:cubicBezTo>
                      <a:pt x="120" y="170"/>
                      <a:pt x="111" y="163"/>
                      <a:pt x="112" y="147"/>
                    </a:cubicBezTo>
                    <a:cubicBezTo>
                      <a:pt x="95" y="163"/>
                      <a:pt x="75" y="171"/>
                      <a:pt x="52" y="171"/>
                    </a:cubicBezTo>
                    <a:cubicBezTo>
                      <a:pt x="19" y="170"/>
                      <a:pt x="2" y="155"/>
                      <a:pt x="0" y="126"/>
                    </a:cubicBezTo>
                    <a:cubicBezTo>
                      <a:pt x="1" y="97"/>
                      <a:pt x="18" y="80"/>
                      <a:pt x="50" y="75"/>
                    </a:cubicBezTo>
                    <a:cubicBezTo>
                      <a:pt x="96" y="70"/>
                      <a:pt x="96" y="70"/>
                      <a:pt x="96" y="70"/>
                    </a:cubicBezTo>
                    <a:cubicBezTo>
                      <a:pt x="106" y="68"/>
                      <a:pt x="111" y="62"/>
                      <a:pt x="111" y="50"/>
                    </a:cubicBezTo>
                    <a:cubicBezTo>
                      <a:pt x="111" y="32"/>
                      <a:pt x="97" y="23"/>
                      <a:pt x="71" y="23"/>
                    </a:cubicBezTo>
                    <a:cubicBezTo>
                      <a:pt x="48"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87" name="ïṣlíďe">
                <a:extLst>
                  <a:ext uri="{FF2B5EF4-FFF2-40B4-BE49-F238E27FC236}">
                    <a16:creationId xmlns:a16="http://schemas.microsoft.com/office/drawing/2014/main" id="{19A4C7AB-7584-4E06-9096-ECD2D5C0FDF7}"/>
                  </a:ext>
                </a:extLst>
              </p:cNvPr>
              <p:cNvSpPr/>
              <p:nvPr/>
            </p:nvSpPr>
            <p:spPr bwMode="auto">
              <a:xfrm>
                <a:off x="10225640" y="734187"/>
                <a:ext cx="28515" cy="33967"/>
              </a:xfrm>
              <a:custGeom>
                <a:avLst/>
                <a:gdLst>
                  <a:gd name="T0" fmla="*/ 67 w 68"/>
                  <a:gd name="T1" fmla="*/ 11 h 81"/>
                  <a:gd name="T2" fmla="*/ 19 w 68"/>
                  <a:gd name="T3" fmla="*/ 70 h 81"/>
                  <a:gd name="T4" fmla="*/ 68 w 68"/>
                  <a:gd name="T5" fmla="*/ 70 h 81"/>
                  <a:gd name="T6" fmla="*/ 68 w 68"/>
                  <a:gd name="T7" fmla="*/ 81 h 81"/>
                  <a:gd name="T8" fmla="*/ 0 w 68"/>
                  <a:gd name="T9" fmla="*/ 81 h 81"/>
                  <a:gd name="T10" fmla="*/ 0 w 68"/>
                  <a:gd name="T11" fmla="*/ 70 h 81"/>
                  <a:gd name="T12" fmla="*/ 49 w 68"/>
                  <a:gd name="T13" fmla="*/ 11 h 81"/>
                  <a:gd name="T14" fmla="*/ 4 w 68"/>
                  <a:gd name="T15" fmla="*/ 11 h 81"/>
                  <a:gd name="T16" fmla="*/ 4 w 68"/>
                  <a:gd name="T17" fmla="*/ 0 h 81"/>
                  <a:gd name="T18" fmla="*/ 67 w 68"/>
                  <a:gd name="T19" fmla="*/ 0 h 81"/>
                  <a:gd name="T20" fmla="*/ 67 w 68"/>
                  <a:gd name="T2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81">
                    <a:moveTo>
                      <a:pt x="67" y="11"/>
                    </a:moveTo>
                    <a:lnTo>
                      <a:pt x="19" y="70"/>
                    </a:lnTo>
                    <a:lnTo>
                      <a:pt x="68" y="70"/>
                    </a:lnTo>
                    <a:lnTo>
                      <a:pt x="68" y="81"/>
                    </a:lnTo>
                    <a:lnTo>
                      <a:pt x="0" y="81"/>
                    </a:lnTo>
                    <a:lnTo>
                      <a:pt x="0" y="70"/>
                    </a:lnTo>
                    <a:lnTo>
                      <a:pt x="49" y="11"/>
                    </a:lnTo>
                    <a:lnTo>
                      <a:pt x="4" y="11"/>
                    </a:lnTo>
                    <a:lnTo>
                      <a:pt x="4" y="0"/>
                    </a:lnTo>
                    <a:lnTo>
                      <a:pt x="67" y="0"/>
                    </a:lnTo>
                    <a:lnTo>
                      <a:pt x="67" y="11"/>
                    </a:lnTo>
                    <a:close/>
                  </a:path>
                </a:pathLst>
              </a:custGeom>
              <a:grpFill/>
              <a:ln>
                <a:noFill/>
              </a:ln>
            </p:spPr>
            <p:txBody>
              <a:bodyPr anchor="ctr"/>
              <a:lstStyle/>
              <a:p>
                <a:pPr algn="ctr"/>
                <a:endParaRPr/>
              </a:p>
            </p:txBody>
          </p:sp>
          <p:sp>
            <p:nvSpPr>
              <p:cNvPr id="88" name="íṧľîḑe">
                <a:extLst>
                  <a:ext uri="{FF2B5EF4-FFF2-40B4-BE49-F238E27FC236}">
                    <a16:creationId xmlns:a16="http://schemas.microsoft.com/office/drawing/2014/main" id="{357292CA-AAF9-4946-87AE-8A5E709BFC47}"/>
                  </a:ext>
                </a:extLst>
              </p:cNvPr>
              <p:cNvSpPr/>
              <p:nvPr/>
            </p:nvSpPr>
            <p:spPr bwMode="auto">
              <a:xfrm>
                <a:off x="10260446" y="721607"/>
                <a:ext cx="27677"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2" y="75"/>
                      <a:pt x="133" y="113"/>
                    </a:cubicBezTo>
                    <a:close/>
                  </a:path>
                </a:pathLst>
              </a:custGeom>
              <a:grpFill/>
              <a:ln>
                <a:noFill/>
              </a:ln>
            </p:spPr>
            <p:txBody>
              <a:bodyPr anchor="ctr"/>
              <a:lstStyle/>
              <a:p>
                <a:pPr algn="ctr"/>
                <a:endParaRPr/>
              </a:p>
            </p:txBody>
          </p:sp>
          <p:sp>
            <p:nvSpPr>
              <p:cNvPr id="89" name="išliḍé">
                <a:extLst>
                  <a:ext uri="{FF2B5EF4-FFF2-40B4-BE49-F238E27FC236}">
                    <a16:creationId xmlns:a16="http://schemas.microsoft.com/office/drawing/2014/main" id="{0DF1B33A-A4CE-403C-9FF7-EDA0F9FE0FE3}"/>
                  </a:ext>
                </a:extLst>
              </p:cNvPr>
              <p:cNvSpPr/>
              <p:nvPr/>
            </p:nvSpPr>
            <p:spPr bwMode="auto">
              <a:xfrm>
                <a:off x="10294413"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6" y="149"/>
                      <a:pt x="121" y="128"/>
                      <a:pt x="124" y="87"/>
                    </a:cubicBezTo>
                    <a:cubicBezTo>
                      <a:pt x="121" y="46"/>
                      <a:pt x="106" y="25"/>
                      <a:pt x="76" y="24"/>
                    </a:cubicBezTo>
                    <a:cubicBezTo>
                      <a:pt x="47" y="25"/>
                      <a:pt x="31" y="46"/>
                      <a:pt x="28" y="87"/>
                    </a:cubicBezTo>
                    <a:close/>
                  </a:path>
                </a:pathLst>
              </a:custGeom>
              <a:grpFill/>
              <a:ln>
                <a:noFill/>
              </a:ln>
            </p:spPr>
            <p:txBody>
              <a:bodyPr anchor="ctr"/>
              <a:lstStyle/>
              <a:p>
                <a:pPr algn="ctr"/>
                <a:endParaRPr/>
              </a:p>
            </p:txBody>
          </p:sp>
          <p:sp>
            <p:nvSpPr>
              <p:cNvPr id="90" name="iŝliďé">
                <a:extLst>
                  <a:ext uri="{FF2B5EF4-FFF2-40B4-BE49-F238E27FC236}">
                    <a16:creationId xmlns:a16="http://schemas.microsoft.com/office/drawing/2014/main" id="{29FD4168-098F-4776-8BB3-C157AA140D70}"/>
                  </a:ext>
                </a:extLst>
              </p:cNvPr>
              <p:cNvSpPr/>
              <p:nvPr/>
            </p:nvSpPr>
            <p:spPr bwMode="auto">
              <a:xfrm>
                <a:off x="10332573"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2" y="20"/>
                      <a:pt x="133" y="58"/>
                    </a:cubicBezTo>
                    <a:close/>
                  </a:path>
                </a:pathLst>
              </a:custGeom>
              <a:grpFill/>
              <a:ln>
                <a:noFill/>
              </a:ln>
            </p:spPr>
            <p:txBody>
              <a:bodyPr anchor="ctr"/>
              <a:lstStyle/>
              <a:p>
                <a:pPr algn="ctr"/>
                <a:endParaRPr/>
              </a:p>
            </p:txBody>
          </p:sp>
          <p:sp>
            <p:nvSpPr>
              <p:cNvPr id="91" name="íṥľïdê">
                <a:extLst>
                  <a:ext uri="{FF2B5EF4-FFF2-40B4-BE49-F238E27FC236}">
                    <a16:creationId xmlns:a16="http://schemas.microsoft.com/office/drawing/2014/main" id="{317EE5BD-E397-49E8-A67D-1000D9D842AC}"/>
                  </a:ext>
                </a:extLst>
              </p:cNvPr>
              <p:cNvSpPr/>
              <p:nvPr/>
            </p:nvSpPr>
            <p:spPr bwMode="auto">
              <a:xfrm>
                <a:off x="10366960" y="732929"/>
                <a:ext cx="29774"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1" y="129"/>
                      <a:pt x="45" y="150"/>
                      <a:pt x="74" y="151"/>
                    </a:cubicBezTo>
                    <a:cubicBezTo>
                      <a:pt x="103"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1"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92" name="ïṡ1iďe">
                <a:extLst>
                  <a:ext uri="{FF2B5EF4-FFF2-40B4-BE49-F238E27FC236}">
                    <a16:creationId xmlns:a16="http://schemas.microsoft.com/office/drawing/2014/main" id="{262D40FB-16BB-4284-AFC9-C81F18C5BD60}"/>
                  </a:ext>
                </a:extLst>
              </p:cNvPr>
              <p:cNvSpPr/>
              <p:nvPr/>
            </p:nvSpPr>
            <p:spPr bwMode="auto">
              <a:xfrm>
                <a:off x="10423571" y="721607"/>
                <a:ext cx="36483" cy="47386"/>
              </a:xfrm>
              <a:custGeom>
                <a:avLst/>
                <a:gdLst>
                  <a:gd name="T0" fmla="*/ 147 w 177"/>
                  <a:gd name="T1" fmla="*/ 0 h 228"/>
                  <a:gd name="T2" fmla="*/ 177 w 177"/>
                  <a:gd name="T3" fmla="*/ 0 h 228"/>
                  <a:gd name="T4" fmla="*/ 177 w 177"/>
                  <a:gd name="T5" fmla="*/ 144 h 228"/>
                  <a:gd name="T6" fmla="*/ 85 w 177"/>
                  <a:gd name="T7" fmla="*/ 228 h 228"/>
                  <a:gd name="T8" fmla="*/ 0 w 177"/>
                  <a:gd name="T9" fmla="*/ 149 h 228"/>
                  <a:gd name="T10" fmla="*/ 0 w 177"/>
                  <a:gd name="T11" fmla="*/ 0 h 228"/>
                  <a:gd name="T12" fmla="*/ 30 w 177"/>
                  <a:gd name="T13" fmla="*/ 0 h 228"/>
                  <a:gd name="T14" fmla="*/ 30 w 177"/>
                  <a:gd name="T15" fmla="*/ 141 h 228"/>
                  <a:gd name="T16" fmla="*/ 87 w 177"/>
                  <a:gd name="T17" fmla="*/ 203 h 228"/>
                  <a:gd name="T18" fmla="*/ 147 w 177"/>
                  <a:gd name="T19" fmla="*/ 141 h 228"/>
                  <a:gd name="T20" fmla="*/ 147 w 177"/>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228">
                    <a:moveTo>
                      <a:pt x="147" y="0"/>
                    </a:moveTo>
                    <a:cubicBezTo>
                      <a:pt x="177" y="0"/>
                      <a:pt x="177" y="0"/>
                      <a:pt x="177" y="0"/>
                    </a:cubicBezTo>
                    <a:cubicBezTo>
                      <a:pt x="177" y="144"/>
                      <a:pt x="177" y="144"/>
                      <a:pt x="177" y="144"/>
                    </a:cubicBezTo>
                    <a:cubicBezTo>
                      <a:pt x="175" y="198"/>
                      <a:pt x="144" y="226"/>
                      <a:pt x="85" y="228"/>
                    </a:cubicBezTo>
                    <a:cubicBezTo>
                      <a:pt x="31" y="226"/>
                      <a:pt x="2" y="200"/>
                      <a:pt x="0" y="149"/>
                    </a:cubicBezTo>
                    <a:cubicBezTo>
                      <a:pt x="0" y="0"/>
                      <a:pt x="0" y="0"/>
                      <a:pt x="0" y="0"/>
                    </a:cubicBezTo>
                    <a:cubicBezTo>
                      <a:pt x="30" y="0"/>
                      <a:pt x="30" y="0"/>
                      <a:pt x="30" y="0"/>
                    </a:cubicBezTo>
                    <a:cubicBezTo>
                      <a:pt x="30" y="141"/>
                      <a:pt x="30" y="141"/>
                      <a:pt x="30" y="141"/>
                    </a:cubicBezTo>
                    <a:cubicBezTo>
                      <a:pt x="31" y="182"/>
                      <a:pt x="50" y="202"/>
                      <a:pt x="87" y="203"/>
                    </a:cubicBezTo>
                    <a:cubicBezTo>
                      <a:pt x="127" y="202"/>
                      <a:pt x="147" y="182"/>
                      <a:pt x="147" y="141"/>
                    </a:cubicBezTo>
                    <a:lnTo>
                      <a:pt x="147" y="0"/>
                    </a:lnTo>
                    <a:close/>
                  </a:path>
                </a:pathLst>
              </a:custGeom>
              <a:grpFill/>
              <a:ln>
                <a:noFill/>
              </a:ln>
            </p:spPr>
            <p:txBody>
              <a:bodyPr anchor="ctr"/>
              <a:lstStyle/>
              <a:p>
                <a:pPr algn="ctr"/>
                <a:endParaRPr/>
              </a:p>
            </p:txBody>
          </p:sp>
          <p:sp>
            <p:nvSpPr>
              <p:cNvPr id="93" name="ïṧľïḋé">
                <a:extLst>
                  <a:ext uri="{FF2B5EF4-FFF2-40B4-BE49-F238E27FC236}">
                    <a16:creationId xmlns:a16="http://schemas.microsoft.com/office/drawing/2014/main" id="{4E712710-AF9C-4582-8970-E1AF9A2332C5}"/>
                  </a:ext>
                </a:extLst>
              </p:cNvPr>
              <p:cNvSpPr/>
              <p:nvPr/>
            </p:nvSpPr>
            <p:spPr bwMode="auto">
              <a:xfrm>
                <a:off x="10469280"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8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9" y="38"/>
                      <a:pt x="97" y="24"/>
                      <a:pt x="71" y="26"/>
                    </a:cubicBezTo>
                    <a:cubicBezTo>
                      <a:pt x="44"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8" y="0"/>
                    </a:cubicBezTo>
                    <a:cubicBezTo>
                      <a:pt x="114" y="1"/>
                      <a:pt x="133" y="20"/>
                      <a:pt x="134" y="58"/>
                    </a:cubicBezTo>
                    <a:close/>
                  </a:path>
                </a:pathLst>
              </a:custGeom>
              <a:grpFill/>
              <a:ln>
                <a:noFill/>
              </a:ln>
            </p:spPr>
            <p:txBody>
              <a:bodyPr anchor="ctr"/>
              <a:lstStyle/>
              <a:p>
                <a:pPr algn="ctr"/>
                <a:endParaRPr/>
              </a:p>
            </p:txBody>
          </p:sp>
          <p:sp>
            <p:nvSpPr>
              <p:cNvPr id="94" name="ïṧ1ïḓe">
                <a:extLst>
                  <a:ext uri="{FF2B5EF4-FFF2-40B4-BE49-F238E27FC236}">
                    <a16:creationId xmlns:a16="http://schemas.microsoft.com/office/drawing/2014/main" id="{63EE038E-A4BA-4F61-9361-FEA530A9F452}"/>
                  </a:ext>
                </a:extLst>
              </p:cNvPr>
              <p:cNvSpPr/>
              <p:nvPr/>
            </p:nvSpPr>
            <p:spPr bwMode="auto">
              <a:xfrm>
                <a:off x="10505763" y="721607"/>
                <a:ext cx="5452" cy="46547"/>
              </a:xfrm>
              <a:custGeom>
                <a:avLst/>
                <a:gdLst>
                  <a:gd name="T0" fmla="*/ 13 w 13"/>
                  <a:gd name="T1" fmla="*/ 30 h 111"/>
                  <a:gd name="T2" fmla="*/ 13 w 13"/>
                  <a:gd name="T3" fmla="*/ 111 h 111"/>
                  <a:gd name="T4" fmla="*/ 0 w 13"/>
                  <a:gd name="T5" fmla="*/ 111 h 111"/>
                  <a:gd name="T6" fmla="*/ 0 w 13"/>
                  <a:gd name="T7" fmla="*/ 30 h 111"/>
                  <a:gd name="T8" fmla="*/ 13 w 13"/>
                  <a:gd name="T9" fmla="*/ 30 h 111"/>
                  <a:gd name="T10" fmla="*/ 13 w 13"/>
                  <a:gd name="T11" fmla="*/ 30 h 111"/>
                  <a:gd name="T12" fmla="*/ 13 w 13"/>
                  <a:gd name="T13" fmla="*/ 15 h 111"/>
                  <a:gd name="T14" fmla="*/ 0 w 13"/>
                  <a:gd name="T15" fmla="*/ 15 h 111"/>
                  <a:gd name="T16" fmla="*/ 0 w 13"/>
                  <a:gd name="T17" fmla="*/ 0 h 111"/>
                  <a:gd name="T18" fmla="*/ 13 w 13"/>
                  <a:gd name="T19" fmla="*/ 0 h 111"/>
                  <a:gd name="T20" fmla="*/ 13 w 13"/>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1">
                    <a:moveTo>
                      <a:pt x="13" y="30"/>
                    </a:moveTo>
                    <a:lnTo>
                      <a:pt x="13" y="111"/>
                    </a:lnTo>
                    <a:lnTo>
                      <a:pt x="0" y="111"/>
                    </a:lnTo>
                    <a:lnTo>
                      <a:pt x="0" y="30"/>
                    </a:lnTo>
                    <a:lnTo>
                      <a:pt x="13" y="30"/>
                    </a:lnTo>
                    <a:lnTo>
                      <a:pt x="13" y="30"/>
                    </a:lnTo>
                    <a:close/>
                    <a:moveTo>
                      <a:pt x="13" y="15"/>
                    </a:moveTo>
                    <a:lnTo>
                      <a:pt x="0" y="15"/>
                    </a:lnTo>
                    <a:lnTo>
                      <a:pt x="0" y="0"/>
                    </a:lnTo>
                    <a:lnTo>
                      <a:pt x="13" y="0"/>
                    </a:lnTo>
                    <a:lnTo>
                      <a:pt x="13" y="15"/>
                    </a:lnTo>
                    <a:close/>
                  </a:path>
                </a:pathLst>
              </a:custGeom>
              <a:grpFill/>
              <a:ln>
                <a:noFill/>
              </a:ln>
            </p:spPr>
            <p:txBody>
              <a:bodyPr anchor="ctr"/>
              <a:lstStyle/>
              <a:p>
                <a:pPr algn="ctr"/>
                <a:endParaRPr/>
              </a:p>
            </p:txBody>
          </p:sp>
          <p:sp>
            <p:nvSpPr>
              <p:cNvPr id="95" name="îśľîḋé">
                <a:extLst>
                  <a:ext uri="{FF2B5EF4-FFF2-40B4-BE49-F238E27FC236}">
                    <a16:creationId xmlns:a16="http://schemas.microsoft.com/office/drawing/2014/main" id="{AF8D45F1-676B-4A01-99BD-8D51D2BAF3D6}"/>
                  </a:ext>
                </a:extLst>
              </p:cNvPr>
              <p:cNvSpPr/>
              <p:nvPr/>
            </p:nvSpPr>
            <p:spPr bwMode="auto">
              <a:xfrm>
                <a:off x="10515827" y="734187"/>
                <a:ext cx="31451" cy="33967"/>
              </a:xfrm>
              <a:custGeom>
                <a:avLst/>
                <a:gdLst>
                  <a:gd name="T0" fmla="*/ 37 w 75"/>
                  <a:gd name="T1" fmla="*/ 66 h 81"/>
                  <a:gd name="T2" fmla="*/ 60 w 75"/>
                  <a:gd name="T3" fmla="*/ 0 h 81"/>
                  <a:gd name="T4" fmla="*/ 75 w 75"/>
                  <a:gd name="T5" fmla="*/ 0 h 81"/>
                  <a:gd name="T6" fmla="*/ 44 w 75"/>
                  <a:gd name="T7" fmla="*/ 81 h 81"/>
                  <a:gd name="T8" fmla="*/ 30 w 75"/>
                  <a:gd name="T9" fmla="*/ 81 h 81"/>
                  <a:gd name="T10" fmla="*/ 0 w 75"/>
                  <a:gd name="T11" fmla="*/ 0 h 81"/>
                  <a:gd name="T12" fmla="*/ 16 w 75"/>
                  <a:gd name="T13" fmla="*/ 0 h 81"/>
                  <a:gd name="T14" fmla="*/ 36 w 75"/>
                  <a:gd name="T15" fmla="*/ 66 h 81"/>
                  <a:gd name="T16" fmla="*/ 37 w 75"/>
                  <a:gd name="T1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37" y="66"/>
                    </a:moveTo>
                    <a:lnTo>
                      <a:pt x="60" y="0"/>
                    </a:lnTo>
                    <a:lnTo>
                      <a:pt x="75" y="0"/>
                    </a:lnTo>
                    <a:lnTo>
                      <a:pt x="44" y="81"/>
                    </a:lnTo>
                    <a:lnTo>
                      <a:pt x="30" y="81"/>
                    </a:lnTo>
                    <a:lnTo>
                      <a:pt x="0" y="0"/>
                    </a:lnTo>
                    <a:lnTo>
                      <a:pt x="16" y="0"/>
                    </a:lnTo>
                    <a:lnTo>
                      <a:pt x="36" y="66"/>
                    </a:lnTo>
                    <a:lnTo>
                      <a:pt x="37" y="66"/>
                    </a:lnTo>
                    <a:close/>
                  </a:path>
                </a:pathLst>
              </a:custGeom>
              <a:grpFill/>
              <a:ln>
                <a:noFill/>
              </a:ln>
            </p:spPr>
            <p:txBody>
              <a:bodyPr anchor="ctr"/>
              <a:lstStyle/>
              <a:p>
                <a:pPr algn="ctr"/>
                <a:endParaRPr/>
              </a:p>
            </p:txBody>
          </p:sp>
          <p:sp>
            <p:nvSpPr>
              <p:cNvPr id="96" name="iṧḷïdè">
                <a:extLst>
                  <a:ext uri="{FF2B5EF4-FFF2-40B4-BE49-F238E27FC236}">
                    <a16:creationId xmlns:a16="http://schemas.microsoft.com/office/drawing/2014/main" id="{E1C4D69B-FBB4-47D2-BD03-AC7C1444A26A}"/>
                  </a:ext>
                </a:extLst>
              </p:cNvPr>
              <p:cNvSpPr/>
              <p:nvPr/>
            </p:nvSpPr>
            <p:spPr bwMode="auto">
              <a:xfrm>
                <a:off x="10550213" y="732929"/>
                <a:ext cx="31032" cy="35644"/>
              </a:xfrm>
              <a:custGeom>
                <a:avLst/>
                <a:gdLst>
                  <a:gd name="T0" fmla="*/ 121 w 150"/>
                  <a:gd name="T1" fmla="*/ 118 h 171"/>
                  <a:gd name="T2" fmla="*/ 148 w 150"/>
                  <a:gd name="T3" fmla="*/ 118 h 171"/>
                  <a:gd name="T4" fmla="*/ 118 w 150"/>
                  <a:gd name="T5" fmla="*/ 163 h 171"/>
                  <a:gd name="T6" fmla="*/ 74 w 150"/>
                  <a:gd name="T7" fmla="*/ 171 h 171"/>
                  <a:gd name="T8" fmla="*/ 0 w 150"/>
                  <a:gd name="T9" fmla="*/ 92 h 171"/>
                  <a:gd name="T10" fmla="*/ 79 w 150"/>
                  <a:gd name="T11" fmla="*/ 0 h 171"/>
                  <a:gd name="T12" fmla="*/ 150 w 150"/>
                  <a:gd name="T13" fmla="*/ 97 h 171"/>
                  <a:gd name="T14" fmla="*/ 30 w 150"/>
                  <a:gd name="T15" fmla="*/ 97 h 171"/>
                  <a:gd name="T16" fmla="*/ 78 w 150"/>
                  <a:gd name="T17" fmla="*/ 151 h 171"/>
                  <a:gd name="T18" fmla="*/ 121 w 150"/>
                  <a:gd name="T19" fmla="*/ 118 h 171"/>
                  <a:gd name="T20" fmla="*/ 30 w 150"/>
                  <a:gd name="T21" fmla="*/ 75 h 171"/>
                  <a:gd name="T22" fmla="*/ 122 w 150"/>
                  <a:gd name="T23" fmla="*/ 75 h 171"/>
                  <a:gd name="T24" fmla="*/ 75 w 150"/>
                  <a:gd name="T25" fmla="*/ 26 h 171"/>
                  <a:gd name="T26" fmla="*/ 30 w 150"/>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71">
                    <a:moveTo>
                      <a:pt x="121" y="118"/>
                    </a:moveTo>
                    <a:cubicBezTo>
                      <a:pt x="148" y="118"/>
                      <a:pt x="148" y="118"/>
                      <a:pt x="148" y="118"/>
                    </a:cubicBezTo>
                    <a:cubicBezTo>
                      <a:pt x="144" y="136"/>
                      <a:pt x="134" y="151"/>
                      <a:pt x="118" y="163"/>
                    </a:cubicBezTo>
                    <a:cubicBezTo>
                      <a:pt x="109" y="169"/>
                      <a:pt x="94" y="171"/>
                      <a:pt x="74" y="171"/>
                    </a:cubicBezTo>
                    <a:cubicBezTo>
                      <a:pt x="27" y="170"/>
                      <a:pt x="3" y="143"/>
                      <a:pt x="0" y="92"/>
                    </a:cubicBezTo>
                    <a:cubicBezTo>
                      <a:pt x="2" y="32"/>
                      <a:pt x="28" y="2"/>
                      <a:pt x="79" y="0"/>
                    </a:cubicBezTo>
                    <a:cubicBezTo>
                      <a:pt x="125" y="1"/>
                      <a:pt x="149" y="33"/>
                      <a:pt x="150" y="97"/>
                    </a:cubicBezTo>
                    <a:cubicBezTo>
                      <a:pt x="30" y="97"/>
                      <a:pt x="30" y="97"/>
                      <a:pt x="30" y="97"/>
                    </a:cubicBezTo>
                    <a:cubicBezTo>
                      <a:pt x="30" y="133"/>
                      <a:pt x="46" y="151"/>
                      <a:pt x="78" y="151"/>
                    </a:cubicBezTo>
                    <a:cubicBezTo>
                      <a:pt x="101" y="149"/>
                      <a:pt x="115" y="138"/>
                      <a:pt x="121" y="118"/>
                    </a:cubicBezTo>
                    <a:close/>
                    <a:moveTo>
                      <a:pt x="30" y="75"/>
                    </a:moveTo>
                    <a:cubicBezTo>
                      <a:pt x="122" y="75"/>
                      <a:pt x="122" y="75"/>
                      <a:pt x="122" y="75"/>
                    </a:cubicBezTo>
                    <a:cubicBezTo>
                      <a:pt x="119" y="42"/>
                      <a:pt x="104" y="26"/>
                      <a:pt x="75" y="26"/>
                    </a:cubicBezTo>
                    <a:cubicBezTo>
                      <a:pt x="48" y="28"/>
                      <a:pt x="33" y="44"/>
                      <a:pt x="30" y="75"/>
                    </a:cubicBezTo>
                    <a:close/>
                  </a:path>
                </a:pathLst>
              </a:custGeom>
              <a:grpFill/>
              <a:ln>
                <a:noFill/>
              </a:ln>
            </p:spPr>
            <p:txBody>
              <a:bodyPr anchor="ctr"/>
              <a:lstStyle/>
              <a:p>
                <a:pPr algn="ctr"/>
                <a:endParaRPr/>
              </a:p>
            </p:txBody>
          </p:sp>
          <p:sp>
            <p:nvSpPr>
              <p:cNvPr id="97" name="îṩḷîḓe">
                <a:extLst>
                  <a:ext uri="{FF2B5EF4-FFF2-40B4-BE49-F238E27FC236}">
                    <a16:creationId xmlns:a16="http://schemas.microsoft.com/office/drawing/2014/main" id="{78E96D5D-3221-43D0-A0D6-3607C2926725}"/>
                  </a:ext>
                </a:extLst>
              </p:cNvPr>
              <p:cNvSpPr/>
              <p:nvPr/>
            </p:nvSpPr>
            <p:spPr bwMode="auto">
              <a:xfrm>
                <a:off x="10588793" y="732929"/>
                <a:ext cx="16774" cy="35225"/>
              </a:xfrm>
              <a:custGeom>
                <a:avLst/>
                <a:gdLst>
                  <a:gd name="T0" fmla="*/ 29 w 81"/>
                  <a:gd name="T1" fmla="*/ 73 h 169"/>
                  <a:gd name="T2" fmla="*/ 29 w 81"/>
                  <a:gd name="T3" fmla="*/ 169 h 169"/>
                  <a:gd name="T4" fmla="*/ 0 w 81"/>
                  <a:gd name="T5" fmla="*/ 169 h 169"/>
                  <a:gd name="T6" fmla="*/ 0 w 81"/>
                  <a:gd name="T7" fmla="*/ 5 h 169"/>
                  <a:gd name="T8" fmla="*/ 27 w 81"/>
                  <a:gd name="T9" fmla="*/ 5 h 169"/>
                  <a:gd name="T10" fmla="*/ 27 w 81"/>
                  <a:gd name="T11" fmla="*/ 33 h 169"/>
                  <a:gd name="T12" fmla="*/ 74 w 81"/>
                  <a:gd name="T13" fmla="*/ 0 h 169"/>
                  <a:gd name="T14" fmla="*/ 79 w 81"/>
                  <a:gd name="T15" fmla="*/ 1 h 169"/>
                  <a:gd name="T16" fmla="*/ 81 w 81"/>
                  <a:gd name="T17" fmla="*/ 1 h 169"/>
                  <a:gd name="T18" fmla="*/ 81 w 81"/>
                  <a:gd name="T19" fmla="*/ 31 h 169"/>
                  <a:gd name="T20" fmla="*/ 70 w 81"/>
                  <a:gd name="T21" fmla="*/ 31 h 169"/>
                  <a:gd name="T22" fmla="*/ 29 w 81"/>
                  <a:gd name="T23" fmla="*/ 7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69">
                    <a:moveTo>
                      <a:pt x="29" y="73"/>
                    </a:moveTo>
                    <a:cubicBezTo>
                      <a:pt x="29" y="169"/>
                      <a:pt x="29" y="169"/>
                      <a:pt x="29" y="169"/>
                    </a:cubicBezTo>
                    <a:cubicBezTo>
                      <a:pt x="0" y="169"/>
                      <a:pt x="0" y="169"/>
                      <a:pt x="0" y="169"/>
                    </a:cubicBezTo>
                    <a:cubicBezTo>
                      <a:pt x="0" y="5"/>
                      <a:pt x="0" y="5"/>
                      <a:pt x="0" y="5"/>
                    </a:cubicBezTo>
                    <a:cubicBezTo>
                      <a:pt x="27" y="5"/>
                      <a:pt x="27" y="5"/>
                      <a:pt x="27" y="5"/>
                    </a:cubicBezTo>
                    <a:cubicBezTo>
                      <a:pt x="27" y="33"/>
                      <a:pt x="27" y="33"/>
                      <a:pt x="27" y="33"/>
                    </a:cubicBezTo>
                    <a:cubicBezTo>
                      <a:pt x="40" y="11"/>
                      <a:pt x="55" y="0"/>
                      <a:pt x="74" y="0"/>
                    </a:cubicBezTo>
                    <a:cubicBezTo>
                      <a:pt x="76" y="0"/>
                      <a:pt x="77" y="0"/>
                      <a:pt x="79" y="1"/>
                    </a:cubicBezTo>
                    <a:cubicBezTo>
                      <a:pt x="80" y="1"/>
                      <a:pt x="81" y="1"/>
                      <a:pt x="81" y="1"/>
                    </a:cubicBezTo>
                    <a:cubicBezTo>
                      <a:pt x="81" y="31"/>
                      <a:pt x="81" y="31"/>
                      <a:pt x="81" y="31"/>
                    </a:cubicBezTo>
                    <a:cubicBezTo>
                      <a:pt x="70" y="31"/>
                      <a:pt x="70" y="31"/>
                      <a:pt x="70" y="31"/>
                    </a:cubicBezTo>
                    <a:cubicBezTo>
                      <a:pt x="44" y="32"/>
                      <a:pt x="30" y="46"/>
                      <a:pt x="29" y="73"/>
                    </a:cubicBezTo>
                    <a:close/>
                  </a:path>
                </a:pathLst>
              </a:custGeom>
              <a:grpFill/>
              <a:ln>
                <a:noFill/>
              </a:ln>
            </p:spPr>
            <p:txBody>
              <a:bodyPr anchor="ctr"/>
              <a:lstStyle/>
              <a:p>
                <a:pPr algn="ctr"/>
                <a:endParaRPr/>
              </a:p>
            </p:txBody>
          </p:sp>
          <p:sp>
            <p:nvSpPr>
              <p:cNvPr id="98" name="is1idé">
                <a:extLst>
                  <a:ext uri="{FF2B5EF4-FFF2-40B4-BE49-F238E27FC236}">
                    <a16:creationId xmlns:a16="http://schemas.microsoft.com/office/drawing/2014/main" id="{0ED3107C-ACE6-4D50-ADC3-999027E96110}"/>
                  </a:ext>
                </a:extLst>
              </p:cNvPr>
              <p:cNvSpPr/>
              <p:nvPr/>
            </p:nvSpPr>
            <p:spPr bwMode="auto">
              <a:xfrm>
                <a:off x="10607244" y="732929"/>
                <a:ext cx="28096" cy="35644"/>
              </a:xfrm>
              <a:custGeom>
                <a:avLst/>
                <a:gdLst>
                  <a:gd name="T0" fmla="*/ 130 w 136"/>
                  <a:gd name="T1" fmla="*/ 53 h 171"/>
                  <a:gd name="T2" fmla="*/ 103 w 136"/>
                  <a:gd name="T3" fmla="*/ 53 h 171"/>
                  <a:gd name="T4" fmla="*/ 64 w 136"/>
                  <a:gd name="T5" fmla="*/ 24 h 171"/>
                  <a:gd name="T6" fmla="*/ 32 w 136"/>
                  <a:gd name="T7" fmla="*/ 48 h 171"/>
                  <a:gd name="T8" fmla="*/ 61 w 136"/>
                  <a:gd name="T9" fmla="*/ 70 h 171"/>
                  <a:gd name="T10" fmla="*/ 89 w 136"/>
                  <a:gd name="T11" fmla="*/ 76 h 171"/>
                  <a:gd name="T12" fmla="*/ 135 w 136"/>
                  <a:gd name="T13" fmla="*/ 120 h 171"/>
                  <a:gd name="T14" fmla="*/ 71 w 136"/>
                  <a:gd name="T15" fmla="*/ 171 h 171"/>
                  <a:gd name="T16" fmla="*/ 0 w 136"/>
                  <a:gd name="T17" fmla="*/ 116 h 171"/>
                  <a:gd name="T18" fmla="*/ 26 w 136"/>
                  <a:gd name="T19" fmla="*/ 116 h 171"/>
                  <a:gd name="T20" fmla="*/ 71 w 136"/>
                  <a:gd name="T21" fmla="*/ 151 h 171"/>
                  <a:gd name="T22" fmla="*/ 108 w 136"/>
                  <a:gd name="T23" fmla="*/ 124 h 171"/>
                  <a:gd name="T24" fmla="*/ 76 w 136"/>
                  <a:gd name="T25" fmla="*/ 100 h 171"/>
                  <a:gd name="T26" fmla="*/ 43 w 136"/>
                  <a:gd name="T27" fmla="*/ 93 h 171"/>
                  <a:gd name="T28" fmla="*/ 5 w 136"/>
                  <a:gd name="T29" fmla="*/ 54 h 171"/>
                  <a:gd name="T30" fmla="*/ 67 w 136"/>
                  <a:gd name="T31" fmla="*/ 0 h 171"/>
                  <a:gd name="T32" fmla="*/ 130 w 136"/>
                  <a:gd name="T33" fmla="*/ 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1">
                    <a:moveTo>
                      <a:pt x="130" y="53"/>
                    </a:moveTo>
                    <a:cubicBezTo>
                      <a:pt x="103" y="53"/>
                      <a:pt x="103" y="53"/>
                      <a:pt x="103" y="53"/>
                    </a:cubicBezTo>
                    <a:cubicBezTo>
                      <a:pt x="103" y="34"/>
                      <a:pt x="90" y="24"/>
                      <a:pt x="64" y="24"/>
                    </a:cubicBezTo>
                    <a:cubicBezTo>
                      <a:pt x="43" y="25"/>
                      <a:pt x="33" y="33"/>
                      <a:pt x="32" y="48"/>
                    </a:cubicBezTo>
                    <a:cubicBezTo>
                      <a:pt x="30" y="58"/>
                      <a:pt x="40" y="66"/>
                      <a:pt x="61" y="70"/>
                    </a:cubicBezTo>
                    <a:cubicBezTo>
                      <a:pt x="89" y="76"/>
                      <a:pt x="89" y="76"/>
                      <a:pt x="89" y="76"/>
                    </a:cubicBezTo>
                    <a:cubicBezTo>
                      <a:pt x="120" y="83"/>
                      <a:pt x="136" y="98"/>
                      <a:pt x="135" y="120"/>
                    </a:cubicBezTo>
                    <a:cubicBezTo>
                      <a:pt x="133" y="153"/>
                      <a:pt x="112" y="170"/>
                      <a:pt x="71" y="171"/>
                    </a:cubicBezTo>
                    <a:cubicBezTo>
                      <a:pt x="24" y="171"/>
                      <a:pt x="1" y="153"/>
                      <a:pt x="0" y="116"/>
                    </a:cubicBezTo>
                    <a:cubicBezTo>
                      <a:pt x="26" y="116"/>
                      <a:pt x="26" y="116"/>
                      <a:pt x="26" y="116"/>
                    </a:cubicBezTo>
                    <a:cubicBezTo>
                      <a:pt x="27" y="139"/>
                      <a:pt x="42" y="151"/>
                      <a:pt x="71" y="151"/>
                    </a:cubicBezTo>
                    <a:cubicBezTo>
                      <a:pt x="95" y="150"/>
                      <a:pt x="107" y="141"/>
                      <a:pt x="108" y="124"/>
                    </a:cubicBezTo>
                    <a:cubicBezTo>
                      <a:pt x="109" y="114"/>
                      <a:pt x="99" y="106"/>
                      <a:pt x="76" y="100"/>
                    </a:cubicBezTo>
                    <a:cubicBezTo>
                      <a:pt x="43" y="93"/>
                      <a:pt x="43" y="93"/>
                      <a:pt x="43" y="93"/>
                    </a:cubicBezTo>
                    <a:cubicBezTo>
                      <a:pt x="18" y="87"/>
                      <a:pt x="5" y="73"/>
                      <a:pt x="5" y="54"/>
                    </a:cubicBezTo>
                    <a:cubicBezTo>
                      <a:pt x="7" y="20"/>
                      <a:pt x="27" y="2"/>
                      <a:pt x="67" y="0"/>
                    </a:cubicBezTo>
                    <a:cubicBezTo>
                      <a:pt x="107" y="1"/>
                      <a:pt x="127" y="18"/>
                      <a:pt x="130" y="53"/>
                    </a:cubicBezTo>
                    <a:close/>
                  </a:path>
                </a:pathLst>
              </a:custGeom>
              <a:grpFill/>
              <a:ln>
                <a:noFill/>
              </a:ln>
            </p:spPr>
            <p:txBody>
              <a:bodyPr anchor="ctr"/>
              <a:lstStyle/>
              <a:p>
                <a:pPr algn="ctr"/>
                <a:endParaRPr/>
              </a:p>
            </p:txBody>
          </p:sp>
          <p:sp>
            <p:nvSpPr>
              <p:cNvPr id="99" name="iśľîḋe">
                <a:extLst>
                  <a:ext uri="{FF2B5EF4-FFF2-40B4-BE49-F238E27FC236}">
                    <a16:creationId xmlns:a16="http://schemas.microsoft.com/office/drawing/2014/main" id="{D435AD35-6A0D-4345-9415-FF0776BFD61A}"/>
                  </a:ext>
                </a:extLst>
              </p:cNvPr>
              <p:cNvSpPr/>
              <p:nvPr/>
            </p:nvSpPr>
            <p:spPr bwMode="auto">
              <a:xfrm>
                <a:off x="1064205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0" name="îṩḻíḍé">
                <a:extLst>
                  <a:ext uri="{FF2B5EF4-FFF2-40B4-BE49-F238E27FC236}">
                    <a16:creationId xmlns:a16="http://schemas.microsoft.com/office/drawing/2014/main" id="{0625285B-8E29-429A-A983-E9F5167DDF09}"/>
                  </a:ext>
                </a:extLst>
              </p:cNvPr>
              <p:cNvSpPr/>
              <p:nvPr/>
            </p:nvSpPr>
            <p:spPr bwMode="auto">
              <a:xfrm>
                <a:off x="10652953" y="724542"/>
                <a:ext cx="15935" cy="43612"/>
              </a:xfrm>
              <a:custGeom>
                <a:avLst/>
                <a:gdLst>
                  <a:gd name="T0" fmla="*/ 76 w 76"/>
                  <a:gd name="T1" fmla="*/ 69 h 210"/>
                  <a:gd name="T2" fmla="*/ 49 w 76"/>
                  <a:gd name="T3" fmla="*/ 69 h 210"/>
                  <a:gd name="T4" fmla="*/ 49 w 76"/>
                  <a:gd name="T5" fmla="*/ 176 h 210"/>
                  <a:gd name="T6" fmla="*/ 65 w 76"/>
                  <a:gd name="T7" fmla="*/ 189 h 210"/>
                  <a:gd name="T8" fmla="*/ 76 w 76"/>
                  <a:gd name="T9" fmla="*/ 189 h 210"/>
                  <a:gd name="T10" fmla="*/ 76 w 76"/>
                  <a:gd name="T11" fmla="*/ 210 h 210"/>
                  <a:gd name="T12" fmla="*/ 58 w 76"/>
                  <a:gd name="T13" fmla="*/ 210 h 210"/>
                  <a:gd name="T14" fmla="*/ 55 w 76"/>
                  <a:gd name="T15" fmla="*/ 210 h 210"/>
                  <a:gd name="T16" fmla="*/ 20 w 76"/>
                  <a:gd name="T17" fmla="*/ 178 h 210"/>
                  <a:gd name="T18" fmla="*/ 20 w 76"/>
                  <a:gd name="T19" fmla="*/ 69 h 210"/>
                  <a:gd name="T20" fmla="*/ 0 w 76"/>
                  <a:gd name="T21" fmla="*/ 69 h 210"/>
                  <a:gd name="T22" fmla="*/ 0 w 76"/>
                  <a:gd name="T23" fmla="*/ 46 h 210"/>
                  <a:gd name="T24" fmla="*/ 20 w 76"/>
                  <a:gd name="T25" fmla="*/ 46 h 210"/>
                  <a:gd name="T26" fmla="*/ 20 w 76"/>
                  <a:gd name="T27" fmla="*/ 0 h 210"/>
                  <a:gd name="T28" fmla="*/ 49 w 76"/>
                  <a:gd name="T29" fmla="*/ 0 h 210"/>
                  <a:gd name="T30" fmla="*/ 49 w 76"/>
                  <a:gd name="T31" fmla="*/ 46 h 210"/>
                  <a:gd name="T32" fmla="*/ 76 w 76"/>
                  <a:gd name="T33" fmla="*/ 46 h 210"/>
                  <a:gd name="T34" fmla="*/ 76 w 76"/>
                  <a:gd name="T35" fmla="*/ 6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10">
                    <a:moveTo>
                      <a:pt x="76" y="69"/>
                    </a:moveTo>
                    <a:cubicBezTo>
                      <a:pt x="49" y="69"/>
                      <a:pt x="49" y="69"/>
                      <a:pt x="49" y="69"/>
                    </a:cubicBezTo>
                    <a:cubicBezTo>
                      <a:pt x="49" y="176"/>
                      <a:pt x="49" y="176"/>
                      <a:pt x="49" y="176"/>
                    </a:cubicBezTo>
                    <a:cubicBezTo>
                      <a:pt x="49" y="185"/>
                      <a:pt x="54" y="189"/>
                      <a:pt x="65" y="189"/>
                    </a:cubicBezTo>
                    <a:cubicBezTo>
                      <a:pt x="76" y="189"/>
                      <a:pt x="76" y="189"/>
                      <a:pt x="76" y="189"/>
                    </a:cubicBezTo>
                    <a:cubicBezTo>
                      <a:pt x="76" y="210"/>
                      <a:pt x="76" y="210"/>
                      <a:pt x="76" y="210"/>
                    </a:cubicBezTo>
                    <a:cubicBezTo>
                      <a:pt x="71" y="210"/>
                      <a:pt x="65" y="210"/>
                      <a:pt x="58" y="210"/>
                    </a:cubicBezTo>
                    <a:cubicBezTo>
                      <a:pt x="57" y="210"/>
                      <a:pt x="56" y="210"/>
                      <a:pt x="55" y="210"/>
                    </a:cubicBezTo>
                    <a:cubicBezTo>
                      <a:pt x="31" y="210"/>
                      <a:pt x="20" y="199"/>
                      <a:pt x="20" y="178"/>
                    </a:cubicBezTo>
                    <a:cubicBezTo>
                      <a:pt x="20" y="69"/>
                      <a:pt x="20" y="69"/>
                      <a:pt x="20" y="69"/>
                    </a:cubicBezTo>
                    <a:cubicBezTo>
                      <a:pt x="0" y="69"/>
                      <a:pt x="0" y="69"/>
                      <a:pt x="0" y="69"/>
                    </a:cubicBezTo>
                    <a:cubicBezTo>
                      <a:pt x="0" y="46"/>
                      <a:pt x="0" y="46"/>
                      <a:pt x="0" y="46"/>
                    </a:cubicBezTo>
                    <a:cubicBezTo>
                      <a:pt x="20" y="46"/>
                      <a:pt x="20" y="46"/>
                      <a:pt x="20" y="46"/>
                    </a:cubicBezTo>
                    <a:cubicBezTo>
                      <a:pt x="20" y="0"/>
                      <a:pt x="20" y="0"/>
                      <a:pt x="20" y="0"/>
                    </a:cubicBezTo>
                    <a:cubicBezTo>
                      <a:pt x="49" y="0"/>
                      <a:pt x="49" y="0"/>
                      <a:pt x="49" y="0"/>
                    </a:cubicBezTo>
                    <a:cubicBezTo>
                      <a:pt x="49" y="46"/>
                      <a:pt x="49" y="46"/>
                      <a:pt x="49" y="46"/>
                    </a:cubicBezTo>
                    <a:cubicBezTo>
                      <a:pt x="76" y="46"/>
                      <a:pt x="76" y="46"/>
                      <a:pt x="76" y="46"/>
                    </a:cubicBezTo>
                    <a:lnTo>
                      <a:pt x="76" y="69"/>
                    </a:lnTo>
                    <a:close/>
                  </a:path>
                </a:pathLst>
              </a:custGeom>
              <a:grpFill/>
              <a:ln>
                <a:noFill/>
              </a:ln>
            </p:spPr>
            <p:txBody>
              <a:bodyPr anchor="ctr"/>
              <a:lstStyle/>
              <a:p>
                <a:pPr algn="ctr"/>
                <a:endParaRPr/>
              </a:p>
            </p:txBody>
          </p:sp>
          <p:sp>
            <p:nvSpPr>
              <p:cNvPr id="101" name="íS1íde">
                <a:extLst>
                  <a:ext uri="{FF2B5EF4-FFF2-40B4-BE49-F238E27FC236}">
                    <a16:creationId xmlns:a16="http://schemas.microsoft.com/office/drawing/2014/main" id="{0F0F95BD-1608-46EB-86C8-D8A8DF4945DD}"/>
                  </a:ext>
                </a:extLst>
              </p:cNvPr>
              <p:cNvSpPr/>
              <p:nvPr/>
            </p:nvSpPr>
            <p:spPr bwMode="auto">
              <a:xfrm>
                <a:off x="10670565" y="734187"/>
                <a:ext cx="31032" cy="47386"/>
              </a:xfrm>
              <a:custGeom>
                <a:avLst/>
                <a:gdLst>
                  <a:gd name="T0" fmla="*/ 76 w 150"/>
                  <a:gd name="T1" fmla="*/ 135 h 229"/>
                  <a:gd name="T2" fmla="*/ 119 w 150"/>
                  <a:gd name="T3" fmla="*/ 0 h 229"/>
                  <a:gd name="T4" fmla="*/ 150 w 150"/>
                  <a:gd name="T5" fmla="*/ 0 h 229"/>
                  <a:gd name="T6" fmla="*/ 133 w 150"/>
                  <a:gd name="T7" fmla="*/ 48 h 229"/>
                  <a:gd name="T8" fmla="*/ 91 w 150"/>
                  <a:gd name="T9" fmla="*/ 160 h 229"/>
                  <a:gd name="T10" fmla="*/ 62 w 150"/>
                  <a:gd name="T11" fmla="*/ 218 h 229"/>
                  <a:gd name="T12" fmla="*/ 26 w 150"/>
                  <a:gd name="T13" fmla="*/ 228 h 229"/>
                  <a:gd name="T14" fmla="*/ 15 w 150"/>
                  <a:gd name="T15" fmla="*/ 225 h 229"/>
                  <a:gd name="T16" fmla="*/ 15 w 150"/>
                  <a:gd name="T17" fmla="*/ 201 h 229"/>
                  <a:gd name="T18" fmla="*/ 18 w 150"/>
                  <a:gd name="T19" fmla="*/ 202 h 229"/>
                  <a:gd name="T20" fmla="*/ 31 w 150"/>
                  <a:gd name="T21" fmla="*/ 204 h 229"/>
                  <a:gd name="T22" fmla="*/ 60 w 150"/>
                  <a:gd name="T23" fmla="*/ 166 h 229"/>
                  <a:gd name="T24" fmla="*/ 0 w 150"/>
                  <a:gd name="T25" fmla="*/ 0 h 229"/>
                  <a:gd name="T26" fmla="*/ 31 w 150"/>
                  <a:gd name="T27" fmla="*/ 0 h 229"/>
                  <a:gd name="T28" fmla="*/ 75 w 150"/>
                  <a:gd name="T29" fmla="*/ 135 h 229"/>
                  <a:gd name="T30" fmla="*/ 76 w 150"/>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229">
                    <a:moveTo>
                      <a:pt x="76" y="135"/>
                    </a:moveTo>
                    <a:cubicBezTo>
                      <a:pt x="119" y="0"/>
                      <a:pt x="119" y="0"/>
                      <a:pt x="119" y="0"/>
                    </a:cubicBezTo>
                    <a:cubicBezTo>
                      <a:pt x="150" y="0"/>
                      <a:pt x="150" y="0"/>
                      <a:pt x="150" y="0"/>
                    </a:cubicBezTo>
                    <a:cubicBezTo>
                      <a:pt x="146" y="10"/>
                      <a:pt x="140" y="26"/>
                      <a:pt x="133" y="48"/>
                    </a:cubicBezTo>
                    <a:cubicBezTo>
                      <a:pt x="115" y="97"/>
                      <a:pt x="101" y="135"/>
                      <a:pt x="91" y="160"/>
                    </a:cubicBezTo>
                    <a:cubicBezTo>
                      <a:pt x="77" y="195"/>
                      <a:pt x="67" y="214"/>
                      <a:pt x="62" y="218"/>
                    </a:cubicBezTo>
                    <a:cubicBezTo>
                      <a:pt x="56" y="225"/>
                      <a:pt x="44" y="229"/>
                      <a:pt x="26" y="228"/>
                    </a:cubicBezTo>
                    <a:cubicBezTo>
                      <a:pt x="23" y="228"/>
                      <a:pt x="19" y="227"/>
                      <a:pt x="15" y="225"/>
                    </a:cubicBezTo>
                    <a:cubicBezTo>
                      <a:pt x="15" y="201"/>
                      <a:pt x="15" y="201"/>
                      <a:pt x="15" y="201"/>
                    </a:cubicBezTo>
                    <a:cubicBezTo>
                      <a:pt x="16" y="201"/>
                      <a:pt x="17" y="201"/>
                      <a:pt x="18" y="202"/>
                    </a:cubicBezTo>
                    <a:cubicBezTo>
                      <a:pt x="22" y="204"/>
                      <a:pt x="27" y="204"/>
                      <a:pt x="31" y="204"/>
                    </a:cubicBezTo>
                    <a:cubicBezTo>
                      <a:pt x="42" y="209"/>
                      <a:pt x="51" y="196"/>
                      <a:pt x="60" y="166"/>
                    </a:cubicBezTo>
                    <a:cubicBezTo>
                      <a:pt x="0" y="0"/>
                      <a:pt x="0" y="0"/>
                      <a:pt x="0" y="0"/>
                    </a:cubicBezTo>
                    <a:cubicBezTo>
                      <a:pt x="31" y="0"/>
                      <a:pt x="31" y="0"/>
                      <a:pt x="31" y="0"/>
                    </a:cubicBezTo>
                    <a:cubicBezTo>
                      <a:pt x="75" y="135"/>
                      <a:pt x="75" y="135"/>
                      <a:pt x="75" y="135"/>
                    </a:cubicBezTo>
                    <a:lnTo>
                      <a:pt x="76" y="135"/>
                    </a:lnTo>
                    <a:close/>
                  </a:path>
                </a:pathLst>
              </a:custGeom>
              <a:grpFill/>
              <a:ln>
                <a:noFill/>
              </a:ln>
            </p:spPr>
            <p:txBody>
              <a:bodyPr anchor="ctr"/>
              <a:lstStyle/>
              <a:p>
                <a:pPr algn="ctr"/>
                <a:endParaRPr/>
              </a:p>
            </p:txBody>
          </p:sp>
          <p:sp>
            <p:nvSpPr>
              <p:cNvPr id="102" name="îsḷiḋê">
                <a:extLst>
                  <a:ext uri="{FF2B5EF4-FFF2-40B4-BE49-F238E27FC236}">
                    <a16:creationId xmlns:a16="http://schemas.microsoft.com/office/drawing/2014/main" id="{BB4BC201-820D-44EF-B3D4-D5B6E0085B09}"/>
                  </a:ext>
                </a:extLst>
              </p:cNvPr>
              <p:cNvSpPr/>
              <p:nvPr/>
            </p:nvSpPr>
            <p:spPr bwMode="auto">
              <a:xfrm>
                <a:off x="10722564" y="732929"/>
                <a:ext cx="31870"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3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8" y="2"/>
                      <a:pt x="76" y="0"/>
                    </a:cubicBezTo>
                    <a:cubicBezTo>
                      <a:pt x="123" y="2"/>
                      <a:pt x="148" y="31"/>
                      <a:pt x="152" y="87"/>
                    </a:cubicBezTo>
                    <a:cubicBezTo>
                      <a:pt x="148" y="142"/>
                      <a:pt x="123" y="170"/>
                      <a:pt x="76" y="171"/>
                    </a:cubicBezTo>
                    <a:cubicBezTo>
                      <a:pt x="28" y="170"/>
                      <a:pt x="3" y="142"/>
                      <a:pt x="0" y="87"/>
                    </a:cubicBezTo>
                    <a:close/>
                    <a:moveTo>
                      <a:pt x="28" y="87"/>
                    </a:moveTo>
                    <a:cubicBezTo>
                      <a:pt x="30" y="128"/>
                      <a:pt x="46" y="149"/>
                      <a:pt x="76" y="149"/>
                    </a:cubicBezTo>
                    <a:cubicBezTo>
                      <a:pt x="105" y="149"/>
                      <a:pt x="121" y="128"/>
                      <a:pt x="123" y="87"/>
                    </a:cubicBezTo>
                    <a:cubicBezTo>
                      <a:pt x="121" y="46"/>
                      <a:pt x="105" y="25"/>
                      <a:pt x="76" y="24"/>
                    </a:cubicBezTo>
                    <a:cubicBezTo>
                      <a:pt x="46" y="25"/>
                      <a:pt x="30" y="46"/>
                      <a:pt x="28" y="87"/>
                    </a:cubicBezTo>
                    <a:close/>
                  </a:path>
                </a:pathLst>
              </a:custGeom>
              <a:grpFill/>
              <a:ln>
                <a:noFill/>
              </a:ln>
            </p:spPr>
            <p:txBody>
              <a:bodyPr anchor="ctr"/>
              <a:lstStyle/>
              <a:p>
                <a:pPr algn="ctr"/>
                <a:endParaRPr/>
              </a:p>
            </p:txBody>
          </p:sp>
          <p:sp>
            <p:nvSpPr>
              <p:cNvPr id="103" name="ïś1ïḓé">
                <a:extLst>
                  <a:ext uri="{FF2B5EF4-FFF2-40B4-BE49-F238E27FC236}">
                    <a16:creationId xmlns:a16="http://schemas.microsoft.com/office/drawing/2014/main" id="{5FDC32AB-4AB7-42B7-B11F-102DFF6B29C0}"/>
                  </a:ext>
                </a:extLst>
              </p:cNvPr>
              <p:cNvSpPr/>
              <p:nvPr/>
            </p:nvSpPr>
            <p:spPr bwMode="auto">
              <a:xfrm>
                <a:off x="10757370" y="720768"/>
                <a:ext cx="15935" cy="47386"/>
              </a:xfrm>
              <a:custGeom>
                <a:avLst/>
                <a:gdLst>
                  <a:gd name="T0" fmla="*/ 77 w 77"/>
                  <a:gd name="T1" fmla="*/ 87 h 228"/>
                  <a:gd name="T2" fmla="*/ 48 w 77"/>
                  <a:gd name="T3" fmla="*/ 87 h 228"/>
                  <a:gd name="T4" fmla="*/ 48 w 77"/>
                  <a:gd name="T5" fmla="*/ 228 h 228"/>
                  <a:gd name="T6" fmla="*/ 22 w 77"/>
                  <a:gd name="T7" fmla="*/ 228 h 228"/>
                  <a:gd name="T8" fmla="*/ 22 w 77"/>
                  <a:gd name="T9" fmla="*/ 87 h 228"/>
                  <a:gd name="T10" fmla="*/ 0 w 77"/>
                  <a:gd name="T11" fmla="*/ 87 h 228"/>
                  <a:gd name="T12" fmla="*/ 0 w 77"/>
                  <a:gd name="T13" fmla="*/ 64 h 228"/>
                  <a:gd name="T14" fmla="*/ 22 w 77"/>
                  <a:gd name="T15" fmla="*/ 64 h 228"/>
                  <a:gd name="T16" fmla="*/ 22 w 77"/>
                  <a:gd name="T17" fmla="*/ 37 h 228"/>
                  <a:gd name="T18" fmla="*/ 63 w 77"/>
                  <a:gd name="T19" fmla="*/ 0 h 228"/>
                  <a:gd name="T20" fmla="*/ 77 w 77"/>
                  <a:gd name="T21" fmla="*/ 1 h 228"/>
                  <a:gd name="T22" fmla="*/ 77 w 77"/>
                  <a:gd name="T23" fmla="*/ 25 h 228"/>
                  <a:gd name="T24" fmla="*/ 64 w 77"/>
                  <a:gd name="T25" fmla="*/ 25 h 228"/>
                  <a:gd name="T26" fmla="*/ 48 w 77"/>
                  <a:gd name="T27" fmla="*/ 44 h 228"/>
                  <a:gd name="T28" fmla="*/ 48 w 77"/>
                  <a:gd name="T29" fmla="*/ 64 h 228"/>
                  <a:gd name="T30" fmla="*/ 77 w 77"/>
                  <a:gd name="T31" fmla="*/ 64 h 228"/>
                  <a:gd name="T32" fmla="*/ 77 w 77"/>
                  <a:gd name="T33" fmla="*/ 8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228">
                    <a:moveTo>
                      <a:pt x="77" y="87"/>
                    </a:moveTo>
                    <a:cubicBezTo>
                      <a:pt x="48" y="87"/>
                      <a:pt x="48" y="87"/>
                      <a:pt x="48" y="87"/>
                    </a:cubicBezTo>
                    <a:cubicBezTo>
                      <a:pt x="48" y="228"/>
                      <a:pt x="48" y="228"/>
                      <a:pt x="48" y="228"/>
                    </a:cubicBezTo>
                    <a:cubicBezTo>
                      <a:pt x="22" y="228"/>
                      <a:pt x="22" y="228"/>
                      <a:pt x="22" y="228"/>
                    </a:cubicBezTo>
                    <a:cubicBezTo>
                      <a:pt x="22" y="87"/>
                      <a:pt x="22" y="87"/>
                      <a:pt x="22" y="87"/>
                    </a:cubicBezTo>
                    <a:cubicBezTo>
                      <a:pt x="0" y="87"/>
                      <a:pt x="0" y="87"/>
                      <a:pt x="0" y="87"/>
                    </a:cubicBezTo>
                    <a:cubicBezTo>
                      <a:pt x="0" y="64"/>
                      <a:pt x="0" y="64"/>
                      <a:pt x="0" y="64"/>
                    </a:cubicBezTo>
                    <a:cubicBezTo>
                      <a:pt x="22" y="64"/>
                      <a:pt x="22" y="64"/>
                      <a:pt x="22" y="64"/>
                    </a:cubicBezTo>
                    <a:cubicBezTo>
                      <a:pt x="22" y="37"/>
                      <a:pt x="22" y="37"/>
                      <a:pt x="22" y="37"/>
                    </a:cubicBezTo>
                    <a:cubicBezTo>
                      <a:pt x="22" y="12"/>
                      <a:pt x="35" y="0"/>
                      <a:pt x="63" y="0"/>
                    </a:cubicBezTo>
                    <a:cubicBezTo>
                      <a:pt x="68" y="0"/>
                      <a:pt x="73" y="0"/>
                      <a:pt x="77" y="1"/>
                    </a:cubicBezTo>
                    <a:cubicBezTo>
                      <a:pt x="77" y="25"/>
                      <a:pt x="77" y="25"/>
                      <a:pt x="77" y="25"/>
                    </a:cubicBezTo>
                    <a:cubicBezTo>
                      <a:pt x="73" y="25"/>
                      <a:pt x="69" y="25"/>
                      <a:pt x="64" y="25"/>
                    </a:cubicBezTo>
                    <a:cubicBezTo>
                      <a:pt x="54" y="25"/>
                      <a:pt x="48" y="31"/>
                      <a:pt x="48" y="44"/>
                    </a:cubicBezTo>
                    <a:cubicBezTo>
                      <a:pt x="48" y="64"/>
                      <a:pt x="48" y="64"/>
                      <a:pt x="48" y="64"/>
                    </a:cubicBezTo>
                    <a:cubicBezTo>
                      <a:pt x="77" y="64"/>
                      <a:pt x="77" y="64"/>
                      <a:pt x="77" y="64"/>
                    </a:cubicBezTo>
                    <a:lnTo>
                      <a:pt x="77" y="87"/>
                    </a:lnTo>
                    <a:close/>
                  </a:path>
                </a:pathLst>
              </a:custGeom>
              <a:grpFill/>
              <a:ln>
                <a:noFill/>
              </a:ln>
            </p:spPr>
            <p:txBody>
              <a:bodyPr anchor="ctr"/>
              <a:lstStyle/>
              <a:p>
                <a:pPr algn="ctr"/>
                <a:endParaRPr/>
              </a:p>
            </p:txBody>
          </p:sp>
          <p:sp>
            <p:nvSpPr>
              <p:cNvPr id="104" name="iṥlïḑê">
                <a:extLst>
                  <a:ext uri="{FF2B5EF4-FFF2-40B4-BE49-F238E27FC236}">
                    <a16:creationId xmlns:a16="http://schemas.microsoft.com/office/drawing/2014/main" id="{C6600A15-9F1F-40DE-9F04-F0F31A9C57F7}"/>
                  </a:ext>
                </a:extLst>
              </p:cNvPr>
              <p:cNvSpPr/>
              <p:nvPr/>
            </p:nvSpPr>
            <p:spPr bwMode="auto">
              <a:xfrm>
                <a:off x="10795530" y="720349"/>
                <a:ext cx="36902" cy="48644"/>
              </a:xfrm>
              <a:custGeom>
                <a:avLst/>
                <a:gdLst>
                  <a:gd name="T0" fmla="*/ 173 w 179"/>
                  <a:gd name="T1" fmla="*/ 71 h 234"/>
                  <a:gd name="T2" fmla="*/ 145 w 179"/>
                  <a:gd name="T3" fmla="*/ 71 h 234"/>
                  <a:gd name="T4" fmla="*/ 89 w 179"/>
                  <a:gd name="T5" fmla="*/ 25 h 234"/>
                  <a:gd name="T6" fmla="*/ 38 w 179"/>
                  <a:gd name="T7" fmla="*/ 65 h 234"/>
                  <a:gd name="T8" fmla="*/ 65 w 179"/>
                  <a:gd name="T9" fmla="*/ 93 h 234"/>
                  <a:gd name="T10" fmla="*/ 129 w 179"/>
                  <a:gd name="T11" fmla="*/ 107 h 234"/>
                  <a:gd name="T12" fmla="*/ 179 w 179"/>
                  <a:gd name="T13" fmla="*/ 169 h 234"/>
                  <a:gd name="T14" fmla="*/ 91 w 179"/>
                  <a:gd name="T15" fmla="*/ 234 h 234"/>
                  <a:gd name="T16" fmla="*/ 24 w 179"/>
                  <a:gd name="T17" fmla="*/ 214 h 234"/>
                  <a:gd name="T18" fmla="*/ 0 w 179"/>
                  <a:gd name="T19" fmla="*/ 158 h 234"/>
                  <a:gd name="T20" fmla="*/ 30 w 179"/>
                  <a:gd name="T21" fmla="*/ 158 h 234"/>
                  <a:gd name="T22" fmla="*/ 91 w 179"/>
                  <a:gd name="T23" fmla="*/ 210 h 234"/>
                  <a:gd name="T24" fmla="*/ 151 w 179"/>
                  <a:gd name="T25" fmla="*/ 172 h 234"/>
                  <a:gd name="T26" fmla="*/ 102 w 179"/>
                  <a:gd name="T27" fmla="*/ 132 h 234"/>
                  <a:gd name="T28" fmla="*/ 55 w 179"/>
                  <a:gd name="T29" fmla="*/ 122 h 234"/>
                  <a:gd name="T30" fmla="*/ 8 w 179"/>
                  <a:gd name="T31" fmla="*/ 68 h 234"/>
                  <a:gd name="T32" fmla="*/ 86 w 179"/>
                  <a:gd name="T33" fmla="*/ 0 h 234"/>
                  <a:gd name="T34" fmla="*/ 173 w 179"/>
                  <a:gd name="T35" fmla="*/ 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34">
                    <a:moveTo>
                      <a:pt x="173" y="71"/>
                    </a:moveTo>
                    <a:cubicBezTo>
                      <a:pt x="145" y="71"/>
                      <a:pt x="145" y="71"/>
                      <a:pt x="145" y="71"/>
                    </a:cubicBezTo>
                    <a:cubicBezTo>
                      <a:pt x="143" y="42"/>
                      <a:pt x="124" y="27"/>
                      <a:pt x="89" y="25"/>
                    </a:cubicBezTo>
                    <a:cubicBezTo>
                      <a:pt x="55" y="26"/>
                      <a:pt x="38" y="39"/>
                      <a:pt x="38" y="65"/>
                    </a:cubicBezTo>
                    <a:cubicBezTo>
                      <a:pt x="38" y="81"/>
                      <a:pt x="47" y="90"/>
                      <a:pt x="65" y="93"/>
                    </a:cubicBezTo>
                    <a:cubicBezTo>
                      <a:pt x="129" y="107"/>
                      <a:pt x="129" y="107"/>
                      <a:pt x="129" y="107"/>
                    </a:cubicBezTo>
                    <a:cubicBezTo>
                      <a:pt x="162" y="116"/>
                      <a:pt x="179" y="136"/>
                      <a:pt x="179" y="169"/>
                    </a:cubicBezTo>
                    <a:cubicBezTo>
                      <a:pt x="178" y="210"/>
                      <a:pt x="149" y="232"/>
                      <a:pt x="91" y="234"/>
                    </a:cubicBezTo>
                    <a:cubicBezTo>
                      <a:pt x="59" y="234"/>
                      <a:pt x="37" y="227"/>
                      <a:pt x="24" y="214"/>
                    </a:cubicBezTo>
                    <a:cubicBezTo>
                      <a:pt x="7" y="202"/>
                      <a:pt x="0" y="183"/>
                      <a:pt x="0" y="158"/>
                    </a:cubicBezTo>
                    <a:cubicBezTo>
                      <a:pt x="30" y="158"/>
                      <a:pt x="30" y="158"/>
                      <a:pt x="30" y="158"/>
                    </a:cubicBezTo>
                    <a:cubicBezTo>
                      <a:pt x="31" y="192"/>
                      <a:pt x="51" y="210"/>
                      <a:pt x="91" y="210"/>
                    </a:cubicBezTo>
                    <a:cubicBezTo>
                      <a:pt x="130" y="210"/>
                      <a:pt x="150" y="197"/>
                      <a:pt x="151" y="172"/>
                    </a:cubicBezTo>
                    <a:cubicBezTo>
                      <a:pt x="154" y="152"/>
                      <a:pt x="138" y="139"/>
                      <a:pt x="102" y="132"/>
                    </a:cubicBezTo>
                    <a:cubicBezTo>
                      <a:pt x="55" y="122"/>
                      <a:pt x="55" y="122"/>
                      <a:pt x="55" y="122"/>
                    </a:cubicBezTo>
                    <a:cubicBezTo>
                      <a:pt x="24" y="113"/>
                      <a:pt x="8" y="95"/>
                      <a:pt x="8" y="68"/>
                    </a:cubicBezTo>
                    <a:cubicBezTo>
                      <a:pt x="10" y="24"/>
                      <a:pt x="36" y="1"/>
                      <a:pt x="86" y="0"/>
                    </a:cubicBezTo>
                    <a:cubicBezTo>
                      <a:pt x="142" y="0"/>
                      <a:pt x="171" y="23"/>
                      <a:pt x="173" y="71"/>
                    </a:cubicBezTo>
                    <a:close/>
                  </a:path>
                </a:pathLst>
              </a:custGeom>
              <a:grpFill/>
              <a:ln>
                <a:noFill/>
              </a:ln>
            </p:spPr>
            <p:txBody>
              <a:bodyPr anchor="ctr"/>
              <a:lstStyle/>
              <a:p>
                <a:pPr algn="ctr"/>
                <a:endParaRPr/>
              </a:p>
            </p:txBody>
          </p:sp>
          <p:sp>
            <p:nvSpPr>
              <p:cNvPr id="105" name="iṩļîḋé">
                <a:extLst>
                  <a:ext uri="{FF2B5EF4-FFF2-40B4-BE49-F238E27FC236}">
                    <a16:creationId xmlns:a16="http://schemas.microsoft.com/office/drawing/2014/main" id="{974F8C08-F987-4D49-8EB1-A06FE29DB83D}"/>
                  </a:ext>
                </a:extLst>
              </p:cNvPr>
              <p:cNvSpPr/>
              <p:nvPr/>
            </p:nvSpPr>
            <p:spPr bwMode="auto">
              <a:xfrm>
                <a:off x="10837884" y="732929"/>
                <a:ext cx="28515" cy="35644"/>
              </a:xfrm>
              <a:custGeom>
                <a:avLst/>
                <a:gdLst>
                  <a:gd name="T0" fmla="*/ 139 w 139"/>
                  <a:gd name="T1" fmla="*/ 61 h 171"/>
                  <a:gd name="T2" fmla="*/ 112 w 139"/>
                  <a:gd name="T3" fmla="*/ 61 h 171"/>
                  <a:gd name="T4" fmla="*/ 74 w 139"/>
                  <a:gd name="T5" fmla="*/ 26 h 171"/>
                  <a:gd name="T6" fmla="*/ 28 w 139"/>
                  <a:gd name="T7" fmla="*/ 87 h 171"/>
                  <a:gd name="T8" fmla="*/ 73 w 139"/>
                  <a:gd name="T9" fmla="*/ 151 h 171"/>
                  <a:gd name="T10" fmla="*/ 112 w 139"/>
                  <a:gd name="T11" fmla="*/ 111 h 171"/>
                  <a:gd name="T12" fmla="*/ 139 w 139"/>
                  <a:gd name="T13" fmla="*/ 111 h 171"/>
                  <a:gd name="T14" fmla="*/ 73 w 139"/>
                  <a:gd name="T15" fmla="*/ 171 h 171"/>
                  <a:gd name="T16" fmla="*/ 0 w 139"/>
                  <a:gd name="T17" fmla="*/ 92 h 171"/>
                  <a:gd name="T18" fmla="*/ 78 w 139"/>
                  <a:gd name="T19" fmla="*/ 0 h 171"/>
                  <a:gd name="T20" fmla="*/ 139 w 139"/>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1">
                    <a:moveTo>
                      <a:pt x="139" y="61"/>
                    </a:moveTo>
                    <a:cubicBezTo>
                      <a:pt x="112" y="61"/>
                      <a:pt x="112" y="61"/>
                      <a:pt x="112" y="61"/>
                    </a:cubicBezTo>
                    <a:cubicBezTo>
                      <a:pt x="110" y="37"/>
                      <a:pt x="97" y="26"/>
                      <a:pt x="74" y="26"/>
                    </a:cubicBezTo>
                    <a:cubicBezTo>
                      <a:pt x="45" y="27"/>
                      <a:pt x="30" y="48"/>
                      <a:pt x="28" y="87"/>
                    </a:cubicBezTo>
                    <a:cubicBezTo>
                      <a:pt x="28" y="129"/>
                      <a:pt x="43" y="151"/>
                      <a:pt x="73" y="151"/>
                    </a:cubicBezTo>
                    <a:cubicBezTo>
                      <a:pt x="95" y="149"/>
                      <a:pt x="108" y="136"/>
                      <a:pt x="112" y="111"/>
                    </a:cubicBezTo>
                    <a:cubicBezTo>
                      <a:pt x="139" y="111"/>
                      <a:pt x="139" y="111"/>
                      <a:pt x="139" y="111"/>
                    </a:cubicBezTo>
                    <a:cubicBezTo>
                      <a:pt x="133" y="151"/>
                      <a:pt x="111" y="171"/>
                      <a:pt x="73" y="171"/>
                    </a:cubicBezTo>
                    <a:cubicBezTo>
                      <a:pt x="26" y="170"/>
                      <a:pt x="1" y="143"/>
                      <a:pt x="0" y="92"/>
                    </a:cubicBezTo>
                    <a:cubicBezTo>
                      <a:pt x="1" y="32"/>
                      <a:pt x="28" y="2"/>
                      <a:pt x="78" y="0"/>
                    </a:cubicBezTo>
                    <a:cubicBezTo>
                      <a:pt x="114" y="1"/>
                      <a:pt x="135" y="21"/>
                      <a:pt x="139" y="61"/>
                    </a:cubicBezTo>
                    <a:close/>
                  </a:path>
                </a:pathLst>
              </a:custGeom>
              <a:grpFill/>
              <a:ln>
                <a:noFill/>
              </a:ln>
            </p:spPr>
            <p:txBody>
              <a:bodyPr anchor="ctr"/>
              <a:lstStyle/>
              <a:p>
                <a:pPr algn="ctr"/>
                <a:endParaRPr/>
              </a:p>
            </p:txBody>
          </p:sp>
          <p:sp>
            <p:nvSpPr>
              <p:cNvPr id="106" name="îs1iḋé">
                <a:extLst>
                  <a:ext uri="{FF2B5EF4-FFF2-40B4-BE49-F238E27FC236}">
                    <a16:creationId xmlns:a16="http://schemas.microsoft.com/office/drawing/2014/main" id="{0AC6DBD6-6442-4661-B146-8196CD63975C}"/>
                  </a:ext>
                </a:extLst>
              </p:cNvPr>
              <p:cNvSpPr/>
              <p:nvPr/>
            </p:nvSpPr>
            <p:spPr bwMode="auto">
              <a:xfrm>
                <a:off x="1087227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7" name="iṣ1ïḑê">
                <a:extLst>
                  <a:ext uri="{FF2B5EF4-FFF2-40B4-BE49-F238E27FC236}">
                    <a16:creationId xmlns:a16="http://schemas.microsoft.com/office/drawing/2014/main" id="{73A6C8BA-8AD9-4540-AA9F-231B74DC0777}"/>
                  </a:ext>
                </a:extLst>
              </p:cNvPr>
              <p:cNvSpPr/>
              <p:nvPr/>
            </p:nvSpPr>
            <p:spPr bwMode="auto">
              <a:xfrm>
                <a:off x="10884851"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08" name="ïS1îḑê">
                <a:extLst>
                  <a:ext uri="{FF2B5EF4-FFF2-40B4-BE49-F238E27FC236}">
                    <a16:creationId xmlns:a16="http://schemas.microsoft.com/office/drawing/2014/main" id="{7C382480-41EF-4EF7-AB6E-4AED395C3EA3}"/>
                  </a:ext>
                </a:extLst>
              </p:cNvPr>
              <p:cNvSpPr/>
              <p:nvPr/>
            </p:nvSpPr>
            <p:spPr bwMode="auto">
              <a:xfrm>
                <a:off x="10922172" y="732929"/>
                <a:ext cx="28096"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09" name="iŝḷíḍê">
                <a:extLst>
                  <a:ext uri="{FF2B5EF4-FFF2-40B4-BE49-F238E27FC236}">
                    <a16:creationId xmlns:a16="http://schemas.microsoft.com/office/drawing/2014/main" id="{7D332882-3E1E-4A5B-A428-00AFBD6D7343}"/>
                  </a:ext>
                </a:extLst>
              </p:cNvPr>
              <p:cNvSpPr/>
              <p:nvPr/>
            </p:nvSpPr>
            <p:spPr bwMode="auto">
              <a:xfrm>
                <a:off x="10956139" y="732929"/>
                <a:ext cx="29354"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1"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0" name="îṥľíḍé">
                <a:extLst>
                  <a:ext uri="{FF2B5EF4-FFF2-40B4-BE49-F238E27FC236}">
                    <a16:creationId xmlns:a16="http://schemas.microsoft.com/office/drawing/2014/main" id="{4EC31911-A59A-4F4A-9D34-553079CB472B}"/>
                  </a:ext>
                </a:extLst>
              </p:cNvPr>
              <p:cNvSpPr/>
              <p:nvPr/>
            </p:nvSpPr>
            <p:spPr bwMode="auto">
              <a:xfrm>
                <a:off x="10989268"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8" y="42"/>
                      <a:pt x="103" y="26"/>
                      <a:pt x="74" y="26"/>
                    </a:cubicBezTo>
                    <a:cubicBezTo>
                      <a:pt x="47" y="28"/>
                      <a:pt x="32" y="44"/>
                      <a:pt x="29" y="75"/>
                    </a:cubicBezTo>
                    <a:close/>
                  </a:path>
                </a:pathLst>
              </a:custGeom>
              <a:grpFill/>
              <a:ln>
                <a:noFill/>
              </a:ln>
            </p:spPr>
            <p:txBody>
              <a:bodyPr anchor="ctr"/>
              <a:lstStyle/>
              <a:p>
                <a:pPr algn="ctr"/>
                <a:endParaRPr/>
              </a:p>
            </p:txBody>
          </p:sp>
          <p:sp>
            <p:nvSpPr>
              <p:cNvPr id="111" name="îşḻiḍe">
                <a:extLst>
                  <a:ext uri="{FF2B5EF4-FFF2-40B4-BE49-F238E27FC236}">
                    <a16:creationId xmlns:a16="http://schemas.microsoft.com/office/drawing/2014/main" id="{64E649FB-4ED5-45FD-A0C6-485B8BE24C83}"/>
                  </a:ext>
                </a:extLst>
              </p:cNvPr>
              <p:cNvSpPr/>
              <p:nvPr/>
            </p:nvSpPr>
            <p:spPr bwMode="auto">
              <a:xfrm>
                <a:off x="11060975"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1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6" y="2"/>
                      <a:pt x="136"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3" y="170"/>
                      <a:pt x="140" y="170"/>
                    </a:cubicBezTo>
                    <a:cubicBezTo>
                      <a:pt x="120" y="170"/>
                      <a:pt x="111" y="163"/>
                      <a:pt x="112" y="147"/>
                    </a:cubicBezTo>
                    <a:cubicBezTo>
                      <a:pt x="96" y="163"/>
                      <a:pt x="76" y="171"/>
                      <a:pt x="52" y="171"/>
                    </a:cubicBezTo>
                    <a:cubicBezTo>
                      <a:pt x="19" y="170"/>
                      <a:pt x="2" y="155"/>
                      <a:pt x="0" y="126"/>
                    </a:cubicBezTo>
                    <a:cubicBezTo>
                      <a:pt x="1" y="97"/>
                      <a:pt x="18" y="80"/>
                      <a:pt x="51" y="75"/>
                    </a:cubicBezTo>
                    <a:cubicBezTo>
                      <a:pt x="96" y="70"/>
                      <a:pt x="96" y="70"/>
                      <a:pt x="96" y="70"/>
                    </a:cubicBezTo>
                    <a:cubicBezTo>
                      <a:pt x="106" y="68"/>
                      <a:pt x="111" y="62"/>
                      <a:pt x="111" y="50"/>
                    </a:cubicBezTo>
                    <a:cubicBezTo>
                      <a:pt x="111" y="32"/>
                      <a:pt x="98" y="23"/>
                      <a:pt x="71" y="23"/>
                    </a:cubicBezTo>
                    <a:cubicBezTo>
                      <a:pt x="49"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112" name="ïşḻíḓe">
                <a:extLst>
                  <a:ext uri="{FF2B5EF4-FFF2-40B4-BE49-F238E27FC236}">
                    <a16:creationId xmlns:a16="http://schemas.microsoft.com/office/drawing/2014/main" id="{19BDEC23-212D-4322-A5C3-0CC27626CF3E}"/>
                  </a:ext>
                </a:extLst>
              </p:cNvPr>
              <p:cNvSpPr/>
              <p:nvPr/>
            </p:nvSpPr>
            <p:spPr bwMode="auto">
              <a:xfrm>
                <a:off x="11099136"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13" name="îS1iḓé">
                <a:extLst>
                  <a:ext uri="{FF2B5EF4-FFF2-40B4-BE49-F238E27FC236}">
                    <a16:creationId xmlns:a16="http://schemas.microsoft.com/office/drawing/2014/main" id="{7AB18821-9DE9-4079-A63D-AD64BC5C23E7}"/>
                  </a:ext>
                </a:extLst>
              </p:cNvPr>
              <p:cNvSpPr/>
              <p:nvPr/>
            </p:nvSpPr>
            <p:spPr bwMode="auto">
              <a:xfrm>
                <a:off x="11133103" y="721607"/>
                <a:ext cx="30193" cy="46967"/>
              </a:xfrm>
              <a:custGeom>
                <a:avLst/>
                <a:gdLst>
                  <a:gd name="T0" fmla="*/ 145 w 145"/>
                  <a:gd name="T1" fmla="*/ 0 h 226"/>
                  <a:gd name="T2" fmla="*/ 145 w 145"/>
                  <a:gd name="T3" fmla="*/ 224 h 226"/>
                  <a:gd name="T4" fmla="*/ 119 w 145"/>
                  <a:gd name="T5" fmla="*/ 224 h 226"/>
                  <a:gd name="T6" fmla="*/ 119 w 145"/>
                  <a:gd name="T7" fmla="*/ 202 h 226"/>
                  <a:gd name="T8" fmla="*/ 73 w 145"/>
                  <a:gd name="T9" fmla="*/ 226 h 226"/>
                  <a:gd name="T10" fmla="*/ 0 w 145"/>
                  <a:gd name="T11" fmla="*/ 137 h 226"/>
                  <a:gd name="T12" fmla="*/ 69 w 145"/>
                  <a:gd name="T13" fmla="*/ 55 h 226"/>
                  <a:gd name="T14" fmla="*/ 116 w 145"/>
                  <a:gd name="T15" fmla="*/ 79 h 226"/>
                  <a:gd name="T16" fmla="*/ 118 w 145"/>
                  <a:gd name="T17" fmla="*/ 83 h 226"/>
                  <a:gd name="T18" fmla="*/ 118 w 145"/>
                  <a:gd name="T19" fmla="*/ 82 h 226"/>
                  <a:gd name="T20" fmla="*/ 118 w 145"/>
                  <a:gd name="T21" fmla="*/ 0 h 226"/>
                  <a:gd name="T22" fmla="*/ 145 w 145"/>
                  <a:gd name="T23" fmla="*/ 0 h 226"/>
                  <a:gd name="T24" fmla="*/ 29 w 145"/>
                  <a:gd name="T25" fmla="*/ 142 h 226"/>
                  <a:gd name="T26" fmla="*/ 73 w 145"/>
                  <a:gd name="T27" fmla="*/ 206 h 226"/>
                  <a:gd name="T28" fmla="*/ 118 w 145"/>
                  <a:gd name="T29" fmla="*/ 151 h 226"/>
                  <a:gd name="T30" fmla="*/ 74 w 145"/>
                  <a:gd name="T31" fmla="*/ 81 h 226"/>
                  <a:gd name="T32" fmla="*/ 29 w 145"/>
                  <a:gd name="T33" fmla="*/ 1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26">
                    <a:moveTo>
                      <a:pt x="145" y="0"/>
                    </a:moveTo>
                    <a:cubicBezTo>
                      <a:pt x="145" y="224"/>
                      <a:pt x="145" y="224"/>
                      <a:pt x="145" y="224"/>
                    </a:cubicBezTo>
                    <a:cubicBezTo>
                      <a:pt x="119" y="224"/>
                      <a:pt x="119" y="224"/>
                      <a:pt x="119" y="224"/>
                    </a:cubicBezTo>
                    <a:cubicBezTo>
                      <a:pt x="119" y="202"/>
                      <a:pt x="119" y="202"/>
                      <a:pt x="119" y="202"/>
                    </a:cubicBezTo>
                    <a:cubicBezTo>
                      <a:pt x="109" y="218"/>
                      <a:pt x="94" y="226"/>
                      <a:pt x="73" y="226"/>
                    </a:cubicBezTo>
                    <a:cubicBezTo>
                      <a:pt x="27" y="225"/>
                      <a:pt x="3" y="195"/>
                      <a:pt x="0" y="137"/>
                    </a:cubicBezTo>
                    <a:cubicBezTo>
                      <a:pt x="3" y="85"/>
                      <a:pt x="26" y="57"/>
                      <a:pt x="69" y="55"/>
                    </a:cubicBezTo>
                    <a:cubicBezTo>
                      <a:pt x="86" y="55"/>
                      <a:pt x="102" y="63"/>
                      <a:pt x="116" y="79"/>
                    </a:cubicBezTo>
                    <a:cubicBezTo>
                      <a:pt x="116" y="81"/>
                      <a:pt x="117" y="82"/>
                      <a:pt x="118" y="83"/>
                    </a:cubicBezTo>
                    <a:cubicBezTo>
                      <a:pt x="118" y="82"/>
                      <a:pt x="118" y="82"/>
                      <a:pt x="118" y="82"/>
                    </a:cubicBezTo>
                    <a:cubicBezTo>
                      <a:pt x="118" y="0"/>
                      <a:pt x="118" y="0"/>
                      <a:pt x="118" y="0"/>
                    </a:cubicBezTo>
                    <a:cubicBezTo>
                      <a:pt x="145" y="0"/>
                      <a:pt x="145" y="0"/>
                      <a:pt x="145" y="0"/>
                    </a:cubicBezTo>
                    <a:close/>
                    <a:moveTo>
                      <a:pt x="29" y="142"/>
                    </a:moveTo>
                    <a:cubicBezTo>
                      <a:pt x="30" y="183"/>
                      <a:pt x="45" y="204"/>
                      <a:pt x="73" y="206"/>
                    </a:cubicBezTo>
                    <a:cubicBezTo>
                      <a:pt x="102" y="202"/>
                      <a:pt x="117" y="184"/>
                      <a:pt x="118" y="151"/>
                    </a:cubicBezTo>
                    <a:cubicBezTo>
                      <a:pt x="118" y="104"/>
                      <a:pt x="103" y="81"/>
                      <a:pt x="74" y="81"/>
                    </a:cubicBezTo>
                    <a:cubicBezTo>
                      <a:pt x="43" y="81"/>
                      <a:pt x="28" y="101"/>
                      <a:pt x="29" y="142"/>
                    </a:cubicBezTo>
                    <a:close/>
                  </a:path>
                </a:pathLst>
              </a:custGeom>
              <a:grpFill/>
              <a:ln>
                <a:noFill/>
              </a:ln>
            </p:spPr>
            <p:txBody>
              <a:bodyPr anchor="ctr"/>
              <a:lstStyle/>
              <a:p>
                <a:pPr algn="ctr"/>
                <a:endParaRPr/>
              </a:p>
            </p:txBody>
          </p:sp>
          <p:sp>
            <p:nvSpPr>
              <p:cNvPr id="114" name="ïṥḻîḍé">
                <a:extLst>
                  <a:ext uri="{FF2B5EF4-FFF2-40B4-BE49-F238E27FC236}">
                    <a16:creationId xmlns:a16="http://schemas.microsoft.com/office/drawing/2014/main" id="{67884FF0-BE6B-4D18-8871-C6C9E95C295F}"/>
                  </a:ext>
                </a:extLst>
              </p:cNvPr>
              <p:cNvSpPr/>
              <p:nvPr/>
            </p:nvSpPr>
            <p:spPr bwMode="auto">
              <a:xfrm>
                <a:off x="11185940" y="721607"/>
                <a:ext cx="37741" cy="46547"/>
              </a:xfrm>
              <a:custGeom>
                <a:avLst/>
                <a:gdLst>
                  <a:gd name="T0" fmla="*/ 0 w 90"/>
                  <a:gd name="T1" fmla="*/ 13 h 111"/>
                  <a:gd name="T2" fmla="*/ 0 w 90"/>
                  <a:gd name="T3" fmla="*/ 0 h 111"/>
                  <a:gd name="T4" fmla="*/ 90 w 90"/>
                  <a:gd name="T5" fmla="*/ 0 h 111"/>
                  <a:gd name="T6" fmla="*/ 90 w 90"/>
                  <a:gd name="T7" fmla="*/ 13 h 111"/>
                  <a:gd name="T8" fmla="*/ 52 w 90"/>
                  <a:gd name="T9" fmla="*/ 13 h 111"/>
                  <a:gd name="T10" fmla="*/ 52 w 90"/>
                  <a:gd name="T11" fmla="*/ 111 h 111"/>
                  <a:gd name="T12" fmla="*/ 38 w 90"/>
                  <a:gd name="T13" fmla="*/ 111 h 111"/>
                  <a:gd name="T14" fmla="*/ 38 w 90"/>
                  <a:gd name="T15" fmla="*/ 13 h 111"/>
                  <a:gd name="T16" fmla="*/ 0 w 90"/>
                  <a:gd name="T17"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1">
                    <a:moveTo>
                      <a:pt x="0" y="13"/>
                    </a:moveTo>
                    <a:lnTo>
                      <a:pt x="0" y="0"/>
                    </a:lnTo>
                    <a:lnTo>
                      <a:pt x="90" y="0"/>
                    </a:lnTo>
                    <a:lnTo>
                      <a:pt x="90" y="13"/>
                    </a:lnTo>
                    <a:lnTo>
                      <a:pt x="52" y="13"/>
                    </a:lnTo>
                    <a:lnTo>
                      <a:pt x="52" y="111"/>
                    </a:lnTo>
                    <a:lnTo>
                      <a:pt x="38" y="111"/>
                    </a:lnTo>
                    <a:lnTo>
                      <a:pt x="38" y="13"/>
                    </a:lnTo>
                    <a:lnTo>
                      <a:pt x="0" y="13"/>
                    </a:lnTo>
                    <a:close/>
                  </a:path>
                </a:pathLst>
              </a:custGeom>
              <a:grpFill/>
              <a:ln>
                <a:noFill/>
              </a:ln>
            </p:spPr>
            <p:txBody>
              <a:bodyPr anchor="ctr"/>
              <a:lstStyle/>
              <a:p>
                <a:pPr algn="ctr"/>
                <a:endParaRPr/>
              </a:p>
            </p:txBody>
          </p:sp>
          <p:sp>
            <p:nvSpPr>
              <p:cNvPr id="115" name="ïṡḷíḍé">
                <a:extLst>
                  <a:ext uri="{FF2B5EF4-FFF2-40B4-BE49-F238E27FC236}">
                    <a16:creationId xmlns:a16="http://schemas.microsoft.com/office/drawing/2014/main" id="{3C9EAF9D-8B16-4C7A-BBBB-769C55755290}"/>
                  </a:ext>
                </a:extLst>
              </p:cNvPr>
              <p:cNvSpPr/>
              <p:nvPr/>
            </p:nvSpPr>
            <p:spPr bwMode="auto">
              <a:xfrm>
                <a:off x="11227036" y="732929"/>
                <a:ext cx="3061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16" name="íṧlíḍé">
                <a:extLst>
                  <a:ext uri="{FF2B5EF4-FFF2-40B4-BE49-F238E27FC236}">
                    <a16:creationId xmlns:a16="http://schemas.microsoft.com/office/drawing/2014/main" id="{F4AB2DE8-20EC-4594-92D3-CA5695A10390}"/>
                  </a:ext>
                </a:extLst>
              </p:cNvPr>
              <p:cNvSpPr/>
              <p:nvPr/>
            </p:nvSpPr>
            <p:spPr bwMode="auto">
              <a:xfrm>
                <a:off x="11262261" y="732929"/>
                <a:ext cx="28935"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0"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7" name="išļïḓé">
                <a:extLst>
                  <a:ext uri="{FF2B5EF4-FFF2-40B4-BE49-F238E27FC236}">
                    <a16:creationId xmlns:a16="http://schemas.microsoft.com/office/drawing/2014/main" id="{5AB17666-C8B9-4C3A-8E9B-73D45D40BDE2}"/>
                  </a:ext>
                </a:extLst>
              </p:cNvPr>
              <p:cNvSpPr/>
              <p:nvPr/>
            </p:nvSpPr>
            <p:spPr bwMode="auto">
              <a:xfrm>
                <a:off x="11297067" y="721607"/>
                <a:ext cx="27258"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3" y="75"/>
                      <a:pt x="133" y="113"/>
                    </a:cubicBezTo>
                    <a:close/>
                  </a:path>
                </a:pathLst>
              </a:custGeom>
              <a:grpFill/>
              <a:ln>
                <a:noFill/>
              </a:ln>
            </p:spPr>
            <p:txBody>
              <a:bodyPr anchor="ctr"/>
              <a:lstStyle/>
              <a:p>
                <a:pPr algn="ctr"/>
                <a:endParaRPr/>
              </a:p>
            </p:txBody>
          </p:sp>
          <p:sp>
            <p:nvSpPr>
              <p:cNvPr id="118" name="ïšḻîḓè">
                <a:extLst>
                  <a:ext uri="{FF2B5EF4-FFF2-40B4-BE49-F238E27FC236}">
                    <a16:creationId xmlns:a16="http://schemas.microsoft.com/office/drawing/2014/main" id="{1E069E19-6306-49BF-970E-C2464CF51714}"/>
                  </a:ext>
                </a:extLst>
              </p:cNvPr>
              <p:cNvSpPr/>
              <p:nvPr/>
            </p:nvSpPr>
            <p:spPr bwMode="auto">
              <a:xfrm>
                <a:off x="11333130"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3" y="58"/>
                    </a:cubicBezTo>
                    <a:close/>
                  </a:path>
                </a:pathLst>
              </a:custGeom>
              <a:grpFill/>
              <a:ln>
                <a:noFill/>
              </a:ln>
            </p:spPr>
            <p:txBody>
              <a:bodyPr anchor="ctr"/>
              <a:lstStyle/>
              <a:p>
                <a:pPr algn="ctr"/>
                <a:endParaRPr/>
              </a:p>
            </p:txBody>
          </p:sp>
          <p:sp>
            <p:nvSpPr>
              <p:cNvPr id="119" name="ïṡḷïḍê">
                <a:extLst>
                  <a:ext uri="{FF2B5EF4-FFF2-40B4-BE49-F238E27FC236}">
                    <a16:creationId xmlns:a16="http://schemas.microsoft.com/office/drawing/2014/main" id="{10D11FAC-1070-41FE-8B29-44FE1818EFD2}"/>
                  </a:ext>
                </a:extLst>
              </p:cNvPr>
              <p:cNvSpPr/>
              <p:nvPr/>
            </p:nvSpPr>
            <p:spPr bwMode="auto">
              <a:xfrm>
                <a:off x="11367097"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4" y="31"/>
                      <a:pt x="29" y="2"/>
                      <a:pt x="76" y="0"/>
                    </a:cubicBezTo>
                    <a:cubicBezTo>
                      <a:pt x="124" y="2"/>
                      <a:pt x="149" y="31"/>
                      <a:pt x="152" y="87"/>
                    </a:cubicBezTo>
                    <a:cubicBezTo>
                      <a:pt x="149" y="142"/>
                      <a:pt x="124" y="170"/>
                      <a:pt x="76" y="171"/>
                    </a:cubicBezTo>
                    <a:cubicBezTo>
                      <a:pt x="29" y="170"/>
                      <a:pt x="4" y="142"/>
                      <a:pt x="0" y="87"/>
                    </a:cubicBezTo>
                    <a:close/>
                    <a:moveTo>
                      <a:pt x="28" y="87"/>
                    </a:moveTo>
                    <a:cubicBezTo>
                      <a:pt x="31" y="128"/>
                      <a:pt x="47" y="149"/>
                      <a:pt x="76" y="149"/>
                    </a:cubicBezTo>
                    <a:cubicBezTo>
                      <a:pt x="106" y="149"/>
                      <a:pt x="122" y="128"/>
                      <a:pt x="124" y="87"/>
                    </a:cubicBezTo>
                    <a:cubicBezTo>
                      <a:pt x="122" y="46"/>
                      <a:pt x="106" y="25"/>
                      <a:pt x="76" y="24"/>
                    </a:cubicBezTo>
                    <a:cubicBezTo>
                      <a:pt x="47" y="25"/>
                      <a:pt x="31" y="46"/>
                      <a:pt x="28" y="87"/>
                    </a:cubicBezTo>
                    <a:close/>
                  </a:path>
                </a:pathLst>
              </a:custGeom>
              <a:grpFill/>
              <a:ln>
                <a:noFill/>
              </a:ln>
            </p:spPr>
            <p:txBody>
              <a:bodyPr anchor="ctr"/>
              <a:lstStyle/>
              <a:p>
                <a:pPr algn="ctr"/>
                <a:endParaRPr/>
              </a:p>
            </p:txBody>
          </p:sp>
          <p:sp>
            <p:nvSpPr>
              <p:cNvPr id="120" name="îşļíḋe">
                <a:extLst>
                  <a:ext uri="{FF2B5EF4-FFF2-40B4-BE49-F238E27FC236}">
                    <a16:creationId xmlns:a16="http://schemas.microsoft.com/office/drawing/2014/main" id="{D7D59A13-5F6C-4A29-BA42-46AA267D2631}"/>
                  </a:ext>
                </a:extLst>
              </p:cNvPr>
              <p:cNvSpPr/>
              <p:nvPr/>
            </p:nvSpPr>
            <p:spPr bwMode="auto">
              <a:xfrm>
                <a:off x="11405258" y="721607"/>
                <a:ext cx="5871" cy="46547"/>
              </a:xfrm>
              <a:prstGeom prst="rect">
                <a:avLst/>
              </a:prstGeom>
              <a:grpFill/>
              <a:ln>
                <a:noFill/>
              </a:ln>
            </p:spPr>
            <p:txBody>
              <a:bodyPr anchor="ctr"/>
              <a:lstStyle/>
              <a:p>
                <a:pPr algn="ctr"/>
                <a:endParaRPr/>
              </a:p>
            </p:txBody>
          </p:sp>
          <p:sp>
            <p:nvSpPr>
              <p:cNvPr id="121" name="íṩľide">
                <a:extLst>
                  <a:ext uri="{FF2B5EF4-FFF2-40B4-BE49-F238E27FC236}">
                    <a16:creationId xmlns:a16="http://schemas.microsoft.com/office/drawing/2014/main" id="{8D3DB728-D3FD-4DA3-888E-D17BD5198EF8}"/>
                  </a:ext>
                </a:extLst>
              </p:cNvPr>
              <p:cNvSpPr/>
              <p:nvPr/>
            </p:nvSpPr>
            <p:spPr bwMode="auto">
              <a:xfrm>
                <a:off x="11417419"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5" y="149"/>
                      <a:pt x="121" y="128"/>
                      <a:pt x="124" y="87"/>
                    </a:cubicBezTo>
                    <a:cubicBezTo>
                      <a:pt x="121" y="46"/>
                      <a:pt x="105" y="25"/>
                      <a:pt x="76" y="24"/>
                    </a:cubicBezTo>
                    <a:cubicBezTo>
                      <a:pt x="47" y="25"/>
                      <a:pt x="31" y="46"/>
                      <a:pt x="28" y="87"/>
                    </a:cubicBezTo>
                    <a:close/>
                  </a:path>
                </a:pathLst>
              </a:custGeom>
              <a:grpFill/>
              <a:ln>
                <a:noFill/>
              </a:ln>
            </p:spPr>
            <p:txBody>
              <a:bodyPr anchor="ctr"/>
              <a:lstStyle/>
              <a:p>
                <a:pPr algn="ctr"/>
                <a:endParaRPr/>
              </a:p>
            </p:txBody>
          </p:sp>
          <p:sp>
            <p:nvSpPr>
              <p:cNvPr id="122" name="ïSļídê">
                <a:extLst>
                  <a:ext uri="{FF2B5EF4-FFF2-40B4-BE49-F238E27FC236}">
                    <a16:creationId xmlns:a16="http://schemas.microsoft.com/office/drawing/2014/main" id="{B27E9A8F-A436-4C7E-9A8C-2365D0EB0C85}"/>
                  </a:ext>
                </a:extLst>
              </p:cNvPr>
              <p:cNvSpPr/>
              <p:nvPr/>
            </p:nvSpPr>
            <p:spPr bwMode="auto">
              <a:xfrm>
                <a:off x="11453482" y="732929"/>
                <a:ext cx="30193"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0" y="129"/>
                      <a:pt x="45" y="150"/>
                      <a:pt x="74" y="151"/>
                    </a:cubicBezTo>
                    <a:cubicBezTo>
                      <a:pt x="102"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0"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123" name="işḷíḑè">
                <a:extLst>
                  <a:ext uri="{FF2B5EF4-FFF2-40B4-BE49-F238E27FC236}">
                    <a16:creationId xmlns:a16="http://schemas.microsoft.com/office/drawing/2014/main" id="{CDB414FC-16C0-44D5-8D49-A206F5467CBA}"/>
                  </a:ext>
                </a:extLst>
              </p:cNvPr>
              <p:cNvSpPr/>
              <p:nvPr/>
            </p:nvSpPr>
            <p:spPr bwMode="auto">
              <a:xfrm>
                <a:off x="11487868" y="734187"/>
                <a:ext cx="31032" cy="47386"/>
              </a:xfrm>
              <a:custGeom>
                <a:avLst/>
                <a:gdLst>
                  <a:gd name="T0" fmla="*/ 76 w 149"/>
                  <a:gd name="T1" fmla="*/ 135 h 229"/>
                  <a:gd name="T2" fmla="*/ 119 w 149"/>
                  <a:gd name="T3" fmla="*/ 0 h 229"/>
                  <a:gd name="T4" fmla="*/ 149 w 149"/>
                  <a:gd name="T5" fmla="*/ 0 h 229"/>
                  <a:gd name="T6" fmla="*/ 132 w 149"/>
                  <a:gd name="T7" fmla="*/ 48 h 229"/>
                  <a:gd name="T8" fmla="*/ 90 w 149"/>
                  <a:gd name="T9" fmla="*/ 160 h 229"/>
                  <a:gd name="T10" fmla="*/ 61 w 149"/>
                  <a:gd name="T11" fmla="*/ 218 h 229"/>
                  <a:gd name="T12" fmla="*/ 25 w 149"/>
                  <a:gd name="T13" fmla="*/ 228 h 229"/>
                  <a:gd name="T14" fmla="*/ 14 w 149"/>
                  <a:gd name="T15" fmla="*/ 225 h 229"/>
                  <a:gd name="T16" fmla="*/ 14 w 149"/>
                  <a:gd name="T17" fmla="*/ 201 h 229"/>
                  <a:gd name="T18" fmla="*/ 17 w 149"/>
                  <a:gd name="T19" fmla="*/ 202 h 229"/>
                  <a:gd name="T20" fmla="*/ 30 w 149"/>
                  <a:gd name="T21" fmla="*/ 204 h 229"/>
                  <a:gd name="T22" fmla="*/ 60 w 149"/>
                  <a:gd name="T23" fmla="*/ 166 h 229"/>
                  <a:gd name="T24" fmla="*/ 0 w 149"/>
                  <a:gd name="T25" fmla="*/ 0 h 229"/>
                  <a:gd name="T26" fmla="*/ 30 w 149"/>
                  <a:gd name="T27" fmla="*/ 0 h 229"/>
                  <a:gd name="T28" fmla="*/ 74 w 149"/>
                  <a:gd name="T29" fmla="*/ 135 h 229"/>
                  <a:gd name="T30" fmla="*/ 76 w 149"/>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229">
                    <a:moveTo>
                      <a:pt x="76" y="135"/>
                    </a:moveTo>
                    <a:cubicBezTo>
                      <a:pt x="119" y="0"/>
                      <a:pt x="119" y="0"/>
                      <a:pt x="119" y="0"/>
                    </a:cubicBezTo>
                    <a:cubicBezTo>
                      <a:pt x="149" y="0"/>
                      <a:pt x="149" y="0"/>
                      <a:pt x="149" y="0"/>
                    </a:cubicBezTo>
                    <a:cubicBezTo>
                      <a:pt x="145" y="10"/>
                      <a:pt x="139" y="26"/>
                      <a:pt x="132" y="48"/>
                    </a:cubicBezTo>
                    <a:cubicBezTo>
                      <a:pt x="114" y="97"/>
                      <a:pt x="100" y="135"/>
                      <a:pt x="90" y="160"/>
                    </a:cubicBezTo>
                    <a:cubicBezTo>
                      <a:pt x="76" y="195"/>
                      <a:pt x="67" y="214"/>
                      <a:pt x="61" y="218"/>
                    </a:cubicBezTo>
                    <a:cubicBezTo>
                      <a:pt x="55" y="225"/>
                      <a:pt x="43" y="229"/>
                      <a:pt x="25" y="228"/>
                    </a:cubicBezTo>
                    <a:cubicBezTo>
                      <a:pt x="22" y="228"/>
                      <a:pt x="18" y="227"/>
                      <a:pt x="14" y="225"/>
                    </a:cubicBezTo>
                    <a:cubicBezTo>
                      <a:pt x="14" y="201"/>
                      <a:pt x="14" y="201"/>
                      <a:pt x="14" y="201"/>
                    </a:cubicBezTo>
                    <a:cubicBezTo>
                      <a:pt x="15" y="201"/>
                      <a:pt x="16" y="201"/>
                      <a:pt x="17" y="202"/>
                    </a:cubicBezTo>
                    <a:cubicBezTo>
                      <a:pt x="22" y="204"/>
                      <a:pt x="26" y="204"/>
                      <a:pt x="30" y="204"/>
                    </a:cubicBezTo>
                    <a:cubicBezTo>
                      <a:pt x="41" y="209"/>
                      <a:pt x="51" y="196"/>
                      <a:pt x="60" y="166"/>
                    </a:cubicBezTo>
                    <a:cubicBezTo>
                      <a:pt x="0" y="0"/>
                      <a:pt x="0" y="0"/>
                      <a:pt x="0" y="0"/>
                    </a:cubicBezTo>
                    <a:cubicBezTo>
                      <a:pt x="30" y="0"/>
                      <a:pt x="30" y="0"/>
                      <a:pt x="30" y="0"/>
                    </a:cubicBezTo>
                    <a:cubicBezTo>
                      <a:pt x="74" y="135"/>
                      <a:pt x="74" y="135"/>
                      <a:pt x="74" y="135"/>
                    </a:cubicBezTo>
                    <a:lnTo>
                      <a:pt x="76" y="135"/>
                    </a:lnTo>
                    <a:close/>
                  </a:path>
                </a:pathLst>
              </a:custGeom>
              <a:grpFill/>
              <a:ln>
                <a:noFill/>
              </a:ln>
            </p:spPr>
            <p:txBody>
              <a:bodyPr anchor="ctr"/>
              <a:lstStyle/>
              <a:p>
                <a:pPr algn="ctr"/>
                <a:endParaRPr/>
              </a:p>
            </p:txBody>
          </p:sp>
        </p:grpSp>
        <p:grpSp>
          <p:nvGrpSpPr>
            <p:cNvPr id="19" name="组合 18">
              <a:extLst>
                <a:ext uri="{FF2B5EF4-FFF2-40B4-BE49-F238E27FC236}">
                  <a16:creationId xmlns:a16="http://schemas.microsoft.com/office/drawing/2014/main" id="{048F3111-B36F-4FC0-8EDC-B92F7C0238CC}"/>
                </a:ext>
              </a:extLst>
            </p:cNvPr>
            <p:cNvGrpSpPr/>
            <p:nvPr/>
          </p:nvGrpSpPr>
          <p:grpSpPr>
            <a:xfrm>
              <a:off x="660400" y="478901"/>
              <a:ext cx="601275" cy="454750"/>
              <a:chOff x="2201863" y="2538413"/>
              <a:chExt cx="1776413" cy="1781175"/>
            </a:xfrm>
            <a:solidFill>
              <a:schemeClr val="accent1"/>
            </a:solidFill>
          </p:grpSpPr>
          <p:sp>
            <p:nvSpPr>
              <p:cNvPr id="20" name="íṣḷîďé">
                <a:extLst>
                  <a:ext uri="{FF2B5EF4-FFF2-40B4-BE49-F238E27FC236}">
                    <a16:creationId xmlns:a16="http://schemas.microsoft.com/office/drawing/2014/main" id="{B7E81E25-B7AE-4531-A87E-AED8DDFC55C9}"/>
                  </a:ext>
                </a:extLst>
              </p:cNvPr>
              <p:cNvSpPr/>
              <p:nvPr/>
            </p:nvSpPr>
            <p:spPr bwMode="auto">
              <a:xfrm>
                <a:off x="2201863" y="2538413"/>
                <a:ext cx="1776413" cy="1781175"/>
              </a:xfrm>
              <a:prstGeom prst="ellipse">
                <a:avLst/>
              </a:prstGeom>
              <a:noFill/>
              <a:ln w="19050" cap="flat">
                <a:solidFill>
                  <a:schemeClr val="accent1"/>
                </a:solidFill>
                <a:prstDash val="solid"/>
                <a:round/>
                <a:headEnd/>
                <a:tailEnd/>
              </a:ln>
            </p:spPr>
            <p:txBody>
              <a:bodyPr anchor="ctr"/>
              <a:lstStyle/>
              <a:p>
                <a:pPr algn="ctr"/>
                <a:endParaRPr/>
              </a:p>
            </p:txBody>
          </p:sp>
          <p:sp>
            <p:nvSpPr>
              <p:cNvPr id="21" name="îSlïdê">
                <a:extLst>
                  <a:ext uri="{FF2B5EF4-FFF2-40B4-BE49-F238E27FC236}">
                    <a16:creationId xmlns:a16="http://schemas.microsoft.com/office/drawing/2014/main" id="{8E726C61-BFA6-4DEB-A025-16A34B908257}"/>
                  </a:ext>
                </a:extLst>
              </p:cNvPr>
              <p:cNvSpPr/>
              <p:nvPr/>
            </p:nvSpPr>
            <p:spPr bwMode="auto">
              <a:xfrm>
                <a:off x="2349501" y="2976563"/>
                <a:ext cx="158750" cy="184150"/>
              </a:xfrm>
              <a:custGeom>
                <a:avLst/>
                <a:gdLst>
                  <a:gd name="T0" fmla="*/ 0 w 202"/>
                  <a:gd name="T1" fmla="*/ 96 h 233"/>
                  <a:gd name="T2" fmla="*/ 20 w 202"/>
                  <a:gd name="T3" fmla="*/ 58 h 233"/>
                  <a:gd name="T4" fmla="*/ 27 w 202"/>
                  <a:gd name="T5" fmla="*/ 65 h 233"/>
                  <a:gd name="T6" fmla="*/ 26 w 202"/>
                  <a:gd name="T7" fmla="*/ 70 h 233"/>
                  <a:gd name="T8" fmla="*/ 25 w 202"/>
                  <a:gd name="T9" fmla="*/ 75 h 233"/>
                  <a:gd name="T10" fmla="*/ 27 w 202"/>
                  <a:gd name="T11" fmla="*/ 81 h 233"/>
                  <a:gd name="T12" fmla="*/ 34 w 202"/>
                  <a:gd name="T13" fmla="*/ 88 h 233"/>
                  <a:gd name="T14" fmla="*/ 88 w 202"/>
                  <a:gd name="T15" fmla="*/ 137 h 233"/>
                  <a:gd name="T16" fmla="*/ 110 w 202"/>
                  <a:gd name="T17" fmla="*/ 93 h 233"/>
                  <a:gd name="T18" fmla="*/ 57 w 202"/>
                  <a:gd name="T19" fmla="*/ 46 h 233"/>
                  <a:gd name="T20" fmla="*/ 51 w 202"/>
                  <a:gd name="T21" fmla="*/ 41 h 233"/>
                  <a:gd name="T22" fmla="*/ 45 w 202"/>
                  <a:gd name="T23" fmla="*/ 40 h 233"/>
                  <a:gd name="T24" fmla="*/ 41 w 202"/>
                  <a:gd name="T25" fmla="*/ 42 h 233"/>
                  <a:gd name="T26" fmla="*/ 37 w 202"/>
                  <a:gd name="T27" fmla="*/ 46 h 233"/>
                  <a:gd name="T28" fmla="*/ 30 w 202"/>
                  <a:gd name="T29" fmla="*/ 39 h 233"/>
                  <a:gd name="T30" fmla="*/ 49 w 202"/>
                  <a:gd name="T31" fmla="*/ 0 h 233"/>
                  <a:gd name="T32" fmla="*/ 57 w 202"/>
                  <a:gd name="T33" fmla="*/ 7 h 233"/>
                  <a:gd name="T34" fmla="*/ 55 w 202"/>
                  <a:gd name="T35" fmla="*/ 12 h 233"/>
                  <a:gd name="T36" fmla="*/ 55 w 202"/>
                  <a:gd name="T37" fmla="*/ 17 h 233"/>
                  <a:gd name="T38" fmla="*/ 57 w 202"/>
                  <a:gd name="T39" fmla="*/ 24 h 233"/>
                  <a:gd name="T40" fmla="*/ 63 w 202"/>
                  <a:gd name="T41" fmla="*/ 31 h 233"/>
                  <a:gd name="T42" fmla="*/ 174 w 202"/>
                  <a:gd name="T43" fmla="*/ 129 h 233"/>
                  <a:gd name="T44" fmla="*/ 180 w 202"/>
                  <a:gd name="T45" fmla="*/ 134 h 233"/>
                  <a:gd name="T46" fmla="*/ 186 w 202"/>
                  <a:gd name="T47" fmla="*/ 135 h 233"/>
                  <a:gd name="T48" fmla="*/ 191 w 202"/>
                  <a:gd name="T49" fmla="*/ 133 h 233"/>
                  <a:gd name="T50" fmla="*/ 194 w 202"/>
                  <a:gd name="T51" fmla="*/ 130 h 233"/>
                  <a:gd name="T52" fmla="*/ 202 w 202"/>
                  <a:gd name="T53" fmla="*/ 137 h 233"/>
                  <a:gd name="T54" fmla="*/ 182 w 202"/>
                  <a:gd name="T55" fmla="*/ 175 h 233"/>
                  <a:gd name="T56" fmla="*/ 175 w 202"/>
                  <a:gd name="T57" fmla="*/ 169 h 233"/>
                  <a:gd name="T58" fmla="*/ 176 w 202"/>
                  <a:gd name="T59" fmla="*/ 163 h 233"/>
                  <a:gd name="T60" fmla="*/ 176 w 202"/>
                  <a:gd name="T61" fmla="*/ 158 h 233"/>
                  <a:gd name="T62" fmla="*/ 174 w 202"/>
                  <a:gd name="T63" fmla="*/ 151 h 233"/>
                  <a:gd name="T64" fmla="*/ 167 w 202"/>
                  <a:gd name="T65" fmla="*/ 144 h 233"/>
                  <a:gd name="T66" fmla="*/ 120 w 202"/>
                  <a:gd name="T67" fmla="*/ 102 h 233"/>
                  <a:gd name="T68" fmla="*/ 98 w 202"/>
                  <a:gd name="T69" fmla="*/ 146 h 233"/>
                  <a:gd name="T70" fmla="*/ 144 w 202"/>
                  <a:gd name="T71" fmla="*/ 187 h 233"/>
                  <a:gd name="T72" fmla="*/ 151 w 202"/>
                  <a:gd name="T73" fmla="*/ 192 h 233"/>
                  <a:gd name="T74" fmla="*/ 157 w 202"/>
                  <a:gd name="T75" fmla="*/ 193 h 233"/>
                  <a:gd name="T76" fmla="*/ 161 w 202"/>
                  <a:gd name="T77" fmla="*/ 191 h 233"/>
                  <a:gd name="T78" fmla="*/ 165 w 202"/>
                  <a:gd name="T79" fmla="*/ 188 h 233"/>
                  <a:gd name="T80" fmla="*/ 172 w 202"/>
                  <a:gd name="T81" fmla="*/ 194 h 233"/>
                  <a:gd name="T82" fmla="*/ 152 w 202"/>
                  <a:gd name="T83" fmla="*/ 233 h 233"/>
                  <a:gd name="T84" fmla="*/ 145 w 202"/>
                  <a:gd name="T85" fmla="*/ 226 h 233"/>
                  <a:gd name="T86" fmla="*/ 146 w 202"/>
                  <a:gd name="T87" fmla="*/ 221 h 233"/>
                  <a:gd name="T88" fmla="*/ 147 w 202"/>
                  <a:gd name="T89" fmla="*/ 215 h 233"/>
                  <a:gd name="T90" fmla="*/ 144 w 202"/>
                  <a:gd name="T91" fmla="*/ 208 h 233"/>
                  <a:gd name="T92" fmla="*/ 138 w 202"/>
                  <a:gd name="T93" fmla="*/ 202 h 233"/>
                  <a:gd name="T94" fmla="*/ 28 w 202"/>
                  <a:gd name="T95" fmla="*/ 103 h 233"/>
                  <a:gd name="T96" fmla="*/ 21 w 202"/>
                  <a:gd name="T97" fmla="*/ 98 h 233"/>
                  <a:gd name="T98" fmla="*/ 15 w 202"/>
                  <a:gd name="T99" fmla="*/ 97 h 233"/>
                  <a:gd name="T100" fmla="*/ 11 w 202"/>
                  <a:gd name="T101" fmla="*/ 99 h 233"/>
                  <a:gd name="T102" fmla="*/ 7 w 202"/>
                  <a:gd name="T103" fmla="*/ 103 h 233"/>
                  <a:gd name="T104" fmla="*/ 0 w 202"/>
                  <a:gd name="T105" fmla="*/ 9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33">
                    <a:moveTo>
                      <a:pt x="0" y="96"/>
                    </a:moveTo>
                    <a:cubicBezTo>
                      <a:pt x="20" y="58"/>
                      <a:pt x="20" y="58"/>
                      <a:pt x="20" y="58"/>
                    </a:cubicBezTo>
                    <a:cubicBezTo>
                      <a:pt x="27" y="65"/>
                      <a:pt x="27" y="65"/>
                      <a:pt x="27" y="65"/>
                    </a:cubicBezTo>
                    <a:cubicBezTo>
                      <a:pt x="27" y="66"/>
                      <a:pt x="26" y="67"/>
                      <a:pt x="26" y="70"/>
                    </a:cubicBezTo>
                    <a:cubicBezTo>
                      <a:pt x="25" y="72"/>
                      <a:pt x="25" y="74"/>
                      <a:pt x="25" y="75"/>
                    </a:cubicBezTo>
                    <a:cubicBezTo>
                      <a:pt x="25" y="77"/>
                      <a:pt x="26" y="79"/>
                      <a:pt x="27" y="81"/>
                    </a:cubicBezTo>
                    <a:cubicBezTo>
                      <a:pt x="29" y="83"/>
                      <a:pt x="31" y="86"/>
                      <a:pt x="34" y="88"/>
                    </a:cubicBezTo>
                    <a:cubicBezTo>
                      <a:pt x="88" y="137"/>
                      <a:pt x="88" y="137"/>
                      <a:pt x="88" y="137"/>
                    </a:cubicBezTo>
                    <a:cubicBezTo>
                      <a:pt x="110" y="93"/>
                      <a:pt x="110" y="93"/>
                      <a:pt x="110" y="93"/>
                    </a:cubicBezTo>
                    <a:cubicBezTo>
                      <a:pt x="57" y="46"/>
                      <a:pt x="57" y="46"/>
                      <a:pt x="57" y="46"/>
                    </a:cubicBezTo>
                    <a:cubicBezTo>
                      <a:pt x="55" y="44"/>
                      <a:pt x="53" y="42"/>
                      <a:pt x="51" y="41"/>
                    </a:cubicBezTo>
                    <a:cubicBezTo>
                      <a:pt x="49" y="40"/>
                      <a:pt x="47" y="39"/>
                      <a:pt x="45" y="40"/>
                    </a:cubicBezTo>
                    <a:cubicBezTo>
                      <a:pt x="43" y="40"/>
                      <a:pt x="42" y="41"/>
                      <a:pt x="41" y="42"/>
                    </a:cubicBezTo>
                    <a:cubicBezTo>
                      <a:pt x="39" y="43"/>
                      <a:pt x="38" y="44"/>
                      <a:pt x="37" y="46"/>
                    </a:cubicBezTo>
                    <a:cubicBezTo>
                      <a:pt x="30" y="39"/>
                      <a:pt x="30" y="39"/>
                      <a:pt x="30" y="39"/>
                    </a:cubicBezTo>
                    <a:cubicBezTo>
                      <a:pt x="49" y="0"/>
                      <a:pt x="49" y="0"/>
                      <a:pt x="49" y="0"/>
                    </a:cubicBezTo>
                    <a:cubicBezTo>
                      <a:pt x="57" y="7"/>
                      <a:pt x="57" y="7"/>
                      <a:pt x="57" y="7"/>
                    </a:cubicBezTo>
                    <a:cubicBezTo>
                      <a:pt x="57" y="8"/>
                      <a:pt x="56" y="10"/>
                      <a:pt x="55" y="12"/>
                    </a:cubicBezTo>
                    <a:cubicBezTo>
                      <a:pt x="55" y="14"/>
                      <a:pt x="54" y="16"/>
                      <a:pt x="55" y="17"/>
                    </a:cubicBezTo>
                    <a:cubicBezTo>
                      <a:pt x="55" y="19"/>
                      <a:pt x="56" y="22"/>
                      <a:pt x="57" y="24"/>
                    </a:cubicBezTo>
                    <a:cubicBezTo>
                      <a:pt x="58" y="26"/>
                      <a:pt x="61" y="28"/>
                      <a:pt x="63" y="31"/>
                    </a:cubicBezTo>
                    <a:cubicBezTo>
                      <a:pt x="174" y="129"/>
                      <a:pt x="174" y="129"/>
                      <a:pt x="174" y="129"/>
                    </a:cubicBezTo>
                    <a:cubicBezTo>
                      <a:pt x="176" y="132"/>
                      <a:pt x="178" y="133"/>
                      <a:pt x="180" y="134"/>
                    </a:cubicBezTo>
                    <a:cubicBezTo>
                      <a:pt x="182" y="135"/>
                      <a:pt x="184" y="136"/>
                      <a:pt x="186" y="135"/>
                    </a:cubicBezTo>
                    <a:cubicBezTo>
                      <a:pt x="188" y="135"/>
                      <a:pt x="189" y="134"/>
                      <a:pt x="191" y="133"/>
                    </a:cubicBezTo>
                    <a:cubicBezTo>
                      <a:pt x="193" y="132"/>
                      <a:pt x="194" y="131"/>
                      <a:pt x="194" y="130"/>
                    </a:cubicBezTo>
                    <a:cubicBezTo>
                      <a:pt x="202" y="137"/>
                      <a:pt x="202" y="137"/>
                      <a:pt x="202" y="137"/>
                    </a:cubicBezTo>
                    <a:cubicBezTo>
                      <a:pt x="182" y="175"/>
                      <a:pt x="182" y="175"/>
                      <a:pt x="182" y="175"/>
                    </a:cubicBezTo>
                    <a:cubicBezTo>
                      <a:pt x="175" y="169"/>
                      <a:pt x="175" y="169"/>
                      <a:pt x="175" y="169"/>
                    </a:cubicBezTo>
                    <a:cubicBezTo>
                      <a:pt x="175" y="167"/>
                      <a:pt x="176" y="165"/>
                      <a:pt x="176" y="163"/>
                    </a:cubicBezTo>
                    <a:cubicBezTo>
                      <a:pt x="176" y="161"/>
                      <a:pt x="176" y="159"/>
                      <a:pt x="176" y="158"/>
                    </a:cubicBezTo>
                    <a:cubicBezTo>
                      <a:pt x="176" y="156"/>
                      <a:pt x="175" y="153"/>
                      <a:pt x="174" y="151"/>
                    </a:cubicBezTo>
                    <a:cubicBezTo>
                      <a:pt x="172" y="149"/>
                      <a:pt x="170" y="146"/>
                      <a:pt x="167" y="144"/>
                    </a:cubicBezTo>
                    <a:cubicBezTo>
                      <a:pt x="120" y="102"/>
                      <a:pt x="120" y="102"/>
                      <a:pt x="120" y="102"/>
                    </a:cubicBezTo>
                    <a:cubicBezTo>
                      <a:pt x="98" y="146"/>
                      <a:pt x="98" y="146"/>
                      <a:pt x="98" y="146"/>
                    </a:cubicBezTo>
                    <a:cubicBezTo>
                      <a:pt x="144" y="187"/>
                      <a:pt x="144" y="187"/>
                      <a:pt x="144" y="187"/>
                    </a:cubicBezTo>
                    <a:cubicBezTo>
                      <a:pt x="146" y="189"/>
                      <a:pt x="148" y="191"/>
                      <a:pt x="151" y="192"/>
                    </a:cubicBezTo>
                    <a:cubicBezTo>
                      <a:pt x="153" y="193"/>
                      <a:pt x="155" y="193"/>
                      <a:pt x="157" y="193"/>
                    </a:cubicBezTo>
                    <a:cubicBezTo>
                      <a:pt x="158" y="192"/>
                      <a:pt x="160" y="192"/>
                      <a:pt x="161" y="191"/>
                    </a:cubicBezTo>
                    <a:cubicBezTo>
                      <a:pt x="163" y="190"/>
                      <a:pt x="164" y="189"/>
                      <a:pt x="165" y="188"/>
                    </a:cubicBezTo>
                    <a:cubicBezTo>
                      <a:pt x="172" y="194"/>
                      <a:pt x="172" y="194"/>
                      <a:pt x="172" y="194"/>
                    </a:cubicBezTo>
                    <a:cubicBezTo>
                      <a:pt x="152" y="233"/>
                      <a:pt x="152" y="233"/>
                      <a:pt x="152" y="233"/>
                    </a:cubicBezTo>
                    <a:cubicBezTo>
                      <a:pt x="145" y="226"/>
                      <a:pt x="145" y="226"/>
                      <a:pt x="145" y="226"/>
                    </a:cubicBezTo>
                    <a:cubicBezTo>
                      <a:pt x="145" y="225"/>
                      <a:pt x="146" y="223"/>
                      <a:pt x="146" y="221"/>
                    </a:cubicBezTo>
                    <a:cubicBezTo>
                      <a:pt x="147" y="218"/>
                      <a:pt x="147" y="217"/>
                      <a:pt x="147" y="215"/>
                    </a:cubicBezTo>
                    <a:cubicBezTo>
                      <a:pt x="147" y="213"/>
                      <a:pt x="146" y="211"/>
                      <a:pt x="144" y="208"/>
                    </a:cubicBezTo>
                    <a:cubicBezTo>
                      <a:pt x="142" y="206"/>
                      <a:pt x="140" y="204"/>
                      <a:pt x="138" y="202"/>
                    </a:cubicBezTo>
                    <a:cubicBezTo>
                      <a:pt x="28" y="103"/>
                      <a:pt x="28" y="103"/>
                      <a:pt x="28" y="103"/>
                    </a:cubicBezTo>
                    <a:cubicBezTo>
                      <a:pt x="25" y="101"/>
                      <a:pt x="23" y="99"/>
                      <a:pt x="21" y="98"/>
                    </a:cubicBezTo>
                    <a:cubicBezTo>
                      <a:pt x="19" y="97"/>
                      <a:pt x="17" y="97"/>
                      <a:pt x="15" y="97"/>
                    </a:cubicBezTo>
                    <a:cubicBezTo>
                      <a:pt x="14" y="97"/>
                      <a:pt x="12" y="98"/>
                      <a:pt x="11" y="99"/>
                    </a:cubicBezTo>
                    <a:cubicBezTo>
                      <a:pt x="9" y="101"/>
                      <a:pt x="8" y="102"/>
                      <a:pt x="7" y="103"/>
                    </a:cubicBezTo>
                    <a:lnTo>
                      <a:pt x="0" y="96"/>
                    </a:lnTo>
                    <a:close/>
                  </a:path>
                </a:pathLst>
              </a:custGeom>
              <a:solidFill>
                <a:srgbClr val="898989"/>
              </a:solidFill>
              <a:ln>
                <a:noFill/>
              </a:ln>
            </p:spPr>
            <p:txBody>
              <a:bodyPr anchor="ctr"/>
              <a:lstStyle/>
              <a:p>
                <a:pPr algn="ctr"/>
                <a:endParaRPr/>
              </a:p>
            </p:txBody>
          </p:sp>
          <p:sp>
            <p:nvSpPr>
              <p:cNvPr id="22" name="îSļíḍê">
                <a:extLst>
                  <a:ext uri="{FF2B5EF4-FFF2-40B4-BE49-F238E27FC236}">
                    <a16:creationId xmlns:a16="http://schemas.microsoft.com/office/drawing/2014/main" id="{619807DB-9C77-4D0D-9D07-2E2C88151A4C}"/>
                  </a:ext>
                </a:extLst>
              </p:cNvPr>
              <p:cNvSpPr/>
              <p:nvPr/>
            </p:nvSpPr>
            <p:spPr bwMode="auto">
              <a:xfrm>
                <a:off x="2319338" y="3086101"/>
                <a:ext cx="144463" cy="157163"/>
              </a:xfrm>
              <a:custGeom>
                <a:avLst/>
                <a:gdLst>
                  <a:gd name="T0" fmla="*/ 130 w 185"/>
                  <a:gd name="T1" fmla="*/ 193 h 199"/>
                  <a:gd name="T2" fmla="*/ 132 w 185"/>
                  <a:gd name="T3" fmla="*/ 186 h 199"/>
                  <a:gd name="T4" fmla="*/ 131 w 185"/>
                  <a:gd name="T5" fmla="*/ 177 h 199"/>
                  <a:gd name="T6" fmla="*/ 122 w 185"/>
                  <a:gd name="T7" fmla="*/ 165 h 199"/>
                  <a:gd name="T8" fmla="*/ 103 w 185"/>
                  <a:gd name="T9" fmla="*/ 148 h 199"/>
                  <a:gd name="T10" fmla="*/ 35 w 185"/>
                  <a:gd name="T11" fmla="*/ 91 h 199"/>
                  <a:gd name="T12" fmla="*/ 15 w 185"/>
                  <a:gd name="T13" fmla="*/ 69 h 199"/>
                  <a:gd name="T14" fmla="*/ 3 w 185"/>
                  <a:gd name="T15" fmla="*/ 47 h 199"/>
                  <a:gd name="T16" fmla="*/ 0 w 185"/>
                  <a:gd name="T17" fmla="*/ 29 h 199"/>
                  <a:gd name="T18" fmla="*/ 3 w 185"/>
                  <a:gd name="T19" fmla="*/ 16 h 199"/>
                  <a:gd name="T20" fmla="*/ 14 w 185"/>
                  <a:gd name="T21" fmla="*/ 4 h 199"/>
                  <a:gd name="T22" fmla="*/ 29 w 185"/>
                  <a:gd name="T23" fmla="*/ 1 h 199"/>
                  <a:gd name="T24" fmla="*/ 47 w 185"/>
                  <a:gd name="T25" fmla="*/ 6 h 199"/>
                  <a:gd name="T26" fmla="*/ 65 w 185"/>
                  <a:gd name="T27" fmla="*/ 18 h 199"/>
                  <a:gd name="T28" fmla="*/ 157 w 185"/>
                  <a:gd name="T29" fmla="*/ 95 h 199"/>
                  <a:gd name="T30" fmla="*/ 163 w 185"/>
                  <a:gd name="T31" fmla="*/ 100 h 199"/>
                  <a:gd name="T32" fmla="*/ 170 w 185"/>
                  <a:gd name="T33" fmla="*/ 101 h 199"/>
                  <a:gd name="T34" fmla="*/ 174 w 185"/>
                  <a:gd name="T35" fmla="*/ 99 h 199"/>
                  <a:gd name="T36" fmla="*/ 178 w 185"/>
                  <a:gd name="T37" fmla="*/ 96 h 199"/>
                  <a:gd name="T38" fmla="*/ 185 w 185"/>
                  <a:gd name="T39" fmla="*/ 102 h 199"/>
                  <a:gd name="T40" fmla="*/ 166 w 185"/>
                  <a:gd name="T41" fmla="*/ 141 h 199"/>
                  <a:gd name="T42" fmla="*/ 158 w 185"/>
                  <a:gd name="T43" fmla="*/ 135 h 199"/>
                  <a:gd name="T44" fmla="*/ 160 w 185"/>
                  <a:gd name="T45" fmla="*/ 129 h 199"/>
                  <a:gd name="T46" fmla="*/ 160 w 185"/>
                  <a:gd name="T47" fmla="*/ 124 h 199"/>
                  <a:gd name="T48" fmla="*/ 157 w 185"/>
                  <a:gd name="T49" fmla="*/ 117 h 199"/>
                  <a:gd name="T50" fmla="*/ 151 w 185"/>
                  <a:gd name="T51" fmla="*/ 111 h 199"/>
                  <a:gd name="T52" fmla="*/ 65 w 185"/>
                  <a:gd name="T53" fmla="*/ 38 h 199"/>
                  <a:gd name="T54" fmla="*/ 51 w 185"/>
                  <a:gd name="T55" fmla="*/ 28 h 199"/>
                  <a:gd name="T56" fmla="*/ 37 w 185"/>
                  <a:gd name="T57" fmla="*/ 21 h 199"/>
                  <a:gd name="T58" fmla="*/ 24 w 185"/>
                  <a:gd name="T59" fmla="*/ 19 h 199"/>
                  <a:gd name="T60" fmla="*/ 14 w 185"/>
                  <a:gd name="T61" fmla="*/ 28 h 199"/>
                  <a:gd name="T62" fmla="*/ 12 w 185"/>
                  <a:gd name="T63" fmla="*/ 44 h 199"/>
                  <a:gd name="T64" fmla="*/ 18 w 185"/>
                  <a:gd name="T65" fmla="*/ 60 h 199"/>
                  <a:gd name="T66" fmla="*/ 29 w 185"/>
                  <a:gd name="T67" fmla="*/ 75 h 199"/>
                  <a:gd name="T68" fmla="*/ 41 w 185"/>
                  <a:gd name="T69" fmla="*/ 87 h 199"/>
                  <a:gd name="T70" fmla="*/ 105 w 185"/>
                  <a:gd name="T71" fmla="*/ 140 h 199"/>
                  <a:gd name="T72" fmla="*/ 125 w 185"/>
                  <a:gd name="T73" fmla="*/ 156 h 199"/>
                  <a:gd name="T74" fmla="*/ 137 w 185"/>
                  <a:gd name="T75" fmla="*/ 161 h 199"/>
                  <a:gd name="T76" fmla="*/ 144 w 185"/>
                  <a:gd name="T77" fmla="*/ 159 h 199"/>
                  <a:gd name="T78" fmla="*/ 149 w 185"/>
                  <a:gd name="T79" fmla="*/ 154 h 199"/>
                  <a:gd name="T80" fmla="*/ 157 w 185"/>
                  <a:gd name="T81" fmla="*/ 161 h 199"/>
                  <a:gd name="T82" fmla="*/ 138 w 185"/>
                  <a:gd name="T83" fmla="*/ 199 h 199"/>
                  <a:gd name="T84" fmla="*/ 130 w 185"/>
                  <a:gd name="T85" fmla="*/ 19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99">
                    <a:moveTo>
                      <a:pt x="130" y="193"/>
                    </a:moveTo>
                    <a:cubicBezTo>
                      <a:pt x="131" y="191"/>
                      <a:pt x="131" y="189"/>
                      <a:pt x="132" y="186"/>
                    </a:cubicBezTo>
                    <a:cubicBezTo>
                      <a:pt x="132" y="183"/>
                      <a:pt x="132" y="180"/>
                      <a:pt x="131" y="177"/>
                    </a:cubicBezTo>
                    <a:cubicBezTo>
                      <a:pt x="130" y="174"/>
                      <a:pt x="127" y="170"/>
                      <a:pt x="122" y="165"/>
                    </a:cubicBezTo>
                    <a:cubicBezTo>
                      <a:pt x="117" y="160"/>
                      <a:pt x="111" y="155"/>
                      <a:pt x="103" y="148"/>
                    </a:cubicBezTo>
                    <a:cubicBezTo>
                      <a:pt x="35" y="91"/>
                      <a:pt x="35" y="91"/>
                      <a:pt x="35" y="91"/>
                    </a:cubicBezTo>
                    <a:cubicBezTo>
                      <a:pt x="27" y="84"/>
                      <a:pt x="20" y="77"/>
                      <a:pt x="15" y="69"/>
                    </a:cubicBezTo>
                    <a:cubicBezTo>
                      <a:pt x="9" y="61"/>
                      <a:pt x="5" y="54"/>
                      <a:pt x="3" y="47"/>
                    </a:cubicBezTo>
                    <a:cubicBezTo>
                      <a:pt x="1" y="40"/>
                      <a:pt x="0" y="34"/>
                      <a:pt x="0" y="29"/>
                    </a:cubicBezTo>
                    <a:cubicBezTo>
                      <a:pt x="0" y="24"/>
                      <a:pt x="1" y="19"/>
                      <a:pt x="3" y="16"/>
                    </a:cubicBezTo>
                    <a:cubicBezTo>
                      <a:pt x="6" y="10"/>
                      <a:pt x="9" y="6"/>
                      <a:pt x="14" y="4"/>
                    </a:cubicBezTo>
                    <a:cubicBezTo>
                      <a:pt x="18" y="1"/>
                      <a:pt x="24" y="0"/>
                      <a:pt x="29" y="1"/>
                    </a:cubicBezTo>
                    <a:cubicBezTo>
                      <a:pt x="35" y="1"/>
                      <a:pt x="41" y="3"/>
                      <a:pt x="47" y="6"/>
                    </a:cubicBezTo>
                    <a:cubicBezTo>
                      <a:pt x="53" y="9"/>
                      <a:pt x="59" y="13"/>
                      <a:pt x="65" y="18"/>
                    </a:cubicBezTo>
                    <a:cubicBezTo>
                      <a:pt x="157" y="95"/>
                      <a:pt x="157" y="95"/>
                      <a:pt x="157" y="95"/>
                    </a:cubicBezTo>
                    <a:cubicBezTo>
                      <a:pt x="159" y="98"/>
                      <a:pt x="162" y="99"/>
                      <a:pt x="163" y="100"/>
                    </a:cubicBezTo>
                    <a:cubicBezTo>
                      <a:pt x="165" y="101"/>
                      <a:pt x="168" y="101"/>
                      <a:pt x="170" y="101"/>
                    </a:cubicBezTo>
                    <a:cubicBezTo>
                      <a:pt x="171" y="101"/>
                      <a:pt x="173" y="100"/>
                      <a:pt x="174" y="99"/>
                    </a:cubicBezTo>
                    <a:cubicBezTo>
                      <a:pt x="176" y="98"/>
                      <a:pt x="177" y="96"/>
                      <a:pt x="178" y="96"/>
                    </a:cubicBezTo>
                    <a:cubicBezTo>
                      <a:pt x="185" y="102"/>
                      <a:pt x="185" y="102"/>
                      <a:pt x="185" y="102"/>
                    </a:cubicBezTo>
                    <a:cubicBezTo>
                      <a:pt x="166" y="141"/>
                      <a:pt x="166" y="141"/>
                      <a:pt x="166" y="141"/>
                    </a:cubicBezTo>
                    <a:cubicBezTo>
                      <a:pt x="158" y="135"/>
                      <a:pt x="158" y="135"/>
                      <a:pt x="158" y="135"/>
                    </a:cubicBezTo>
                    <a:cubicBezTo>
                      <a:pt x="159" y="134"/>
                      <a:pt x="159" y="132"/>
                      <a:pt x="160" y="129"/>
                    </a:cubicBezTo>
                    <a:cubicBezTo>
                      <a:pt x="160" y="127"/>
                      <a:pt x="160" y="125"/>
                      <a:pt x="160" y="124"/>
                    </a:cubicBezTo>
                    <a:cubicBezTo>
                      <a:pt x="160" y="122"/>
                      <a:pt x="159" y="119"/>
                      <a:pt x="157" y="117"/>
                    </a:cubicBezTo>
                    <a:cubicBezTo>
                      <a:pt x="155" y="115"/>
                      <a:pt x="153" y="113"/>
                      <a:pt x="151" y="111"/>
                    </a:cubicBezTo>
                    <a:cubicBezTo>
                      <a:pt x="65" y="38"/>
                      <a:pt x="65" y="38"/>
                      <a:pt x="65" y="38"/>
                    </a:cubicBezTo>
                    <a:cubicBezTo>
                      <a:pt x="61" y="35"/>
                      <a:pt x="56" y="31"/>
                      <a:pt x="51" y="28"/>
                    </a:cubicBezTo>
                    <a:cubicBezTo>
                      <a:pt x="47" y="25"/>
                      <a:pt x="42" y="22"/>
                      <a:pt x="37" y="21"/>
                    </a:cubicBezTo>
                    <a:cubicBezTo>
                      <a:pt x="32" y="19"/>
                      <a:pt x="28" y="19"/>
                      <a:pt x="24" y="19"/>
                    </a:cubicBezTo>
                    <a:cubicBezTo>
                      <a:pt x="20" y="20"/>
                      <a:pt x="16" y="23"/>
                      <a:pt x="14" y="28"/>
                    </a:cubicBezTo>
                    <a:cubicBezTo>
                      <a:pt x="12" y="33"/>
                      <a:pt x="11" y="38"/>
                      <a:pt x="12" y="44"/>
                    </a:cubicBezTo>
                    <a:cubicBezTo>
                      <a:pt x="13" y="49"/>
                      <a:pt x="15" y="55"/>
                      <a:pt x="18" y="60"/>
                    </a:cubicBezTo>
                    <a:cubicBezTo>
                      <a:pt x="21" y="65"/>
                      <a:pt x="25" y="70"/>
                      <a:pt x="29" y="75"/>
                    </a:cubicBezTo>
                    <a:cubicBezTo>
                      <a:pt x="32" y="79"/>
                      <a:pt x="37" y="83"/>
                      <a:pt x="41" y="87"/>
                    </a:cubicBezTo>
                    <a:cubicBezTo>
                      <a:pt x="105" y="140"/>
                      <a:pt x="105" y="140"/>
                      <a:pt x="105" y="140"/>
                    </a:cubicBezTo>
                    <a:cubicBezTo>
                      <a:pt x="113" y="147"/>
                      <a:pt x="120" y="152"/>
                      <a:pt x="125" y="156"/>
                    </a:cubicBezTo>
                    <a:cubicBezTo>
                      <a:pt x="131" y="160"/>
                      <a:pt x="135" y="161"/>
                      <a:pt x="137" y="161"/>
                    </a:cubicBezTo>
                    <a:cubicBezTo>
                      <a:pt x="140" y="161"/>
                      <a:pt x="142" y="161"/>
                      <a:pt x="144" y="159"/>
                    </a:cubicBezTo>
                    <a:cubicBezTo>
                      <a:pt x="147" y="157"/>
                      <a:pt x="148" y="155"/>
                      <a:pt x="149" y="154"/>
                    </a:cubicBezTo>
                    <a:cubicBezTo>
                      <a:pt x="157" y="161"/>
                      <a:pt x="157" y="161"/>
                      <a:pt x="157" y="161"/>
                    </a:cubicBezTo>
                    <a:cubicBezTo>
                      <a:pt x="138" y="199"/>
                      <a:pt x="138" y="199"/>
                      <a:pt x="138" y="199"/>
                    </a:cubicBezTo>
                    <a:lnTo>
                      <a:pt x="130" y="193"/>
                    </a:lnTo>
                    <a:close/>
                  </a:path>
                </a:pathLst>
              </a:custGeom>
              <a:solidFill>
                <a:srgbClr val="898989"/>
              </a:solidFill>
              <a:ln>
                <a:noFill/>
              </a:ln>
            </p:spPr>
            <p:txBody>
              <a:bodyPr anchor="ctr"/>
              <a:lstStyle/>
              <a:p>
                <a:pPr algn="ctr"/>
                <a:endParaRPr/>
              </a:p>
            </p:txBody>
          </p:sp>
          <p:sp>
            <p:nvSpPr>
              <p:cNvPr id="23" name="ïşḻiḑe">
                <a:extLst>
                  <a:ext uri="{FF2B5EF4-FFF2-40B4-BE49-F238E27FC236}">
                    <a16:creationId xmlns:a16="http://schemas.microsoft.com/office/drawing/2014/main" id="{99E2FD61-D936-4E67-9A7E-C0ECB844442C}"/>
                  </a:ext>
                </a:extLst>
              </p:cNvPr>
              <p:cNvSpPr/>
              <p:nvPr/>
            </p:nvSpPr>
            <p:spPr bwMode="auto">
              <a:xfrm>
                <a:off x="2279651" y="3140076"/>
                <a:ext cx="147638" cy="127000"/>
              </a:xfrm>
              <a:custGeom>
                <a:avLst/>
                <a:gdLst>
                  <a:gd name="T0" fmla="*/ 0 w 189"/>
                  <a:gd name="T1" fmla="*/ 104 h 161"/>
                  <a:gd name="T2" fmla="*/ 15 w 189"/>
                  <a:gd name="T3" fmla="*/ 62 h 161"/>
                  <a:gd name="T4" fmla="*/ 23 w 189"/>
                  <a:gd name="T5" fmla="*/ 67 h 161"/>
                  <a:gd name="T6" fmla="*/ 22 w 189"/>
                  <a:gd name="T7" fmla="*/ 78 h 161"/>
                  <a:gd name="T8" fmla="*/ 25 w 189"/>
                  <a:gd name="T9" fmla="*/ 84 h 161"/>
                  <a:gd name="T10" fmla="*/ 28 w 189"/>
                  <a:gd name="T11" fmla="*/ 86 h 161"/>
                  <a:gd name="T12" fmla="*/ 31 w 189"/>
                  <a:gd name="T13" fmla="*/ 87 h 161"/>
                  <a:gd name="T14" fmla="*/ 71 w 189"/>
                  <a:gd name="T15" fmla="*/ 102 h 161"/>
                  <a:gd name="T16" fmla="*/ 84 w 189"/>
                  <a:gd name="T17" fmla="*/ 66 h 161"/>
                  <a:gd name="T18" fmla="*/ 71 w 189"/>
                  <a:gd name="T19" fmla="*/ 54 h 161"/>
                  <a:gd name="T20" fmla="*/ 60 w 189"/>
                  <a:gd name="T21" fmla="*/ 45 h 161"/>
                  <a:gd name="T22" fmla="*/ 53 w 189"/>
                  <a:gd name="T23" fmla="*/ 38 h 161"/>
                  <a:gd name="T24" fmla="*/ 48 w 189"/>
                  <a:gd name="T25" fmla="*/ 35 h 161"/>
                  <a:gd name="T26" fmla="*/ 39 w 189"/>
                  <a:gd name="T27" fmla="*/ 35 h 161"/>
                  <a:gd name="T28" fmla="*/ 32 w 189"/>
                  <a:gd name="T29" fmla="*/ 43 h 161"/>
                  <a:gd name="T30" fmla="*/ 24 w 189"/>
                  <a:gd name="T31" fmla="*/ 38 h 161"/>
                  <a:gd name="T32" fmla="*/ 37 w 189"/>
                  <a:gd name="T33" fmla="*/ 0 h 161"/>
                  <a:gd name="T34" fmla="*/ 46 w 189"/>
                  <a:gd name="T35" fmla="*/ 5 h 161"/>
                  <a:gd name="T36" fmla="*/ 46 w 189"/>
                  <a:gd name="T37" fmla="*/ 10 h 161"/>
                  <a:gd name="T38" fmla="*/ 47 w 189"/>
                  <a:gd name="T39" fmla="*/ 17 h 161"/>
                  <a:gd name="T40" fmla="*/ 52 w 189"/>
                  <a:gd name="T41" fmla="*/ 25 h 161"/>
                  <a:gd name="T42" fmla="*/ 60 w 189"/>
                  <a:gd name="T43" fmla="*/ 34 h 161"/>
                  <a:gd name="T44" fmla="*/ 125 w 189"/>
                  <a:gd name="T45" fmla="*/ 95 h 161"/>
                  <a:gd name="T46" fmla="*/ 189 w 189"/>
                  <a:gd name="T47" fmla="*/ 156 h 161"/>
                  <a:gd name="T48" fmla="*/ 186 w 189"/>
                  <a:gd name="T49" fmla="*/ 161 h 161"/>
                  <a:gd name="T50" fmla="*/ 30 w 189"/>
                  <a:gd name="T51" fmla="*/ 105 h 161"/>
                  <a:gd name="T52" fmla="*/ 22 w 189"/>
                  <a:gd name="T53" fmla="*/ 103 h 161"/>
                  <a:gd name="T54" fmla="*/ 15 w 189"/>
                  <a:gd name="T55" fmla="*/ 103 h 161"/>
                  <a:gd name="T56" fmla="*/ 11 w 189"/>
                  <a:gd name="T57" fmla="*/ 106 h 161"/>
                  <a:gd name="T58" fmla="*/ 8 w 189"/>
                  <a:gd name="T59" fmla="*/ 109 h 161"/>
                  <a:gd name="T60" fmla="*/ 0 w 189"/>
                  <a:gd name="T61" fmla="*/ 104 h 161"/>
                  <a:gd name="T62" fmla="*/ 83 w 189"/>
                  <a:gd name="T63" fmla="*/ 106 h 161"/>
                  <a:gd name="T64" fmla="*/ 153 w 189"/>
                  <a:gd name="T65" fmla="*/ 131 h 161"/>
                  <a:gd name="T66" fmla="*/ 94 w 189"/>
                  <a:gd name="T67" fmla="*/ 75 h 161"/>
                  <a:gd name="T68" fmla="*/ 83 w 189"/>
                  <a:gd name="T69" fmla="*/ 10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61">
                    <a:moveTo>
                      <a:pt x="0" y="104"/>
                    </a:moveTo>
                    <a:cubicBezTo>
                      <a:pt x="15" y="62"/>
                      <a:pt x="15" y="62"/>
                      <a:pt x="15" y="62"/>
                    </a:cubicBezTo>
                    <a:cubicBezTo>
                      <a:pt x="23" y="67"/>
                      <a:pt x="23" y="67"/>
                      <a:pt x="23" y="67"/>
                    </a:cubicBezTo>
                    <a:cubicBezTo>
                      <a:pt x="22" y="71"/>
                      <a:pt x="22" y="75"/>
                      <a:pt x="22" y="78"/>
                    </a:cubicBezTo>
                    <a:cubicBezTo>
                      <a:pt x="23" y="81"/>
                      <a:pt x="24" y="83"/>
                      <a:pt x="25" y="84"/>
                    </a:cubicBezTo>
                    <a:cubicBezTo>
                      <a:pt x="26" y="85"/>
                      <a:pt x="27" y="85"/>
                      <a:pt x="28" y="86"/>
                    </a:cubicBezTo>
                    <a:cubicBezTo>
                      <a:pt x="29" y="86"/>
                      <a:pt x="30" y="87"/>
                      <a:pt x="31" y="87"/>
                    </a:cubicBezTo>
                    <a:cubicBezTo>
                      <a:pt x="71" y="102"/>
                      <a:pt x="71" y="102"/>
                      <a:pt x="71" y="102"/>
                    </a:cubicBezTo>
                    <a:cubicBezTo>
                      <a:pt x="84" y="66"/>
                      <a:pt x="84" y="66"/>
                      <a:pt x="84" y="66"/>
                    </a:cubicBezTo>
                    <a:cubicBezTo>
                      <a:pt x="79" y="62"/>
                      <a:pt x="75" y="58"/>
                      <a:pt x="71" y="54"/>
                    </a:cubicBezTo>
                    <a:cubicBezTo>
                      <a:pt x="67" y="51"/>
                      <a:pt x="64" y="48"/>
                      <a:pt x="60" y="45"/>
                    </a:cubicBezTo>
                    <a:cubicBezTo>
                      <a:pt x="57" y="42"/>
                      <a:pt x="55" y="40"/>
                      <a:pt x="53" y="38"/>
                    </a:cubicBezTo>
                    <a:cubicBezTo>
                      <a:pt x="51" y="37"/>
                      <a:pt x="49" y="36"/>
                      <a:pt x="48" y="35"/>
                    </a:cubicBezTo>
                    <a:cubicBezTo>
                      <a:pt x="45" y="33"/>
                      <a:pt x="42" y="33"/>
                      <a:pt x="39" y="35"/>
                    </a:cubicBezTo>
                    <a:cubicBezTo>
                      <a:pt x="36" y="37"/>
                      <a:pt x="34" y="39"/>
                      <a:pt x="32" y="43"/>
                    </a:cubicBezTo>
                    <a:cubicBezTo>
                      <a:pt x="24" y="38"/>
                      <a:pt x="24" y="38"/>
                      <a:pt x="24" y="38"/>
                    </a:cubicBezTo>
                    <a:cubicBezTo>
                      <a:pt x="37" y="0"/>
                      <a:pt x="37" y="0"/>
                      <a:pt x="37" y="0"/>
                    </a:cubicBezTo>
                    <a:cubicBezTo>
                      <a:pt x="46" y="5"/>
                      <a:pt x="46" y="5"/>
                      <a:pt x="46" y="5"/>
                    </a:cubicBezTo>
                    <a:cubicBezTo>
                      <a:pt x="46" y="6"/>
                      <a:pt x="45" y="8"/>
                      <a:pt x="46" y="10"/>
                    </a:cubicBezTo>
                    <a:cubicBezTo>
                      <a:pt x="46" y="13"/>
                      <a:pt x="46" y="15"/>
                      <a:pt x="47" y="17"/>
                    </a:cubicBezTo>
                    <a:cubicBezTo>
                      <a:pt x="48" y="20"/>
                      <a:pt x="50" y="23"/>
                      <a:pt x="52" y="25"/>
                    </a:cubicBezTo>
                    <a:cubicBezTo>
                      <a:pt x="54" y="28"/>
                      <a:pt x="57" y="31"/>
                      <a:pt x="60" y="34"/>
                    </a:cubicBezTo>
                    <a:cubicBezTo>
                      <a:pt x="79" y="53"/>
                      <a:pt x="101" y="73"/>
                      <a:pt x="125" y="95"/>
                    </a:cubicBezTo>
                    <a:cubicBezTo>
                      <a:pt x="149" y="118"/>
                      <a:pt x="170" y="138"/>
                      <a:pt x="189" y="156"/>
                    </a:cubicBezTo>
                    <a:cubicBezTo>
                      <a:pt x="186" y="161"/>
                      <a:pt x="186" y="161"/>
                      <a:pt x="186" y="161"/>
                    </a:cubicBezTo>
                    <a:cubicBezTo>
                      <a:pt x="30" y="105"/>
                      <a:pt x="30" y="105"/>
                      <a:pt x="30" y="105"/>
                    </a:cubicBezTo>
                    <a:cubicBezTo>
                      <a:pt x="27" y="104"/>
                      <a:pt x="24" y="103"/>
                      <a:pt x="22" y="103"/>
                    </a:cubicBezTo>
                    <a:cubicBezTo>
                      <a:pt x="20" y="102"/>
                      <a:pt x="18" y="102"/>
                      <a:pt x="15" y="103"/>
                    </a:cubicBezTo>
                    <a:cubicBezTo>
                      <a:pt x="14" y="103"/>
                      <a:pt x="12" y="104"/>
                      <a:pt x="11" y="106"/>
                    </a:cubicBezTo>
                    <a:cubicBezTo>
                      <a:pt x="10" y="107"/>
                      <a:pt x="9" y="108"/>
                      <a:pt x="8" y="109"/>
                    </a:cubicBezTo>
                    <a:cubicBezTo>
                      <a:pt x="0" y="104"/>
                      <a:pt x="0" y="104"/>
                      <a:pt x="0" y="104"/>
                    </a:cubicBezTo>
                    <a:close/>
                    <a:moveTo>
                      <a:pt x="83" y="106"/>
                    </a:moveTo>
                    <a:cubicBezTo>
                      <a:pt x="153" y="131"/>
                      <a:pt x="153" y="131"/>
                      <a:pt x="153" y="131"/>
                    </a:cubicBezTo>
                    <a:cubicBezTo>
                      <a:pt x="94" y="75"/>
                      <a:pt x="94" y="75"/>
                      <a:pt x="94" y="75"/>
                    </a:cubicBezTo>
                    <a:lnTo>
                      <a:pt x="83" y="106"/>
                    </a:lnTo>
                    <a:close/>
                  </a:path>
                </a:pathLst>
              </a:custGeom>
              <a:solidFill>
                <a:srgbClr val="898989"/>
              </a:solidFill>
              <a:ln>
                <a:noFill/>
              </a:ln>
            </p:spPr>
            <p:txBody>
              <a:bodyPr anchor="ctr"/>
              <a:lstStyle/>
              <a:p>
                <a:pPr algn="ctr"/>
                <a:endParaRPr/>
              </a:p>
            </p:txBody>
          </p:sp>
          <p:sp>
            <p:nvSpPr>
              <p:cNvPr id="24" name="ïṡļiḑê">
                <a:extLst>
                  <a:ext uri="{FF2B5EF4-FFF2-40B4-BE49-F238E27FC236}">
                    <a16:creationId xmlns:a16="http://schemas.microsoft.com/office/drawing/2014/main" id="{8200E2FF-079A-4623-8CDF-6AE7948A610D}"/>
                  </a:ext>
                </a:extLst>
              </p:cNvPr>
              <p:cNvSpPr/>
              <p:nvPr/>
            </p:nvSpPr>
            <p:spPr bwMode="auto">
              <a:xfrm>
                <a:off x="2266951" y="3238501"/>
                <a:ext cx="152400" cy="103188"/>
              </a:xfrm>
              <a:custGeom>
                <a:avLst/>
                <a:gdLst>
                  <a:gd name="T0" fmla="*/ 56 w 193"/>
                  <a:gd name="T1" fmla="*/ 105 h 132"/>
                  <a:gd name="T2" fmla="*/ 0 w 193"/>
                  <a:gd name="T3" fmla="*/ 89 h 132"/>
                  <a:gd name="T4" fmla="*/ 12 w 193"/>
                  <a:gd name="T5" fmla="*/ 0 h 132"/>
                  <a:gd name="T6" fmla="*/ 16 w 193"/>
                  <a:gd name="T7" fmla="*/ 1 h 132"/>
                  <a:gd name="T8" fmla="*/ 175 w 193"/>
                  <a:gd name="T9" fmla="*/ 108 h 132"/>
                  <a:gd name="T10" fmla="*/ 178 w 193"/>
                  <a:gd name="T11" fmla="*/ 83 h 132"/>
                  <a:gd name="T12" fmla="*/ 179 w 193"/>
                  <a:gd name="T13" fmla="*/ 75 h 132"/>
                  <a:gd name="T14" fmla="*/ 178 w 193"/>
                  <a:gd name="T15" fmla="*/ 70 h 132"/>
                  <a:gd name="T16" fmla="*/ 166 w 193"/>
                  <a:gd name="T17" fmla="*/ 55 h 132"/>
                  <a:gd name="T18" fmla="*/ 141 w 193"/>
                  <a:gd name="T19" fmla="*/ 39 h 132"/>
                  <a:gd name="T20" fmla="*/ 142 w 193"/>
                  <a:gd name="T21" fmla="*/ 34 h 132"/>
                  <a:gd name="T22" fmla="*/ 193 w 193"/>
                  <a:gd name="T23" fmla="*/ 49 h 132"/>
                  <a:gd name="T24" fmla="*/ 182 w 193"/>
                  <a:gd name="T25" fmla="*/ 132 h 132"/>
                  <a:gd name="T26" fmla="*/ 177 w 193"/>
                  <a:gd name="T27" fmla="*/ 131 h 132"/>
                  <a:gd name="T28" fmla="*/ 19 w 193"/>
                  <a:gd name="T29" fmla="*/ 23 h 132"/>
                  <a:gd name="T30" fmla="*/ 16 w 193"/>
                  <a:gd name="T31" fmla="*/ 50 h 132"/>
                  <a:gd name="T32" fmla="*/ 15 w 193"/>
                  <a:gd name="T33" fmla="*/ 64 h 132"/>
                  <a:gd name="T34" fmla="*/ 19 w 193"/>
                  <a:gd name="T35" fmla="*/ 75 h 132"/>
                  <a:gd name="T36" fmla="*/ 38 w 193"/>
                  <a:gd name="T37" fmla="*/ 89 h 132"/>
                  <a:gd name="T38" fmla="*/ 57 w 193"/>
                  <a:gd name="T39" fmla="*/ 100 h 132"/>
                  <a:gd name="T40" fmla="*/ 56 w 193"/>
                  <a:gd name="T41" fmla="*/ 10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32">
                    <a:moveTo>
                      <a:pt x="56" y="105"/>
                    </a:moveTo>
                    <a:cubicBezTo>
                      <a:pt x="0" y="89"/>
                      <a:pt x="0" y="89"/>
                      <a:pt x="0" y="89"/>
                    </a:cubicBezTo>
                    <a:cubicBezTo>
                      <a:pt x="12" y="0"/>
                      <a:pt x="12" y="0"/>
                      <a:pt x="12" y="0"/>
                    </a:cubicBezTo>
                    <a:cubicBezTo>
                      <a:pt x="16" y="1"/>
                      <a:pt x="16" y="1"/>
                      <a:pt x="16" y="1"/>
                    </a:cubicBezTo>
                    <a:cubicBezTo>
                      <a:pt x="175" y="108"/>
                      <a:pt x="175" y="108"/>
                      <a:pt x="175" y="108"/>
                    </a:cubicBezTo>
                    <a:cubicBezTo>
                      <a:pt x="178" y="83"/>
                      <a:pt x="178" y="83"/>
                      <a:pt x="178" y="83"/>
                    </a:cubicBezTo>
                    <a:cubicBezTo>
                      <a:pt x="178" y="80"/>
                      <a:pt x="178" y="77"/>
                      <a:pt x="179" y="75"/>
                    </a:cubicBezTo>
                    <a:cubicBezTo>
                      <a:pt x="179" y="73"/>
                      <a:pt x="179" y="71"/>
                      <a:pt x="178" y="70"/>
                    </a:cubicBezTo>
                    <a:cubicBezTo>
                      <a:pt x="178" y="66"/>
                      <a:pt x="173" y="61"/>
                      <a:pt x="166" y="55"/>
                    </a:cubicBezTo>
                    <a:cubicBezTo>
                      <a:pt x="158" y="49"/>
                      <a:pt x="150" y="44"/>
                      <a:pt x="141" y="39"/>
                    </a:cubicBezTo>
                    <a:cubicBezTo>
                      <a:pt x="142" y="34"/>
                      <a:pt x="142" y="34"/>
                      <a:pt x="142" y="34"/>
                    </a:cubicBezTo>
                    <a:cubicBezTo>
                      <a:pt x="193" y="49"/>
                      <a:pt x="193" y="49"/>
                      <a:pt x="193" y="49"/>
                    </a:cubicBezTo>
                    <a:cubicBezTo>
                      <a:pt x="182" y="132"/>
                      <a:pt x="182" y="132"/>
                      <a:pt x="182" y="132"/>
                    </a:cubicBezTo>
                    <a:cubicBezTo>
                      <a:pt x="177" y="131"/>
                      <a:pt x="177" y="131"/>
                      <a:pt x="177" y="131"/>
                    </a:cubicBezTo>
                    <a:cubicBezTo>
                      <a:pt x="19" y="23"/>
                      <a:pt x="19" y="23"/>
                      <a:pt x="19" y="23"/>
                    </a:cubicBezTo>
                    <a:cubicBezTo>
                      <a:pt x="16" y="50"/>
                      <a:pt x="16" y="50"/>
                      <a:pt x="16" y="50"/>
                    </a:cubicBezTo>
                    <a:cubicBezTo>
                      <a:pt x="15" y="54"/>
                      <a:pt x="15" y="59"/>
                      <a:pt x="15" y="64"/>
                    </a:cubicBezTo>
                    <a:cubicBezTo>
                      <a:pt x="16" y="69"/>
                      <a:pt x="17" y="73"/>
                      <a:pt x="19" y="75"/>
                    </a:cubicBezTo>
                    <a:cubicBezTo>
                      <a:pt x="24" y="80"/>
                      <a:pt x="30" y="84"/>
                      <a:pt x="38" y="89"/>
                    </a:cubicBezTo>
                    <a:cubicBezTo>
                      <a:pt x="45" y="94"/>
                      <a:pt x="51" y="97"/>
                      <a:pt x="57" y="100"/>
                    </a:cubicBezTo>
                    <a:lnTo>
                      <a:pt x="56" y="105"/>
                    </a:lnTo>
                    <a:close/>
                  </a:path>
                </a:pathLst>
              </a:custGeom>
              <a:solidFill>
                <a:srgbClr val="898989"/>
              </a:solidFill>
              <a:ln>
                <a:noFill/>
              </a:ln>
            </p:spPr>
            <p:txBody>
              <a:bodyPr anchor="ctr"/>
              <a:lstStyle/>
              <a:p>
                <a:pPr algn="ctr"/>
                <a:endParaRPr/>
              </a:p>
            </p:txBody>
          </p:sp>
          <p:sp>
            <p:nvSpPr>
              <p:cNvPr id="25" name="ï$ḷiḋe">
                <a:extLst>
                  <a:ext uri="{FF2B5EF4-FFF2-40B4-BE49-F238E27FC236}">
                    <a16:creationId xmlns:a16="http://schemas.microsoft.com/office/drawing/2014/main" id="{BEDDD1D7-96BD-4C1A-9A5D-B868B945FCB2}"/>
                  </a:ext>
                </a:extLst>
              </p:cNvPr>
              <p:cNvSpPr/>
              <p:nvPr/>
            </p:nvSpPr>
            <p:spPr bwMode="auto">
              <a:xfrm>
                <a:off x="2251076" y="3325813"/>
                <a:ext cx="152400" cy="112713"/>
              </a:xfrm>
              <a:custGeom>
                <a:avLst/>
                <a:gdLst>
                  <a:gd name="T0" fmla="*/ 0 w 194"/>
                  <a:gd name="T1" fmla="*/ 115 h 143"/>
                  <a:gd name="T2" fmla="*/ 4 w 194"/>
                  <a:gd name="T3" fmla="*/ 69 h 143"/>
                  <a:gd name="T4" fmla="*/ 13 w 194"/>
                  <a:gd name="T5" fmla="*/ 70 h 143"/>
                  <a:gd name="T6" fmla="*/ 14 w 194"/>
                  <a:gd name="T7" fmla="*/ 76 h 143"/>
                  <a:gd name="T8" fmla="*/ 15 w 194"/>
                  <a:gd name="T9" fmla="*/ 81 h 143"/>
                  <a:gd name="T10" fmla="*/ 19 w 194"/>
                  <a:gd name="T11" fmla="*/ 85 h 143"/>
                  <a:gd name="T12" fmla="*/ 27 w 194"/>
                  <a:gd name="T13" fmla="*/ 87 h 143"/>
                  <a:gd name="T14" fmla="*/ 92 w 194"/>
                  <a:gd name="T15" fmla="*/ 97 h 143"/>
                  <a:gd name="T16" fmla="*/ 97 w 194"/>
                  <a:gd name="T17" fmla="*/ 45 h 143"/>
                  <a:gd name="T18" fmla="*/ 33 w 194"/>
                  <a:gd name="T19" fmla="*/ 35 h 143"/>
                  <a:gd name="T20" fmla="*/ 25 w 194"/>
                  <a:gd name="T21" fmla="*/ 35 h 143"/>
                  <a:gd name="T22" fmla="*/ 20 w 194"/>
                  <a:gd name="T23" fmla="*/ 38 h 143"/>
                  <a:gd name="T24" fmla="*/ 17 w 194"/>
                  <a:gd name="T25" fmla="*/ 42 h 143"/>
                  <a:gd name="T26" fmla="*/ 15 w 194"/>
                  <a:gd name="T27" fmla="*/ 47 h 143"/>
                  <a:gd name="T28" fmla="*/ 6 w 194"/>
                  <a:gd name="T29" fmla="*/ 46 h 143"/>
                  <a:gd name="T30" fmla="*/ 10 w 194"/>
                  <a:gd name="T31" fmla="*/ 0 h 143"/>
                  <a:gd name="T32" fmla="*/ 19 w 194"/>
                  <a:gd name="T33" fmla="*/ 1 h 143"/>
                  <a:gd name="T34" fmla="*/ 20 w 194"/>
                  <a:gd name="T35" fmla="*/ 7 h 143"/>
                  <a:gd name="T36" fmla="*/ 21 w 194"/>
                  <a:gd name="T37" fmla="*/ 12 h 143"/>
                  <a:gd name="T38" fmla="*/ 25 w 194"/>
                  <a:gd name="T39" fmla="*/ 16 h 143"/>
                  <a:gd name="T40" fmla="*/ 33 w 194"/>
                  <a:gd name="T41" fmla="*/ 18 h 143"/>
                  <a:gd name="T42" fmla="*/ 166 w 194"/>
                  <a:gd name="T43" fmla="*/ 38 h 143"/>
                  <a:gd name="T44" fmla="*/ 173 w 194"/>
                  <a:gd name="T45" fmla="*/ 38 h 143"/>
                  <a:gd name="T46" fmla="*/ 179 w 194"/>
                  <a:gd name="T47" fmla="*/ 36 h 143"/>
                  <a:gd name="T48" fmla="*/ 182 w 194"/>
                  <a:gd name="T49" fmla="*/ 31 h 143"/>
                  <a:gd name="T50" fmla="*/ 184 w 194"/>
                  <a:gd name="T51" fmla="*/ 26 h 143"/>
                  <a:gd name="T52" fmla="*/ 194 w 194"/>
                  <a:gd name="T53" fmla="*/ 27 h 143"/>
                  <a:gd name="T54" fmla="*/ 189 w 194"/>
                  <a:gd name="T55" fmla="*/ 74 h 143"/>
                  <a:gd name="T56" fmla="*/ 180 w 194"/>
                  <a:gd name="T57" fmla="*/ 72 h 143"/>
                  <a:gd name="T58" fmla="*/ 180 w 194"/>
                  <a:gd name="T59" fmla="*/ 67 h 143"/>
                  <a:gd name="T60" fmla="*/ 178 w 194"/>
                  <a:gd name="T61" fmla="*/ 62 h 143"/>
                  <a:gd name="T62" fmla="*/ 173 w 194"/>
                  <a:gd name="T63" fmla="*/ 57 h 143"/>
                  <a:gd name="T64" fmla="*/ 165 w 194"/>
                  <a:gd name="T65" fmla="*/ 55 h 143"/>
                  <a:gd name="T66" fmla="*/ 109 w 194"/>
                  <a:gd name="T67" fmla="*/ 47 h 143"/>
                  <a:gd name="T68" fmla="*/ 104 w 194"/>
                  <a:gd name="T69" fmla="*/ 99 h 143"/>
                  <a:gd name="T70" fmla="*/ 160 w 194"/>
                  <a:gd name="T71" fmla="*/ 107 h 143"/>
                  <a:gd name="T72" fmla="*/ 167 w 194"/>
                  <a:gd name="T73" fmla="*/ 107 h 143"/>
                  <a:gd name="T74" fmla="*/ 173 w 194"/>
                  <a:gd name="T75" fmla="*/ 105 h 143"/>
                  <a:gd name="T76" fmla="*/ 176 w 194"/>
                  <a:gd name="T77" fmla="*/ 100 h 143"/>
                  <a:gd name="T78" fmla="*/ 178 w 194"/>
                  <a:gd name="T79" fmla="*/ 95 h 143"/>
                  <a:gd name="T80" fmla="*/ 188 w 194"/>
                  <a:gd name="T81" fmla="*/ 96 h 143"/>
                  <a:gd name="T82" fmla="*/ 183 w 194"/>
                  <a:gd name="T83" fmla="*/ 143 h 143"/>
                  <a:gd name="T84" fmla="*/ 174 w 194"/>
                  <a:gd name="T85" fmla="*/ 141 h 143"/>
                  <a:gd name="T86" fmla="*/ 174 w 194"/>
                  <a:gd name="T87" fmla="*/ 136 h 143"/>
                  <a:gd name="T88" fmla="*/ 172 w 194"/>
                  <a:gd name="T89" fmla="*/ 131 h 143"/>
                  <a:gd name="T90" fmla="*/ 167 w 194"/>
                  <a:gd name="T91" fmla="*/ 126 h 143"/>
                  <a:gd name="T92" fmla="*/ 159 w 194"/>
                  <a:gd name="T93" fmla="*/ 124 h 143"/>
                  <a:gd name="T94" fmla="*/ 27 w 194"/>
                  <a:gd name="T95" fmla="*/ 104 h 143"/>
                  <a:gd name="T96" fmla="*/ 19 w 194"/>
                  <a:gd name="T97" fmla="*/ 104 h 143"/>
                  <a:gd name="T98" fmla="*/ 14 w 194"/>
                  <a:gd name="T99" fmla="*/ 107 h 143"/>
                  <a:gd name="T100" fmla="*/ 11 w 194"/>
                  <a:gd name="T101" fmla="*/ 111 h 143"/>
                  <a:gd name="T102" fmla="*/ 9 w 194"/>
                  <a:gd name="T103" fmla="*/ 116 h 143"/>
                  <a:gd name="T104" fmla="*/ 0 w 194"/>
                  <a:gd name="T10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43">
                    <a:moveTo>
                      <a:pt x="0" y="115"/>
                    </a:moveTo>
                    <a:cubicBezTo>
                      <a:pt x="4" y="69"/>
                      <a:pt x="4" y="69"/>
                      <a:pt x="4" y="69"/>
                    </a:cubicBezTo>
                    <a:cubicBezTo>
                      <a:pt x="13" y="70"/>
                      <a:pt x="13" y="70"/>
                      <a:pt x="13" y="70"/>
                    </a:cubicBezTo>
                    <a:cubicBezTo>
                      <a:pt x="13" y="72"/>
                      <a:pt x="13" y="73"/>
                      <a:pt x="14" y="76"/>
                    </a:cubicBezTo>
                    <a:cubicBezTo>
                      <a:pt x="14" y="78"/>
                      <a:pt x="14" y="80"/>
                      <a:pt x="15" y="81"/>
                    </a:cubicBezTo>
                    <a:cubicBezTo>
                      <a:pt x="16" y="83"/>
                      <a:pt x="17" y="84"/>
                      <a:pt x="19" y="85"/>
                    </a:cubicBezTo>
                    <a:cubicBezTo>
                      <a:pt x="21" y="86"/>
                      <a:pt x="24" y="87"/>
                      <a:pt x="27" y="87"/>
                    </a:cubicBezTo>
                    <a:cubicBezTo>
                      <a:pt x="92" y="97"/>
                      <a:pt x="92" y="97"/>
                      <a:pt x="92" y="97"/>
                    </a:cubicBezTo>
                    <a:cubicBezTo>
                      <a:pt x="97" y="45"/>
                      <a:pt x="97" y="45"/>
                      <a:pt x="97" y="45"/>
                    </a:cubicBezTo>
                    <a:cubicBezTo>
                      <a:pt x="33" y="35"/>
                      <a:pt x="33" y="35"/>
                      <a:pt x="33" y="35"/>
                    </a:cubicBezTo>
                    <a:cubicBezTo>
                      <a:pt x="30" y="35"/>
                      <a:pt x="28" y="35"/>
                      <a:pt x="25" y="35"/>
                    </a:cubicBezTo>
                    <a:cubicBezTo>
                      <a:pt x="23" y="35"/>
                      <a:pt x="21" y="36"/>
                      <a:pt x="20" y="38"/>
                    </a:cubicBezTo>
                    <a:cubicBezTo>
                      <a:pt x="19" y="39"/>
                      <a:pt x="18" y="40"/>
                      <a:pt x="17" y="42"/>
                    </a:cubicBezTo>
                    <a:cubicBezTo>
                      <a:pt x="16" y="44"/>
                      <a:pt x="15" y="46"/>
                      <a:pt x="15" y="47"/>
                    </a:cubicBezTo>
                    <a:cubicBezTo>
                      <a:pt x="6" y="46"/>
                      <a:pt x="6" y="46"/>
                      <a:pt x="6" y="46"/>
                    </a:cubicBezTo>
                    <a:cubicBezTo>
                      <a:pt x="10" y="0"/>
                      <a:pt x="10" y="0"/>
                      <a:pt x="10" y="0"/>
                    </a:cubicBezTo>
                    <a:cubicBezTo>
                      <a:pt x="19" y="1"/>
                      <a:pt x="19" y="1"/>
                      <a:pt x="19" y="1"/>
                    </a:cubicBezTo>
                    <a:cubicBezTo>
                      <a:pt x="19" y="2"/>
                      <a:pt x="19" y="4"/>
                      <a:pt x="20" y="7"/>
                    </a:cubicBezTo>
                    <a:cubicBezTo>
                      <a:pt x="20" y="9"/>
                      <a:pt x="20" y="11"/>
                      <a:pt x="21" y="12"/>
                    </a:cubicBezTo>
                    <a:cubicBezTo>
                      <a:pt x="22" y="14"/>
                      <a:pt x="23" y="15"/>
                      <a:pt x="25" y="16"/>
                    </a:cubicBezTo>
                    <a:cubicBezTo>
                      <a:pt x="27" y="17"/>
                      <a:pt x="30" y="18"/>
                      <a:pt x="33" y="18"/>
                    </a:cubicBezTo>
                    <a:cubicBezTo>
                      <a:pt x="166" y="38"/>
                      <a:pt x="166" y="38"/>
                      <a:pt x="166" y="38"/>
                    </a:cubicBezTo>
                    <a:cubicBezTo>
                      <a:pt x="168" y="39"/>
                      <a:pt x="171" y="39"/>
                      <a:pt x="173" y="38"/>
                    </a:cubicBezTo>
                    <a:cubicBezTo>
                      <a:pt x="176" y="38"/>
                      <a:pt x="177" y="37"/>
                      <a:pt x="179" y="36"/>
                    </a:cubicBezTo>
                    <a:cubicBezTo>
                      <a:pt x="180" y="34"/>
                      <a:pt x="181" y="33"/>
                      <a:pt x="182" y="31"/>
                    </a:cubicBezTo>
                    <a:cubicBezTo>
                      <a:pt x="183" y="29"/>
                      <a:pt x="184" y="27"/>
                      <a:pt x="184" y="26"/>
                    </a:cubicBezTo>
                    <a:cubicBezTo>
                      <a:pt x="194" y="27"/>
                      <a:pt x="194" y="27"/>
                      <a:pt x="194" y="27"/>
                    </a:cubicBezTo>
                    <a:cubicBezTo>
                      <a:pt x="189" y="74"/>
                      <a:pt x="189" y="74"/>
                      <a:pt x="189" y="74"/>
                    </a:cubicBezTo>
                    <a:cubicBezTo>
                      <a:pt x="180" y="72"/>
                      <a:pt x="180" y="72"/>
                      <a:pt x="180" y="72"/>
                    </a:cubicBezTo>
                    <a:cubicBezTo>
                      <a:pt x="180" y="71"/>
                      <a:pt x="180" y="69"/>
                      <a:pt x="180" y="67"/>
                    </a:cubicBezTo>
                    <a:cubicBezTo>
                      <a:pt x="179" y="64"/>
                      <a:pt x="179" y="63"/>
                      <a:pt x="178" y="62"/>
                    </a:cubicBezTo>
                    <a:cubicBezTo>
                      <a:pt x="177" y="60"/>
                      <a:pt x="176" y="58"/>
                      <a:pt x="173" y="57"/>
                    </a:cubicBezTo>
                    <a:cubicBezTo>
                      <a:pt x="171" y="56"/>
                      <a:pt x="168" y="56"/>
                      <a:pt x="165" y="55"/>
                    </a:cubicBezTo>
                    <a:cubicBezTo>
                      <a:pt x="109" y="47"/>
                      <a:pt x="109" y="47"/>
                      <a:pt x="109" y="47"/>
                    </a:cubicBezTo>
                    <a:cubicBezTo>
                      <a:pt x="104" y="99"/>
                      <a:pt x="104" y="99"/>
                      <a:pt x="104" y="99"/>
                    </a:cubicBezTo>
                    <a:cubicBezTo>
                      <a:pt x="160" y="107"/>
                      <a:pt x="160" y="107"/>
                      <a:pt x="160" y="107"/>
                    </a:cubicBezTo>
                    <a:cubicBezTo>
                      <a:pt x="162" y="108"/>
                      <a:pt x="165" y="108"/>
                      <a:pt x="167" y="107"/>
                    </a:cubicBezTo>
                    <a:cubicBezTo>
                      <a:pt x="170" y="107"/>
                      <a:pt x="171" y="106"/>
                      <a:pt x="173" y="105"/>
                    </a:cubicBezTo>
                    <a:cubicBezTo>
                      <a:pt x="174" y="104"/>
                      <a:pt x="175" y="102"/>
                      <a:pt x="176" y="100"/>
                    </a:cubicBezTo>
                    <a:cubicBezTo>
                      <a:pt x="177" y="98"/>
                      <a:pt x="178" y="97"/>
                      <a:pt x="178" y="95"/>
                    </a:cubicBezTo>
                    <a:cubicBezTo>
                      <a:pt x="188" y="96"/>
                      <a:pt x="188" y="96"/>
                      <a:pt x="188" y="96"/>
                    </a:cubicBezTo>
                    <a:cubicBezTo>
                      <a:pt x="183" y="143"/>
                      <a:pt x="183" y="143"/>
                      <a:pt x="183" y="143"/>
                    </a:cubicBezTo>
                    <a:cubicBezTo>
                      <a:pt x="174" y="141"/>
                      <a:pt x="174" y="141"/>
                      <a:pt x="174" y="141"/>
                    </a:cubicBezTo>
                    <a:cubicBezTo>
                      <a:pt x="174" y="140"/>
                      <a:pt x="174" y="138"/>
                      <a:pt x="174" y="136"/>
                    </a:cubicBezTo>
                    <a:cubicBezTo>
                      <a:pt x="173" y="134"/>
                      <a:pt x="173" y="132"/>
                      <a:pt x="172" y="131"/>
                    </a:cubicBezTo>
                    <a:cubicBezTo>
                      <a:pt x="171" y="129"/>
                      <a:pt x="170" y="127"/>
                      <a:pt x="167" y="126"/>
                    </a:cubicBezTo>
                    <a:cubicBezTo>
                      <a:pt x="165" y="125"/>
                      <a:pt x="162" y="125"/>
                      <a:pt x="159" y="124"/>
                    </a:cubicBezTo>
                    <a:cubicBezTo>
                      <a:pt x="27" y="104"/>
                      <a:pt x="27" y="104"/>
                      <a:pt x="27" y="104"/>
                    </a:cubicBezTo>
                    <a:cubicBezTo>
                      <a:pt x="24" y="104"/>
                      <a:pt x="22" y="104"/>
                      <a:pt x="19" y="104"/>
                    </a:cubicBezTo>
                    <a:cubicBezTo>
                      <a:pt x="17" y="104"/>
                      <a:pt x="15" y="105"/>
                      <a:pt x="14" y="107"/>
                    </a:cubicBezTo>
                    <a:cubicBezTo>
                      <a:pt x="13" y="108"/>
                      <a:pt x="12" y="109"/>
                      <a:pt x="11" y="111"/>
                    </a:cubicBezTo>
                    <a:cubicBezTo>
                      <a:pt x="10" y="113"/>
                      <a:pt x="9" y="115"/>
                      <a:pt x="9" y="116"/>
                    </a:cubicBezTo>
                    <a:lnTo>
                      <a:pt x="0" y="115"/>
                    </a:lnTo>
                    <a:close/>
                  </a:path>
                </a:pathLst>
              </a:custGeom>
              <a:solidFill>
                <a:srgbClr val="898989"/>
              </a:solidFill>
              <a:ln>
                <a:noFill/>
              </a:ln>
            </p:spPr>
            <p:txBody>
              <a:bodyPr anchor="ctr"/>
              <a:lstStyle/>
              <a:p>
                <a:pPr algn="ctr"/>
                <a:endParaRPr/>
              </a:p>
            </p:txBody>
          </p:sp>
          <p:sp>
            <p:nvSpPr>
              <p:cNvPr id="26" name="iś1íḋè">
                <a:extLst>
                  <a:ext uri="{FF2B5EF4-FFF2-40B4-BE49-F238E27FC236}">
                    <a16:creationId xmlns:a16="http://schemas.microsoft.com/office/drawing/2014/main" id="{D08B75AE-3E05-4530-952E-4EA5C02491EF}"/>
                  </a:ext>
                </a:extLst>
              </p:cNvPr>
              <p:cNvSpPr/>
              <p:nvPr/>
            </p:nvSpPr>
            <p:spPr bwMode="auto">
              <a:xfrm>
                <a:off x="2252663" y="3433763"/>
                <a:ext cx="150813" cy="87313"/>
              </a:xfrm>
              <a:custGeom>
                <a:avLst/>
                <a:gdLst>
                  <a:gd name="T0" fmla="*/ 169 w 193"/>
                  <a:gd name="T1" fmla="*/ 85 h 111"/>
                  <a:gd name="T2" fmla="*/ 140 w 193"/>
                  <a:gd name="T3" fmla="*/ 100 h 111"/>
                  <a:gd name="T4" fmla="*/ 100 w 193"/>
                  <a:gd name="T5" fmla="*/ 109 h 111"/>
                  <a:gd name="T6" fmla="*/ 60 w 193"/>
                  <a:gd name="T7" fmla="*/ 110 h 111"/>
                  <a:gd name="T8" fmla="*/ 29 w 193"/>
                  <a:gd name="T9" fmla="*/ 102 h 111"/>
                  <a:gd name="T10" fmla="*/ 8 w 193"/>
                  <a:gd name="T11" fmla="*/ 87 h 111"/>
                  <a:gd name="T12" fmla="*/ 0 w 193"/>
                  <a:gd name="T13" fmla="*/ 68 h 111"/>
                  <a:gd name="T14" fmla="*/ 6 w 193"/>
                  <a:gd name="T15" fmla="*/ 45 h 111"/>
                  <a:gd name="T16" fmla="*/ 25 w 193"/>
                  <a:gd name="T17" fmla="*/ 26 h 111"/>
                  <a:gd name="T18" fmla="*/ 54 w 193"/>
                  <a:gd name="T19" fmla="*/ 11 h 111"/>
                  <a:gd name="T20" fmla="*/ 92 w 193"/>
                  <a:gd name="T21" fmla="*/ 2 h 111"/>
                  <a:gd name="T22" fmla="*/ 133 w 193"/>
                  <a:gd name="T23" fmla="*/ 1 h 111"/>
                  <a:gd name="T24" fmla="*/ 164 w 193"/>
                  <a:gd name="T25" fmla="*/ 9 h 111"/>
                  <a:gd name="T26" fmla="*/ 185 w 193"/>
                  <a:gd name="T27" fmla="*/ 24 h 111"/>
                  <a:gd name="T28" fmla="*/ 193 w 193"/>
                  <a:gd name="T29" fmla="*/ 43 h 111"/>
                  <a:gd name="T30" fmla="*/ 188 w 193"/>
                  <a:gd name="T31" fmla="*/ 65 h 111"/>
                  <a:gd name="T32" fmla="*/ 169 w 193"/>
                  <a:gd name="T33" fmla="*/ 85 h 111"/>
                  <a:gd name="T34" fmla="*/ 38 w 193"/>
                  <a:gd name="T35" fmla="*/ 89 h 111"/>
                  <a:gd name="T36" fmla="*/ 65 w 193"/>
                  <a:gd name="T37" fmla="*/ 92 h 111"/>
                  <a:gd name="T38" fmla="*/ 99 w 193"/>
                  <a:gd name="T39" fmla="*/ 90 h 111"/>
                  <a:gd name="T40" fmla="*/ 133 w 193"/>
                  <a:gd name="T41" fmla="*/ 84 h 111"/>
                  <a:gd name="T42" fmla="*/ 160 w 193"/>
                  <a:gd name="T43" fmla="*/ 74 h 111"/>
                  <a:gd name="T44" fmla="*/ 176 w 193"/>
                  <a:gd name="T45" fmla="*/ 61 h 111"/>
                  <a:gd name="T46" fmla="*/ 181 w 193"/>
                  <a:gd name="T47" fmla="*/ 45 h 111"/>
                  <a:gd name="T48" fmla="*/ 173 w 193"/>
                  <a:gd name="T49" fmla="*/ 30 h 111"/>
                  <a:gd name="T50" fmla="*/ 153 w 193"/>
                  <a:gd name="T51" fmla="*/ 21 h 111"/>
                  <a:gd name="T52" fmla="*/ 126 w 193"/>
                  <a:gd name="T53" fmla="*/ 19 h 111"/>
                  <a:gd name="T54" fmla="*/ 94 w 193"/>
                  <a:gd name="T55" fmla="*/ 21 h 111"/>
                  <a:gd name="T56" fmla="*/ 60 w 193"/>
                  <a:gd name="T57" fmla="*/ 27 h 111"/>
                  <a:gd name="T58" fmla="*/ 34 w 193"/>
                  <a:gd name="T59" fmla="*/ 37 h 111"/>
                  <a:gd name="T60" fmla="*/ 17 w 193"/>
                  <a:gd name="T61" fmla="*/ 50 h 111"/>
                  <a:gd name="T62" fmla="*/ 12 w 193"/>
                  <a:gd name="T63" fmla="*/ 66 h 111"/>
                  <a:gd name="T64" fmla="*/ 19 w 193"/>
                  <a:gd name="T65" fmla="*/ 81 h 111"/>
                  <a:gd name="T66" fmla="*/ 38 w 193"/>
                  <a:gd name="T67"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11">
                    <a:moveTo>
                      <a:pt x="169" y="85"/>
                    </a:moveTo>
                    <a:cubicBezTo>
                      <a:pt x="161" y="91"/>
                      <a:pt x="151" y="96"/>
                      <a:pt x="140" y="100"/>
                    </a:cubicBezTo>
                    <a:cubicBezTo>
                      <a:pt x="128" y="104"/>
                      <a:pt x="115" y="107"/>
                      <a:pt x="100" y="109"/>
                    </a:cubicBezTo>
                    <a:cubicBezTo>
                      <a:pt x="86" y="111"/>
                      <a:pt x="72" y="111"/>
                      <a:pt x="60" y="110"/>
                    </a:cubicBezTo>
                    <a:cubicBezTo>
                      <a:pt x="48" y="109"/>
                      <a:pt x="38" y="106"/>
                      <a:pt x="29" y="102"/>
                    </a:cubicBezTo>
                    <a:cubicBezTo>
                      <a:pt x="20" y="98"/>
                      <a:pt x="13" y="93"/>
                      <a:pt x="8" y="87"/>
                    </a:cubicBezTo>
                    <a:cubicBezTo>
                      <a:pt x="3" y="82"/>
                      <a:pt x="1" y="75"/>
                      <a:pt x="0" y="68"/>
                    </a:cubicBezTo>
                    <a:cubicBezTo>
                      <a:pt x="0" y="60"/>
                      <a:pt x="2" y="52"/>
                      <a:pt x="6" y="45"/>
                    </a:cubicBezTo>
                    <a:cubicBezTo>
                      <a:pt x="10" y="38"/>
                      <a:pt x="16" y="32"/>
                      <a:pt x="25" y="26"/>
                    </a:cubicBezTo>
                    <a:cubicBezTo>
                      <a:pt x="33" y="20"/>
                      <a:pt x="43" y="15"/>
                      <a:pt x="54" y="11"/>
                    </a:cubicBezTo>
                    <a:cubicBezTo>
                      <a:pt x="66" y="7"/>
                      <a:pt x="79" y="4"/>
                      <a:pt x="92" y="2"/>
                    </a:cubicBezTo>
                    <a:cubicBezTo>
                      <a:pt x="107" y="0"/>
                      <a:pt x="121" y="0"/>
                      <a:pt x="133" y="1"/>
                    </a:cubicBezTo>
                    <a:cubicBezTo>
                      <a:pt x="145" y="2"/>
                      <a:pt x="155" y="5"/>
                      <a:pt x="164" y="9"/>
                    </a:cubicBezTo>
                    <a:cubicBezTo>
                      <a:pt x="173" y="13"/>
                      <a:pt x="180" y="18"/>
                      <a:pt x="185" y="24"/>
                    </a:cubicBezTo>
                    <a:cubicBezTo>
                      <a:pt x="190" y="30"/>
                      <a:pt x="192" y="36"/>
                      <a:pt x="193" y="43"/>
                    </a:cubicBezTo>
                    <a:cubicBezTo>
                      <a:pt x="193" y="51"/>
                      <a:pt x="192" y="58"/>
                      <a:pt x="188" y="65"/>
                    </a:cubicBezTo>
                    <a:cubicBezTo>
                      <a:pt x="183" y="72"/>
                      <a:pt x="177" y="79"/>
                      <a:pt x="169" y="85"/>
                    </a:cubicBezTo>
                    <a:close/>
                    <a:moveTo>
                      <a:pt x="38" y="89"/>
                    </a:moveTo>
                    <a:cubicBezTo>
                      <a:pt x="46" y="91"/>
                      <a:pt x="55" y="92"/>
                      <a:pt x="65" y="92"/>
                    </a:cubicBezTo>
                    <a:cubicBezTo>
                      <a:pt x="75" y="92"/>
                      <a:pt x="87" y="92"/>
                      <a:pt x="99" y="90"/>
                    </a:cubicBezTo>
                    <a:cubicBezTo>
                      <a:pt x="111" y="89"/>
                      <a:pt x="123" y="86"/>
                      <a:pt x="133" y="84"/>
                    </a:cubicBezTo>
                    <a:cubicBezTo>
                      <a:pt x="144" y="81"/>
                      <a:pt x="153" y="77"/>
                      <a:pt x="160" y="74"/>
                    </a:cubicBezTo>
                    <a:cubicBezTo>
                      <a:pt x="167" y="70"/>
                      <a:pt x="173" y="65"/>
                      <a:pt x="176" y="61"/>
                    </a:cubicBezTo>
                    <a:cubicBezTo>
                      <a:pt x="180" y="56"/>
                      <a:pt x="182" y="50"/>
                      <a:pt x="181" y="45"/>
                    </a:cubicBezTo>
                    <a:cubicBezTo>
                      <a:pt x="181" y="39"/>
                      <a:pt x="178" y="34"/>
                      <a:pt x="173" y="30"/>
                    </a:cubicBezTo>
                    <a:cubicBezTo>
                      <a:pt x="168" y="26"/>
                      <a:pt x="161" y="23"/>
                      <a:pt x="153" y="21"/>
                    </a:cubicBezTo>
                    <a:cubicBezTo>
                      <a:pt x="145" y="20"/>
                      <a:pt x="136" y="19"/>
                      <a:pt x="126" y="19"/>
                    </a:cubicBezTo>
                    <a:cubicBezTo>
                      <a:pt x="116" y="19"/>
                      <a:pt x="105" y="20"/>
                      <a:pt x="94" y="21"/>
                    </a:cubicBezTo>
                    <a:cubicBezTo>
                      <a:pt x="81" y="23"/>
                      <a:pt x="70" y="25"/>
                      <a:pt x="60" y="27"/>
                    </a:cubicBezTo>
                    <a:cubicBezTo>
                      <a:pt x="50" y="30"/>
                      <a:pt x="42" y="33"/>
                      <a:pt x="34" y="37"/>
                    </a:cubicBezTo>
                    <a:cubicBezTo>
                      <a:pt x="27" y="41"/>
                      <a:pt x="21" y="45"/>
                      <a:pt x="17" y="50"/>
                    </a:cubicBezTo>
                    <a:cubicBezTo>
                      <a:pt x="13" y="55"/>
                      <a:pt x="11" y="60"/>
                      <a:pt x="12" y="66"/>
                    </a:cubicBezTo>
                    <a:cubicBezTo>
                      <a:pt x="12" y="72"/>
                      <a:pt x="15" y="77"/>
                      <a:pt x="19" y="81"/>
                    </a:cubicBezTo>
                    <a:cubicBezTo>
                      <a:pt x="24" y="85"/>
                      <a:pt x="30" y="87"/>
                      <a:pt x="38" y="89"/>
                    </a:cubicBezTo>
                    <a:close/>
                  </a:path>
                </a:pathLst>
              </a:custGeom>
              <a:solidFill>
                <a:srgbClr val="898989"/>
              </a:solidFill>
              <a:ln>
                <a:noFill/>
              </a:ln>
            </p:spPr>
            <p:txBody>
              <a:bodyPr anchor="ctr"/>
              <a:lstStyle/>
              <a:p>
                <a:pPr algn="ctr"/>
                <a:endParaRPr/>
              </a:p>
            </p:txBody>
          </p:sp>
          <p:sp>
            <p:nvSpPr>
              <p:cNvPr id="27" name="ïšlíďe">
                <a:extLst>
                  <a:ext uri="{FF2B5EF4-FFF2-40B4-BE49-F238E27FC236}">
                    <a16:creationId xmlns:a16="http://schemas.microsoft.com/office/drawing/2014/main" id="{98EBE66C-0602-4EDC-A017-5823F88DCAE7}"/>
                  </a:ext>
                </a:extLst>
              </p:cNvPr>
              <p:cNvSpPr/>
              <p:nvPr/>
            </p:nvSpPr>
            <p:spPr bwMode="auto">
              <a:xfrm>
                <a:off x="2262188" y="3495676"/>
                <a:ext cx="158750" cy="122238"/>
              </a:xfrm>
              <a:custGeom>
                <a:avLst/>
                <a:gdLst>
                  <a:gd name="T0" fmla="*/ 192 w 201"/>
                  <a:gd name="T1" fmla="*/ 120 h 156"/>
                  <a:gd name="T2" fmla="*/ 188 w 201"/>
                  <a:gd name="T3" fmla="*/ 114 h 156"/>
                  <a:gd name="T4" fmla="*/ 183 w 201"/>
                  <a:gd name="T5" fmla="*/ 109 h 156"/>
                  <a:gd name="T6" fmla="*/ 170 w 201"/>
                  <a:gd name="T7" fmla="*/ 109 h 156"/>
                  <a:gd name="T8" fmla="*/ 147 w 201"/>
                  <a:gd name="T9" fmla="*/ 115 h 156"/>
                  <a:gd name="T10" fmla="*/ 16 w 201"/>
                  <a:gd name="T11" fmla="*/ 156 h 156"/>
                  <a:gd name="T12" fmla="*/ 15 w 201"/>
                  <a:gd name="T13" fmla="*/ 149 h 156"/>
                  <a:gd name="T14" fmla="*/ 150 w 201"/>
                  <a:gd name="T15" fmla="*/ 38 h 156"/>
                  <a:gd name="T16" fmla="*/ 57 w 201"/>
                  <a:gd name="T17" fmla="*/ 66 h 156"/>
                  <a:gd name="T18" fmla="*/ 33 w 201"/>
                  <a:gd name="T19" fmla="*/ 75 h 156"/>
                  <a:gd name="T20" fmla="*/ 22 w 201"/>
                  <a:gd name="T21" fmla="*/ 82 h 156"/>
                  <a:gd name="T22" fmla="*/ 18 w 201"/>
                  <a:gd name="T23" fmla="*/ 91 h 156"/>
                  <a:gd name="T24" fmla="*/ 17 w 201"/>
                  <a:gd name="T25" fmla="*/ 99 h 156"/>
                  <a:gd name="T26" fmla="*/ 8 w 201"/>
                  <a:gd name="T27" fmla="*/ 102 h 156"/>
                  <a:gd name="T28" fmla="*/ 0 w 201"/>
                  <a:gd name="T29" fmla="*/ 57 h 156"/>
                  <a:gd name="T30" fmla="*/ 9 w 201"/>
                  <a:gd name="T31" fmla="*/ 55 h 156"/>
                  <a:gd name="T32" fmla="*/ 13 w 201"/>
                  <a:gd name="T33" fmla="*/ 61 h 156"/>
                  <a:gd name="T34" fmla="*/ 18 w 201"/>
                  <a:gd name="T35" fmla="*/ 66 h 156"/>
                  <a:gd name="T36" fmla="*/ 29 w 201"/>
                  <a:gd name="T37" fmla="*/ 66 h 156"/>
                  <a:gd name="T38" fmla="*/ 54 w 201"/>
                  <a:gd name="T39" fmla="*/ 59 h 156"/>
                  <a:gd name="T40" fmla="*/ 143 w 201"/>
                  <a:gd name="T41" fmla="*/ 32 h 156"/>
                  <a:gd name="T42" fmla="*/ 154 w 201"/>
                  <a:gd name="T43" fmla="*/ 27 h 156"/>
                  <a:gd name="T44" fmla="*/ 163 w 201"/>
                  <a:gd name="T45" fmla="*/ 21 h 156"/>
                  <a:gd name="T46" fmla="*/ 169 w 201"/>
                  <a:gd name="T47" fmla="*/ 11 h 156"/>
                  <a:gd name="T48" fmla="*/ 170 w 201"/>
                  <a:gd name="T49" fmla="*/ 3 h 156"/>
                  <a:gd name="T50" fmla="*/ 179 w 201"/>
                  <a:gd name="T51" fmla="*/ 0 h 156"/>
                  <a:gd name="T52" fmla="*/ 185 w 201"/>
                  <a:gd name="T53" fmla="*/ 31 h 156"/>
                  <a:gd name="T54" fmla="*/ 59 w 201"/>
                  <a:gd name="T55" fmla="*/ 135 h 156"/>
                  <a:gd name="T56" fmla="*/ 144 w 201"/>
                  <a:gd name="T57" fmla="*/ 108 h 156"/>
                  <a:gd name="T58" fmla="*/ 168 w 201"/>
                  <a:gd name="T59" fmla="*/ 100 h 156"/>
                  <a:gd name="T60" fmla="*/ 179 w 201"/>
                  <a:gd name="T61" fmla="*/ 93 h 156"/>
                  <a:gd name="T62" fmla="*/ 182 w 201"/>
                  <a:gd name="T63" fmla="*/ 84 h 156"/>
                  <a:gd name="T64" fmla="*/ 184 w 201"/>
                  <a:gd name="T65" fmla="*/ 76 h 156"/>
                  <a:gd name="T66" fmla="*/ 193 w 201"/>
                  <a:gd name="T67" fmla="*/ 73 h 156"/>
                  <a:gd name="T68" fmla="*/ 201 w 201"/>
                  <a:gd name="T69" fmla="*/ 118 h 156"/>
                  <a:gd name="T70" fmla="*/ 192 w 201"/>
                  <a:gd name="T7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6">
                    <a:moveTo>
                      <a:pt x="192" y="120"/>
                    </a:moveTo>
                    <a:cubicBezTo>
                      <a:pt x="191" y="119"/>
                      <a:pt x="190" y="117"/>
                      <a:pt x="188" y="114"/>
                    </a:cubicBezTo>
                    <a:cubicBezTo>
                      <a:pt x="187" y="112"/>
                      <a:pt x="185" y="110"/>
                      <a:pt x="183" y="109"/>
                    </a:cubicBezTo>
                    <a:cubicBezTo>
                      <a:pt x="181" y="108"/>
                      <a:pt x="177" y="108"/>
                      <a:pt x="170" y="109"/>
                    </a:cubicBezTo>
                    <a:cubicBezTo>
                      <a:pt x="164" y="110"/>
                      <a:pt x="157" y="113"/>
                      <a:pt x="147" y="115"/>
                    </a:cubicBezTo>
                    <a:cubicBezTo>
                      <a:pt x="16" y="156"/>
                      <a:pt x="16" y="156"/>
                      <a:pt x="16" y="156"/>
                    </a:cubicBezTo>
                    <a:cubicBezTo>
                      <a:pt x="15" y="149"/>
                      <a:pt x="15" y="149"/>
                      <a:pt x="15" y="149"/>
                    </a:cubicBezTo>
                    <a:cubicBezTo>
                      <a:pt x="150" y="38"/>
                      <a:pt x="150" y="38"/>
                      <a:pt x="150" y="38"/>
                    </a:cubicBezTo>
                    <a:cubicBezTo>
                      <a:pt x="57" y="66"/>
                      <a:pt x="57" y="66"/>
                      <a:pt x="57" y="66"/>
                    </a:cubicBezTo>
                    <a:cubicBezTo>
                      <a:pt x="47" y="70"/>
                      <a:pt x="39" y="73"/>
                      <a:pt x="33" y="75"/>
                    </a:cubicBezTo>
                    <a:cubicBezTo>
                      <a:pt x="28" y="78"/>
                      <a:pt x="24" y="80"/>
                      <a:pt x="22" y="82"/>
                    </a:cubicBezTo>
                    <a:cubicBezTo>
                      <a:pt x="21" y="84"/>
                      <a:pt x="19" y="87"/>
                      <a:pt x="18" y="91"/>
                    </a:cubicBezTo>
                    <a:cubicBezTo>
                      <a:pt x="17" y="95"/>
                      <a:pt x="17" y="98"/>
                      <a:pt x="17" y="99"/>
                    </a:cubicBezTo>
                    <a:cubicBezTo>
                      <a:pt x="8" y="102"/>
                      <a:pt x="8" y="102"/>
                      <a:pt x="8" y="102"/>
                    </a:cubicBezTo>
                    <a:cubicBezTo>
                      <a:pt x="0" y="57"/>
                      <a:pt x="0" y="57"/>
                      <a:pt x="0" y="57"/>
                    </a:cubicBezTo>
                    <a:cubicBezTo>
                      <a:pt x="9" y="55"/>
                      <a:pt x="9" y="55"/>
                      <a:pt x="9" y="55"/>
                    </a:cubicBezTo>
                    <a:cubicBezTo>
                      <a:pt x="9" y="56"/>
                      <a:pt x="11" y="58"/>
                      <a:pt x="13" y="61"/>
                    </a:cubicBezTo>
                    <a:cubicBezTo>
                      <a:pt x="15" y="64"/>
                      <a:pt x="16" y="65"/>
                      <a:pt x="18" y="66"/>
                    </a:cubicBezTo>
                    <a:cubicBezTo>
                      <a:pt x="21" y="67"/>
                      <a:pt x="24" y="67"/>
                      <a:pt x="29" y="66"/>
                    </a:cubicBezTo>
                    <a:cubicBezTo>
                      <a:pt x="34" y="65"/>
                      <a:pt x="43" y="63"/>
                      <a:pt x="54" y="59"/>
                    </a:cubicBezTo>
                    <a:cubicBezTo>
                      <a:pt x="143" y="32"/>
                      <a:pt x="143" y="32"/>
                      <a:pt x="143" y="32"/>
                    </a:cubicBezTo>
                    <a:cubicBezTo>
                      <a:pt x="147" y="31"/>
                      <a:pt x="151" y="29"/>
                      <a:pt x="154" y="27"/>
                    </a:cubicBezTo>
                    <a:cubicBezTo>
                      <a:pt x="158" y="25"/>
                      <a:pt x="161" y="23"/>
                      <a:pt x="163" y="21"/>
                    </a:cubicBezTo>
                    <a:cubicBezTo>
                      <a:pt x="165" y="18"/>
                      <a:pt x="167" y="15"/>
                      <a:pt x="169" y="11"/>
                    </a:cubicBezTo>
                    <a:cubicBezTo>
                      <a:pt x="170" y="8"/>
                      <a:pt x="171" y="5"/>
                      <a:pt x="170" y="3"/>
                    </a:cubicBezTo>
                    <a:cubicBezTo>
                      <a:pt x="179" y="0"/>
                      <a:pt x="179" y="0"/>
                      <a:pt x="179" y="0"/>
                    </a:cubicBezTo>
                    <a:cubicBezTo>
                      <a:pt x="185" y="31"/>
                      <a:pt x="185" y="31"/>
                      <a:pt x="185" y="31"/>
                    </a:cubicBezTo>
                    <a:cubicBezTo>
                      <a:pt x="59" y="135"/>
                      <a:pt x="59" y="135"/>
                      <a:pt x="59" y="135"/>
                    </a:cubicBezTo>
                    <a:cubicBezTo>
                      <a:pt x="144" y="108"/>
                      <a:pt x="144" y="108"/>
                      <a:pt x="144" y="108"/>
                    </a:cubicBezTo>
                    <a:cubicBezTo>
                      <a:pt x="155" y="105"/>
                      <a:pt x="163" y="102"/>
                      <a:pt x="168" y="100"/>
                    </a:cubicBezTo>
                    <a:cubicBezTo>
                      <a:pt x="174" y="97"/>
                      <a:pt x="177" y="95"/>
                      <a:pt x="179" y="93"/>
                    </a:cubicBezTo>
                    <a:cubicBezTo>
                      <a:pt x="180" y="91"/>
                      <a:pt x="181" y="88"/>
                      <a:pt x="182" y="84"/>
                    </a:cubicBezTo>
                    <a:cubicBezTo>
                      <a:pt x="183" y="80"/>
                      <a:pt x="184" y="78"/>
                      <a:pt x="184" y="76"/>
                    </a:cubicBezTo>
                    <a:cubicBezTo>
                      <a:pt x="193" y="73"/>
                      <a:pt x="193" y="73"/>
                      <a:pt x="193" y="73"/>
                    </a:cubicBezTo>
                    <a:cubicBezTo>
                      <a:pt x="201" y="118"/>
                      <a:pt x="201" y="118"/>
                      <a:pt x="201" y="118"/>
                    </a:cubicBezTo>
                    <a:lnTo>
                      <a:pt x="192" y="120"/>
                    </a:lnTo>
                    <a:close/>
                  </a:path>
                </a:pathLst>
              </a:custGeom>
              <a:solidFill>
                <a:srgbClr val="898989"/>
              </a:solidFill>
              <a:ln>
                <a:noFill/>
              </a:ln>
            </p:spPr>
            <p:txBody>
              <a:bodyPr anchor="ctr"/>
              <a:lstStyle/>
              <a:p>
                <a:pPr algn="ctr"/>
                <a:endParaRPr/>
              </a:p>
            </p:txBody>
          </p:sp>
          <p:sp>
            <p:nvSpPr>
              <p:cNvPr id="28" name="ï$ļîďe">
                <a:extLst>
                  <a:ext uri="{FF2B5EF4-FFF2-40B4-BE49-F238E27FC236}">
                    <a16:creationId xmlns:a16="http://schemas.microsoft.com/office/drawing/2014/main" id="{9B1B8DAD-7BAD-4F5F-9499-3D68232950A9}"/>
                  </a:ext>
                </a:extLst>
              </p:cNvPr>
              <p:cNvSpPr/>
              <p:nvPr/>
            </p:nvSpPr>
            <p:spPr bwMode="auto">
              <a:xfrm>
                <a:off x="2287588" y="3595688"/>
                <a:ext cx="146050" cy="122238"/>
              </a:xfrm>
              <a:custGeom>
                <a:avLst/>
                <a:gdLst>
                  <a:gd name="T0" fmla="*/ 91 w 186"/>
                  <a:gd name="T1" fmla="*/ 134 h 155"/>
                  <a:gd name="T2" fmla="*/ 88 w 186"/>
                  <a:gd name="T3" fmla="*/ 130 h 155"/>
                  <a:gd name="T4" fmla="*/ 84 w 186"/>
                  <a:gd name="T5" fmla="*/ 127 h 155"/>
                  <a:gd name="T6" fmla="*/ 78 w 186"/>
                  <a:gd name="T7" fmla="*/ 127 h 155"/>
                  <a:gd name="T8" fmla="*/ 70 w 186"/>
                  <a:gd name="T9" fmla="*/ 130 h 155"/>
                  <a:gd name="T10" fmla="*/ 57 w 186"/>
                  <a:gd name="T11" fmla="*/ 138 h 155"/>
                  <a:gd name="T12" fmla="*/ 38 w 186"/>
                  <a:gd name="T13" fmla="*/ 150 h 155"/>
                  <a:gd name="T14" fmla="*/ 30 w 186"/>
                  <a:gd name="T15" fmla="*/ 155 h 155"/>
                  <a:gd name="T16" fmla="*/ 12 w 186"/>
                  <a:gd name="T17" fmla="*/ 143 h 155"/>
                  <a:gd name="T18" fmla="*/ 2 w 186"/>
                  <a:gd name="T19" fmla="*/ 127 h 155"/>
                  <a:gd name="T20" fmla="*/ 1 w 186"/>
                  <a:gd name="T21" fmla="*/ 104 h 155"/>
                  <a:gd name="T22" fmla="*/ 13 w 186"/>
                  <a:gd name="T23" fmla="*/ 78 h 155"/>
                  <a:gd name="T24" fmla="*/ 36 w 186"/>
                  <a:gd name="T25" fmla="*/ 51 h 155"/>
                  <a:gd name="T26" fmla="*/ 71 w 186"/>
                  <a:gd name="T27" fmla="*/ 25 h 155"/>
                  <a:gd name="T28" fmla="*/ 108 w 186"/>
                  <a:gd name="T29" fmla="*/ 7 h 155"/>
                  <a:gd name="T30" fmla="*/ 140 w 186"/>
                  <a:gd name="T31" fmla="*/ 0 h 155"/>
                  <a:gd name="T32" fmla="*/ 164 w 186"/>
                  <a:gd name="T33" fmla="*/ 5 h 155"/>
                  <a:gd name="T34" fmla="*/ 178 w 186"/>
                  <a:gd name="T35" fmla="*/ 21 h 155"/>
                  <a:gd name="T36" fmla="*/ 180 w 186"/>
                  <a:gd name="T37" fmla="*/ 38 h 155"/>
                  <a:gd name="T38" fmla="*/ 175 w 186"/>
                  <a:gd name="T39" fmla="*/ 55 h 155"/>
                  <a:gd name="T40" fmla="*/ 184 w 186"/>
                  <a:gd name="T41" fmla="*/ 53 h 155"/>
                  <a:gd name="T42" fmla="*/ 186 w 186"/>
                  <a:gd name="T43" fmla="*/ 58 h 155"/>
                  <a:gd name="T44" fmla="*/ 128 w 186"/>
                  <a:gd name="T45" fmla="*/ 95 h 155"/>
                  <a:gd name="T46" fmla="*/ 126 w 186"/>
                  <a:gd name="T47" fmla="*/ 89 h 155"/>
                  <a:gd name="T48" fmla="*/ 144 w 186"/>
                  <a:gd name="T49" fmla="*/ 74 h 155"/>
                  <a:gd name="T50" fmla="*/ 159 w 186"/>
                  <a:gd name="T51" fmla="*/ 58 h 155"/>
                  <a:gd name="T52" fmla="*/ 167 w 186"/>
                  <a:gd name="T53" fmla="*/ 42 h 155"/>
                  <a:gd name="T54" fmla="*/ 167 w 186"/>
                  <a:gd name="T55" fmla="*/ 27 h 155"/>
                  <a:gd name="T56" fmla="*/ 158 w 186"/>
                  <a:gd name="T57" fmla="*/ 16 h 155"/>
                  <a:gd name="T58" fmla="*/ 139 w 186"/>
                  <a:gd name="T59" fmla="*/ 15 h 155"/>
                  <a:gd name="T60" fmla="*/ 112 w 186"/>
                  <a:gd name="T61" fmla="*/ 24 h 155"/>
                  <a:gd name="T62" fmla="*/ 78 w 186"/>
                  <a:gd name="T63" fmla="*/ 41 h 155"/>
                  <a:gd name="T64" fmla="*/ 49 w 186"/>
                  <a:gd name="T65" fmla="*/ 62 h 155"/>
                  <a:gd name="T66" fmla="*/ 27 w 186"/>
                  <a:gd name="T67" fmla="*/ 84 h 155"/>
                  <a:gd name="T68" fmla="*/ 14 w 186"/>
                  <a:gd name="T69" fmla="*/ 105 h 155"/>
                  <a:gd name="T70" fmla="*/ 14 w 186"/>
                  <a:gd name="T71" fmla="*/ 124 h 155"/>
                  <a:gd name="T72" fmla="*/ 21 w 186"/>
                  <a:gd name="T73" fmla="*/ 133 h 155"/>
                  <a:gd name="T74" fmla="*/ 30 w 186"/>
                  <a:gd name="T75" fmla="*/ 136 h 155"/>
                  <a:gd name="T76" fmla="*/ 43 w 186"/>
                  <a:gd name="T77" fmla="*/ 129 h 155"/>
                  <a:gd name="T78" fmla="*/ 54 w 186"/>
                  <a:gd name="T79" fmla="*/ 123 h 155"/>
                  <a:gd name="T80" fmla="*/ 63 w 186"/>
                  <a:gd name="T81" fmla="*/ 117 h 155"/>
                  <a:gd name="T82" fmla="*/ 71 w 186"/>
                  <a:gd name="T83" fmla="*/ 111 h 155"/>
                  <a:gd name="T84" fmla="*/ 76 w 186"/>
                  <a:gd name="T85" fmla="*/ 104 h 155"/>
                  <a:gd name="T86" fmla="*/ 76 w 186"/>
                  <a:gd name="T87" fmla="*/ 96 h 155"/>
                  <a:gd name="T88" fmla="*/ 75 w 186"/>
                  <a:gd name="T89" fmla="*/ 89 h 155"/>
                  <a:gd name="T90" fmla="*/ 84 w 186"/>
                  <a:gd name="T91" fmla="*/ 84 h 155"/>
                  <a:gd name="T92" fmla="*/ 99 w 186"/>
                  <a:gd name="T93" fmla="*/ 129 h 155"/>
                  <a:gd name="T94" fmla="*/ 91 w 186"/>
                  <a:gd name="T95"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55">
                    <a:moveTo>
                      <a:pt x="91" y="134"/>
                    </a:moveTo>
                    <a:cubicBezTo>
                      <a:pt x="90" y="133"/>
                      <a:pt x="89" y="132"/>
                      <a:pt x="88" y="130"/>
                    </a:cubicBezTo>
                    <a:cubicBezTo>
                      <a:pt x="87" y="128"/>
                      <a:pt x="86" y="127"/>
                      <a:pt x="84" y="127"/>
                    </a:cubicBezTo>
                    <a:cubicBezTo>
                      <a:pt x="82" y="126"/>
                      <a:pt x="80" y="126"/>
                      <a:pt x="78" y="127"/>
                    </a:cubicBezTo>
                    <a:cubicBezTo>
                      <a:pt x="76" y="127"/>
                      <a:pt x="73" y="129"/>
                      <a:pt x="70" y="130"/>
                    </a:cubicBezTo>
                    <a:cubicBezTo>
                      <a:pt x="57" y="138"/>
                      <a:pt x="57" y="138"/>
                      <a:pt x="57" y="138"/>
                    </a:cubicBezTo>
                    <a:cubicBezTo>
                      <a:pt x="48" y="144"/>
                      <a:pt x="41" y="148"/>
                      <a:pt x="38" y="150"/>
                    </a:cubicBezTo>
                    <a:cubicBezTo>
                      <a:pt x="35" y="152"/>
                      <a:pt x="32" y="154"/>
                      <a:pt x="30" y="155"/>
                    </a:cubicBezTo>
                    <a:cubicBezTo>
                      <a:pt x="23" y="152"/>
                      <a:pt x="17" y="148"/>
                      <a:pt x="12" y="143"/>
                    </a:cubicBezTo>
                    <a:cubicBezTo>
                      <a:pt x="8" y="138"/>
                      <a:pt x="4" y="133"/>
                      <a:pt x="2" y="127"/>
                    </a:cubicBezTo>
                    <a:cubicBezTo>
                      <a:pt x="0" y="120"/>
                      <a:pt x="0" y="113"/>
                      <a:pt x="1" y="104"/>
                    </a:cubicBezTo>
                    <a:cubicBezTo>
                      <a:pt x="3" y="96"/>
                      <a:pt x="7" y="87"/>
                      <a:pt x="13" y="78"/>
                    </a:cubicBezTo>
                    <a:cubicBezTo>
                      <a:pt x="19" y="69"/>
                      <a:pt x="27" y="60"/>
                      <a:pt x="36" y="51"/>
                    </a:cubicBezTo>
                    <a:cubicBezTo>
                      <a:pt x="46" y="41"/>
                      <a:pt x="58" y="33"/>
                      <a:pt x="71" y="25"/>
                    </a:cubicBezTo>
                    <a:cubicBezTo>
                      <a:pt x="84" y="17"/>
                      <a:pt x="96" y="11"/>
                      <a:pt x="108" y="7"/>
                    </a:cubicBezTo>
                    <a:cubicBezTo>
                      <a:pt x="119" y="3"/>
                      <a:pt x="130" y="0"/>
                      <a:pt x="140" y="0"/>
                    </a:cubicBezTo>
                    <a:cubicBezTo>
                      <a:pt x="149" y="0"/>
                      <a:pt x="157" y="2"/>
                      <a:pt x="164" y="5"/>
                    </a:cubicBezTo>
                    <a:cubicBezTo>
                      <a:pt x="171" y="9"/>
                      <a:pt x="175" y="14"/>
                      <a:pt x="178" y="21"/>
                    </a:cubicBezTo>
                    <a:cubicBezTo>
                      <a:pt x="180" y="27"/>
                      <a:pt x="180" y="33"/>
                      <a:pt x="180" y="38"/>
                    </a:cubicBezTo>
                    <a:cubicBezTo>
                      <a:pt x="179" y="44"/>
                      <a:pt x="177" y="49"/>
                      <a:pt x="175" y="55"/>
                    </a:cubicBezTo>
                    <a:cubicBezTo>
                      <a:pt x="184" y="53"/>
                      <a:pt x="184" y="53"/>
                      <a:pt x="184" y="53"/>
                    </a:cubicBezTo>
                    <a:cubicBezTo>
                      <a:pt x="186" y="58"/>
                      <a:pt x="186" y="58"/>
                      <a:pt x="186" y="58"/>
                    </a:cubicBezTo>
                    <a:cubicBezTo>
                      <a:pt x="128" y="95"/>
                      <a:pt x="128" y="95"/>
                      <a:pt x="128" y="95"/>
                    </a:cubicBezTo>
                    <a:cubicBezTo>
                      <a:pt x="126" y="89"/>
                      <a:pt x="126" y="89"/>
                      <a:pt x="126" y="89"/>
                    </a:cubicBezTo>
                    <a:cubicBezTo>
                      <a:pt x="132" y="84"/>
                      <a:pt x="138" y="79"/>
                      <a:pt x="144" y="74"/>
                    </a:cubicBezTo>
                    <a:cubicBezTo>
                      <a:pt x="149" y="68"/>
                      <a:pt x="154" y="63"/>
                      <a:pt x="159" y="58"/>
                    </a:cubicBezTo>
                    <a:cubicBezTo>
                      <a:pt x="163" y="52"/>
                      <a:pt x="166" y="47"/>
                      <a:pt x="167" y="42"/>
                    </a:cubicBezTo>
                    <a:cubicBezTo>
                      <a:pt x="169" y="37"/>
                      <a:pt x="169" y="32"/>
                      <a:pt x="167" y="27"/>
                    </a:cubicBezTo>
                    <a:cubicBezTo>
                      <a:pt x="166" y="22"/>
                      <a:pt x="162" y="18"/>
                      <a:pt x="158" y="16"/>
                    </a:cubicBezTo>
                    <a:cubicBezTo>
                      <a:pt x="153" y="15"/>
                      <a:pt x="146" y="14"/>
                      <a:pt x="139" y="15"/>
                    </a:cubicBezTo>
                    <a:cubicBezTo>
                      <a:pt x="131" y="16"/>
                      <a:pt x="122" y="19"/>
                      <a:pt x="112" y="24"/>
                    </a:cubicBezTo>
                    <a:cubicBezTo>
                      <a:pt x="101" y="28"/>
                      <a:pt x="90" y="34"/>
                      <a:pt x="78" y="41"/>
                    </a:cubicBezTo>
                    <a:cubicBezTo>
                      <a:pt x="68" y="48"/>
                      <a:pt x="58" y="55"/>
                      <a:pt x="49" y="62"/>
                    </a:cubicBezTo>
                    <a:cubicBezTo>
                      <a:pt x="40" y="69"/>
                      <a:pt x="33" y="76"/>
                      <a:pt x="27" y="84"/>
                    </a:cubicBezTo>
                    <a:cubicBezTo>
                      <a:pt x="21" y="91"/>
                      <a:pt x="17" y="98"/>
                      <a:pt x="14" y="105"/>
                    </a:cubicBezTo>
                    <a:cubicBezTo>
                      <a:pt x="12" y="112"/>
                      <a:pt x="12" y="118"/>
                      <a:pt x="14" y="124"/>
                    </a:cubicBezTo>
                    <a:cubicBezTo>
                      <a:pt x="15" y="128"/>
                      <a:pt x="18" y="131"/>
                      <a:pt x="21" y="133"/>
                    </a:cubicBezTo>
                    <a:cubicBezTo>
                      <a:pt x="24" y="135"/>
                      <a:pt x="28" y="136"/>
                      <a:pt x="30" y="136"/>
                    </a:cubicBezTo>
                    <a:cubicBezTo>
                      <a:pt x="35" y="134"/>
                      <a:pt x="39" y="132"/>
                      <a:pt x="43" y="129"/>
                    </a:cubicBezTo>
                    <a:cubicBezTo>
                      <a:pt x="47" y="127"/>
                      <a:pt x="51" y="125"/>
                      <a:pt x="54" y="123"/>
                    </a:cubicBezTo>
                    <a:cubicBezTo>
                      <a:pt x="63" y="117"/>
                      <a:pt x="63" y="117"/>
                      <a:pt x="63" y="117"/>
                    </a:cubicBezTo>
                    <a:cubicBezTo>
                      <a:pt x="66" y="115"/>
                      <a:pt x="69" y="113"/>
                      <a:pt x="71" y="111"/>
                    </a:cubicBezTo>
                    <a:cubicBezTo>
                      <a:pt x="74" y="109"/>
                      <a:pt x="75" y="107"/>
                      <a:pt x="76" y="104"/>
                    </a:cubicBezTo>
                    <a:cubicBezTo>
                      <a:pt x="76" y="102"/>
                      <a:pt x="76" y="99"/>
                      <a:pt x="76" y="96"/>
                    </a:cubicBezTo>
                    <a:cubicBezTo>
                      <a:pt x="76" y="93"/>
                      <a:pt x="75" y="91"/>
                      <a:pt x="75" y="89"/>
                    </a:cubicBezTo>
                    <a:cubicBezTo>
                      <a:pt x="84" y="84"/>
                      <a:pt x="84" y="84"/>
                      <a:pt x="84" y="84"/>
                    </a:cubicBezTo>
                    <a:cubicBezTo>
                      <a:pt x="99" y="129"/>
                      <a:pt x="99" y="129"/>
                      <a:pt x="99" y="129"/>
                    </a:cubicBezTo>
                    <a:lnTo>
                      <a:pt x="91" y="134"/>
                    </a:lnTo>
                    <a:close/>
                  </a:path>
                </a:pathLst>
              </a:custGeom>
              <a:solidFill>
                <a:srgbClr val="898989"/>
              </a:solidFill>
              <a:ln>
                <a:noFill/>
              </a:ln>
            </p:spPr>
            <p:txBody>
              <a:bodyPr anchor="ctr"/>
              <a:lstStyle/>
              <a:p>
                <a:pPr algn="ctr"/>
                <a:endParaRPr/>
              </a:p>
            </p:txBody>
          </p:sp>
          <p:sp>
            <p:nvSpPr>
              <p:cNvPr id="29" name="ïs1îḓè">
                <a:extLst>
                  <a:ext uri="{FF2B5EF4-FFF2-40B4-BE49-F238E27FC236}">
                    <a16:creationId xmlns:a16="http://schemas.microsoft.com/office/drawing/2014/main" id="{6C2E4D85-5503-459F-A3F7-36F51372560F}"/>
                  </a:ext>
                </a:extLst>
              </p:cNvPr>
              <p:cNvSpPr/>
              <p:nvPr/>
            </p:nvSpPr>
            <p:spPr bwMode="auto">
              <a:xfrm>
                <a:off x="2362201" y="3686176"/>
                <a:ext cx="141288" cy="166688"/>
              </a:xfrm>
              <a:custGeom>
                <a:avLst/>
                <a:gdLst>
                  <a:gd name="T0" fmla="*/ 173 w 180"/>
                  <a:gd name="T1" fmla="*/ 97 h 212"/>
                  <a:gd name="T2" fmla="*/ 169 w 180"/>
                  <a:gd name="T3" fmla="*/ 93 h 212"/>
                  <a:gd name="T4" fmla="*/ 162 w 180"/>
                  <a:gd name="T5" fmla="*/ 91 h 212"/>
                  <a:gd name="T6" fmla="*/ 151 w 180"/>
                  <a:gd name="T7" fmla="*/ 99 h 212"/>
                  <a:gd name="T8" fmla="*/ 132 w 180"/>
                  <a:gd name="T9" fmla="*/ 117 h 212"/>
                  <a:gd name="T10" fmla="*/ 71 w 180"/>
                  <a:gd name="T11" fmla="*/ 185 h 212"/>
                  <a:gd name="T12" fmla="*/ 48 w 180"/>
                  <a:gd name="T13" fmla="*/ 204 h 212"/>
                  <a:gd name="T14" fmla="*/ 29 w 180"/>
                  <a:gd name="T15" fmla="*/ 212 h 212"/>
                  <a:gd name="T16" fmla="*/ 15 w 180"/>
                  <a:gd name="T17" fmla="*/ 210 h 212"/>
                  <a:gd name="T18" fmla="*/ 6 w 180"/>
                  <a:gd name="T19" fmla="*/ 202 h 212"/>
                  <a:gd name="T20" fmla="*/ 1 w 180"/>
                  <a:gd name="T21" fmla="*/ 185 h 212"/>
                  <a:gd name="T22" fmla="*/ 3 w 180"/>
                  <a:gd name="T23" fmla="*/ 165 h 212"/>
                  <a:gd name="T24" fmla="*/ 12 w 180"/>
                  <a:gd name="T25" fmla="*/ 144 h 212"/>
                  <a:gd name="T26" fmla="*/ 27 w 180"/>
                  <a:gd name="T27" fmla="*/ 125 h 212"/>
                  <a:gd name="T28" fmla="*/ 111 w 180"/>
                  <a:gd name="T29" fmla="*/ 34 h 212"/>
                  <a:gd name="T30" fmla="*/ 116 w 180"/>
                  <a:gd name="T31" fmla="*/ 27 h 212"/>
                  <a:gd name="T32" fmla="*/ 119 w 180"/>
                  <a:gd name="T33" fmla="*/ 19 h 212"/>
                  <a:gd name="T34" fmla="*/ 119 w 180"/>
                  <a:gd name="T35" fmla="*/ 13 h 212"/>
                  <a:gd name="T36" fmla="*/ 117 w 180"/>
                  <a:gd name="T37" fmla="*/ 8 h 212"/>
                  <a:gd name="T38" fmla="*/ 124 w 180"/>
                  <a:gd name="T39" fmla="*/ 0 h 212"/>
                  <a:gd name="T40" fmla="*/ 147 w 180"/>
                  <a:gd name="T41" fmla="*/ 36 h 212"/>
                  <a:gd name="T42" fmla="*/ 140 w 180"/>
                  <a:gd name="T43" fmla="*/ 44 h 212"/>
                  <a:gd name="T44" fmla="*/ 136 w 180"/>
                  <a:gd name="T45" fmla="*/ 41 h 212"/>
                  <a:gd name="T46" fmla="*/ 132 w 180"/>
                  <a:gd name="T47" fmla="*/ 38 h 212"/>
                  <a:gd name="T48" fmla="*/ 127 w 180"/>
                  <a:gd name="T49" fmla="*/ 40 h 212"/>
                  <a:gd name="T50" fmla="*/ 120 w 180"/>
                  <a:gd name="T51" fmla="*/ 46 h 212"/>
                  <a:gd name="T52" fmla="*/ 41 w 180"/>
                  <a:gd name="T53" fmla="*/ 131 h 212"/>
                  <a:gd name="T54" fmla="*/ 30 w 180"/>
                  <a:gd name="T55" fmla="*/ 145 h 212"/>
                  <a:gd name="T56" fmla="*/ 20 w 180"/>
                  <a:gd name="T57" fmla="*/ 161 h 212"/>
                  <a:gd name="T58" fmla="*/ 15 w 180"/>
                  <a:gd name="T59" fmla="*/ 177 h 212"/>
                  <a:gd name="T60" fmla="*/ 19 w 180"/>
                  <a:gd name="T61" fmla="*/ 192 h 212"/>
                  <a:gd name="T62" fmla="*/ 29 w 180"/>
                  <a:gd name="T63" fmla="*/ 200 h 212"/>
                  <a:gd name="T64" fmla="*/ 43 w 180"/>
                  <a:gd name="T65" fmla="*/ 197 h 212"/>
                  <a:gd name="T66" fmla="*/ 56 w 180"/>
                  <a:gd name="T67" fmla="*/ 188 h 212"/>
                  <a:gd name="T68" fmla="*/ 69 w 180"/>
                  <a:gd name="T69" fmla="*/ 176 h 212"/>
                  <a:gd name="T70" fmla="*/ 127 w 180"/>
                  <a:gd name="T71" fmla="*/ 113 h 212"/>
                  <a:gd name="T72" fmla="*/ 145 w 180"/>
                  <a:gd name="T73" fmla="*/ 92 h 212"/>
                  <a:gd name="T74" fmla="*/ 152 w 180"/>
                  <a:gd name="T75" fmla="*/ 79 h 212"/>
                  <a:gd name="T76" fmla="*/ 153 w 180"/>
                  <a:gd name="T77" fmla="*/ 69 h 212"/>
                  <a:gd name="T78" fmla="*/ 151 w 180"/>
                  <a:gd name="T79" fmla="*/ 62 h 212"/>
                  <a:gd name="T80" fmla="*/ 158 w 180"/>
                  <a:gd name="T81" fmla="*/ 54 h 212"/>
                  <a:gd name="T82" fmla="*/ 180 w 180"/>
                  <a:gd name="T83" fmla="*/ 89 h 212"/>
                  <a:gd name="T84" fmla="*/ 173 w 180"/>
                  <a:gd name="T85" fmla="*/ 9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12">
                    <a:moveTo>
                      <a:pt x="173" y="97"/>
                    </a:moveTo>
                    <a:cubicBezTo>
                      <a:pt x="172" y="96"/>
                      <a:pt x="171" y="95"/>
                      <a:pt x="169" y="93"/>
                    </a:cubicBezTo>
                    <a:cubicBezTo>
                      <a:pt x="167" y="92"/>
                      <a:pt x="164" y="91"/>
                      <a:pt x="162" y="91"/>
                    </a:cubicBezTo>
                    <a:cubicBezTo>
                      <a:pt x="160" y="92"/>
                      <a:pt x="156" y="94"/>
                      <a:pt x="151" y="99"/>
                    </a:cubicBezTo>
                    <a:cubicBezTo>
                      <a:pt x="145" y="104"/>
                      <a:pt x="139" y="110"/>
                      <a:pt x="132" y="117"/>
                    </a:cubicBezTo>
                    <a:cubicBezTo>
                      <a:pt x="71" y="185"/>
                      <a:pt x="71" y="185"/>
                      <a:pt x="71" y="185"/>
                    </a:cubicBezTo>
                    <a:cubicBezTo>
                      <a:pt x="63" y="193"/>
                      <a:pt x="55" y="200"/>
                      <a:pt x="48" y="204"/>
                    </a:cubicBezTo>
                    <a:cubicBezTo>
                      <a:pt x="41" y="208"/>
                      <a:pt x="35" y="211"/>
                      <a:pt x="29" y="212"/>
                    </a:cubicBezTo>
                    <a:cubicBezTo>
                      <a:pt x="23" y="212"/>
                      <a:pt x="18" y="212"/>
                      <a:pt x="15" y="210"/>
                    </a:cubicBezTo>
                    <a:cubicBezTo>
                      <a:pt x="11" y="208"/>
                      <a:pt x="8" y="206"/>
                      <a:pt x="6" y="202"/>
                    </a:cubicBezTo>
                    <a:cubicBezTo>
                      <a:pt x="3" y="197"/>
                      <a:pt x="1" y="191"/>
                      <a:pt x="1" y="185"/>
                    </a:cubicBezTo>
                    <a:cubicBezTo>
                      <a:pt x="0" y="178"/>
                      <a:pt x="1" y="172"/>
                      <a:pt x="3" y="165"/>
                    </a:cubicBezTo>
                    <a:cubicBezTo>
                      <a:pt x="5" y="158"/>
                      <a:pt x="8" y="151"/>
                      <a:pt x="12" y="144"/>
                    </a:cubicBezTo>
                    <a:cubicBezTo>
                      <a:pt x="16" y="138"/>
                      <a:pt x="21" y="131"/>
                      <a:pt x="27" y="125"/>
                    </a:cubicBezTo>
                    <a:cubicBezTo>
                      <a:pt x="111" y="34"/>
                      <a:pt x="111" y="34"/>
                      <a:pt x="111" y="34"/>
                    </a:cubicBezTo>
                    <a:cubicBezTo>
                      <a:pt x="113" y="31"/>
                      <a:pt x="115" y="29"/>
                      <a:pt x="116" y="27"/>
                    </a:cubicBezTo>
                    <a:cubicBezTo>
                      <a:pt x="117" y="25"/>
                      <a:pt x="118" y="22"/>
                      <a:pt x="119" y="19"/>
                    </a:cubicBezTo>
                    <a:cubicBezTo>
                      <a:pt x="119" y="17"/>
                      <a:pt x="119" y="15"/>
                      <a:pt x="119" y="13"/>
                    </a:cubicBezTo>
                    <a:cubicBezTo>
                      <a:pt x="118" y="11"/>
                      <a:pt x="118" y="9"/>
                      <a:pt x="117" y="8"/>
                    </a:cubicBezTo>
                    <a:cubicBezTo>
                      <a:pt x="124" y="0"/>
                      <a:pt x="124" y="0"/>
                      <a:pt x="124" y="0"/>
                    </a:cubicBezTo>
                    <a:cubicBezTo>
                      <a:pt x="147" y="36"/>
                      <a:pt x="147" y="36"/>
                      <a:pt x="147" y="36"/>
                    </a:cubicBezTo>
                    <a:cubicBezTo>
                      <a:pt x="140" y="44"/>
                      <a:pt x="140" y="44"/>
                      <a:pt x="140" y="44"/>
                    </a:cubicBezTo>
                    <a:cubicBezTo>
                      <a:pt x="139" y="43"/>
                      <a:pt x="138" y="42"/>
                      <a:pt x="136" y="41"/>
                    </a:cubicBezTo>
                    <a:cubicBezTo>
                      <a:pt x="135" y="40"/>
                      <a:pt x="133" y="39"/>
                      <a:pt x="132" y="38"/>
                    </a:cubicBezTo>
                    <a:cubicBezTo>
                      <a:pt x="131" y="38"/>
                      <a:pt x="129" y="39"/>
                      <a:pt x="127" y="40"/>
                    </a:cubicBezTo>
                    <a:cubicBezTo>
                      <a:pt x="124" y="42"/>
                      <a:pt x="122" y="44"/>
                      <a:pt x="120" y="46"/>
                    </a:cubicBezTo>
                    <a:cubicBezTo>
                      <a:pt x="41" y="131"/>
                      <a:pt x="41" y="131"/>
                      <a:pt x="41" y="131"/>
                    </a:cubicBezTo>
                    <a:cubicBezTo>
                      <a:pt x="37" y="136"/>
                      <a:pt x="34" y="140"/>
                      <a:pt x="30" y="145"/>
                    </a:cubicBezTo>
                    <a:cubicBezTo>
                      <a:pt x="26" y="150"/>
                      <a:pt x="23" y="156"/>
                      <a:pt x="20" y="161"/>
                    </a:cubicBezTo>
                    <a:cubicBezTo>
                      <a:pt x="17" y="167"/>
                      <a:pt x="16" y="172"/>
                      <a:pt x="15" y="177"/>
                    </a:cubicBezTo>
                    <a:cubicBezTo>
                      <a:pt x="14" y="183"/>
                      <a:pt x="16" y="187"/>
                      <a:pt x="19" y="192"/>
                    </a:cubicBezTo>
                    <a:cubicBezTo>
                      <a:pt x="21" y="197"/>
                      <a:pt x="25" y="199"/>
                      <a:pt x="29" y="200"/>
                    </a:cubicBezTo>
                    <a:cubicBezTo>
                      <a:pt x="33" y="200"/>
                      <a:pt x="38" y="199"/>
                      <a:pt x="43" y="197"/>
                    </a:cubicBezTo>
                    <a:cubicBezTo>
                      <a:pt x="47" y="195"/>
                      <a:pt x="52" y="192"/>
                      <a:pt x="56" y="188"/>
                    </a:cubicBezTo>
                    <a:cubicBezTo>
                      <a:pt x="61" y="184"/>
                      <a:pt x="65" y="180"/>
                      <a:pt x="69" y="176"/>
                    </a:cubicBezTo>
                    <a:cubicBezTo>
                      <a:pt x="127" y="113"/>
                      <a:pt x="127" y="113"/>
                      <a:pt x="127" y="113"/>
                    </a:cubicBezTo>
                    <a:cubicBezTo>
                      <a:pt x="135" y="105"/>
                      <a:pt x="141" y="98"/>
                      <a:pt x="145" y="92"/>
                    </a:cubicBezTo>
                    <a:cubicBezTo>
                      <a:pt x="149" y="86"/>
                      <a:pt x="152" y="82"/>
                      <a:pt x="152" y="79"/>
                    </a:cubicBezTo>
                    <a:cubicBezTo>
                      <a:pt x="153" y="76"/>
                      <a:pt x="153" y="72"/>
                      <a:pt x="153" y="69"/>
                    </a:cubicBezTo>
                    <a:cubicBezTo>
                      <a:pt x="152" y="65"/>
                      <a:pt x="152" y="63"/>
                      <a:pt x="151" y="62"/>
                    </a:cubicBezTo>
                    <a:cubicBezTo>
                      <a:pt x="158" y="54"/>
                      <a:pt x="158" y="54"/>
                      <a:pt x="158" y="54"/>
                    </a:cubicBezTo>
                    <a:cubicBezTo>
                      <a:pt x="180" y="89"/>
                      <a:pt x="180" y="89"/>
                      <a:pt x="180" y="89"/>
                    </a:cubicBezTo>
                    <a:lnTo>
                      <a:pt x="173" y="97"/>
                    </a:lnTo>
                    <a:close/>
                  </a:path>
                </a:pathLst>
              </a:custGeom>
              <a:solidFill>
                <a:srgbClr val="898989"/>
              </a:solidFill>
              <a:ln>
                <a:noFill/>
              </a:ln>
            </p:spPr>
            <p:txBody>
              <a:bodyPr anchor="ctr"/>
              <a:lstStyle/>
              <a:p>
                <a:pPr algn="ctr"/>
                <a:endParaRPr/>
              </a:p>
            </p:txBody>
          </p:sp>
          <p:sp>
            <p:nvSpPr>
              <p:cNvPr id="30" name="iṣľíďê">
                <a:extLst>
                  <a:ext uri="{FF2B5EF4-FFF2-40B4-BE49-F238E27FC236}">
                    <a16:creationId xmlns:a16="http://schemas.microsoft.com/office/drawing/2014/main" id="{7EAE270D-A360-4880-8DA7-51FA00E946FC}"/>
                  </a:ext>
                </a:extLst>
              </p:cNvPr>
              <p:cNvSpPr/>
              <p:nvPr/>
            </p:nvSpPr>
            <p:spPr bwMode="auto">
              <a:xfrm>
                <a:off x="2403476" y="3760788"/>
                <a:ext cx="155575" cy="190500"/>
              </a:xfrm>
              <a:custGeom>
                <a:avLst/>
                <a:gdLst>
                  <a:gd name="T0" fmla="*/ 190 w 197"/>
                  <a:gd name="T1" fmla="*/ 97 h 243"/>
                  <a:gd name="T2" fmla="*/ 185 w 197"/>
                  <a:gd name="T3" fmla="*/ 94 h 243"/>
                  <a:gd name="T4" fmla="*/ 179 w 197"/>
                  <a:gd name="T5" fmla="*/ 93 h 243"/>
                  <a:gd name="T6" fmla="*/ 168 w 197"/>
                  <a:gd name="T7" fmla="*/ 101 h 243"/>
                  <a:gd name="T8" fmla="*/ 150 w 197"/>
                  <a:gd name="T9" fmla="*/ 121 h 243"/>
                  <a:gd name="T10" fmla="*/ 51 w 197"/>
                  <a:gd name="T11" fmla="*/ 243 h 243"/>
                  <a:gd name="T12" fmla="*/ 48 w 197"/>
                  <a:gd name="T13" fmla="*/ 238 h 243"/>
                  <a:gd name="T14" fmla="*/ 123 w 197"/>
                  <a:gd name="T15" fmla="*/ 52 h 243"/>
                  <a:gd name="T16" fmla="*/ 53 w 197"/>
                  <a:gd name="T17" fmla="*/ 138 h 243"/>
                  <a:gd name="T18" fmla="*/ 36 w 197"/>
                  <a:gd name="T19" fmla="*/ 161 h 243"/>
                  <a:gd name="T20" fmla="*/ 29 w 197"/>
                  <a:gd name="T21" fmla="*/ 175 h 243"/>
                  <a:gd name="T22" fmla="*/ 29 w 197"/>
                  <a:gd name="T23" fmla="*/ 185 h 243"/>
                  <a:gd name="T24" fmla="*/ 31 w 197"/>
                  <a:gd name="T25" fmla="*/ 193 h 243"/>
                  <a:gd name="T26" fmla="*/ 24 w 197"/>
                  <a:gd name="T27" fmla="*/ 201 h 243"/>
                  <a:gd name="T28" fmla="*/ 0 w 197"/>
                  <a:gd name="T29" fmla="*/ 168 h 243"/>
                  <a:gd name="T30" fmla="*/ 7 w 197"/>
                  <a:gd name="T31" fmla="*/ 159 h 243"/>
                  <a:gd name="T32" fmla="*/ 12 w 197"/>
                  <a:gd name="T33" fmla="*/ 162 h 243"/>
                  <a:gd name="T34" fmla="*/ 19 w 197"/>
                  <a:gd name="T35" fmla="*/ 163 h 243"/>
                  <a:gd name="T36" fmla="*/ 29 w 197"/>
                  <a:gd name="T37" fmla="*/ 156 h 243"/>
                  <a:gd name="T38" fmla="*/ 48 w 197"/>
                  <a:gd name="T39" fmla="*/ 134 h 243"/>
                  <a:gd name="T40" fmla="*/ 114 w 197"/>
                  <a:gd name="T41" fmla="*/ 52 h 243"/>
                  <a:gd name="T42" fmla="*/ 123 w 197"/>
                  <a:gd name="T43" fmla="*/ 40 h 243"/>
                  <a:gd name="T44" fmla="*/ 128 w 197"/>
                  <a:gd name="T45" fmla="*/ 29 h 243"/>
                  <a:gd name="T46" fmla="*/ 129 w 197"/>
                  <a:gd name="T47" fmla="*/ 17 h 243"/>
                  <a:gd name="T48" fmla="*/ 127 w 197"/>
                  <a:gd name="T49" fmla="*/ 8 h 243"/>
                  <a:gd name="T50" fmla="*/ 134 w 197"/>
                  <a:gd name="T51" fmla="*/ 0 h 243"/>
                  <a:gd name="T52" fmla="*/ 151 w 197"/>
                  <a:gd name="T53" fmla="*/ 24 h 243"/>
                  <a:gd name="T54" fmla="*/ 81 w 197"/>
                  <a:gd name="T55" fmla="*/ 196 h 243"/>
                  <a:gd name="T56" fmla="*/ 145 w 197"/>
                  <a:gd name="T57" fmla="*/ 117 h 243"/>
                  <a:gd name="T58" fmla="*/ 162 w 197"/>
                  <a:gd name="T59" fmla="*/ 94 h 243"/>
                  <a:gd name="T60" fmla="*/ 169 w 197"/>
                  <a:gd name="T61" fmla="*/ 81 h 243"/>
                  <a:gd name="T62" fmla="*/ 168 w 197"/>
                  <a:gd name="T63" fmla="*/ 71 h 243"/>
                  <a:gd name="T64" fmla="*/ 166 w 197"/>
                  <a:gd name="T65" fmla="*/ 63 h 243"/>
                  <a:gd name="T66" fmla="*/ 173 w 197"/>
                  <a:gd name="T67" fmla="*/ 55 h 243"/>
                  <a:gd name="T68" fmla="*/ 197 w 197"/>
                  <a:gd name="T69" fmla="*/ 88 h 243"/>
                  <a:gd name="T70" fmla="*/ 190 w 197"/>
                  <a:gd name="T71" fmla="*/ 9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243">
                    <a:moveTo>
                      <a:pt x="190" y="97"/>
                    </a:moveTo>
                    <a:cubicBezTo>
                      <a:pt x="189" y="96"/>
                      <a:pt x="188" y="95"/>
                      <a:pt x="185" y="94"/>
                    </a:cubicBezTo>
                    <a:cubicBezTo>
                      <a:pt x="182" y="93"/>
                      <a:pt x="180" y="92"/>
                      <a:pt x="179" y="93"/>
                    </a:cubicBezTo>
                    <a:cubicBezTo>
                      <a:pt x="176" y="93"/>
                      <a:pt x="172" y="96"/>
                      <a:pt x="168" y="101"/>
                    </a:cubicBezTo>
                    <a:cubicBezTo>
                      <a:pt x="163" y="106"/>
                      <a:pt x="157" y="113"/>
                      <a:pt x="150" y="121"/>
                    </a:cubicBezTo>
                    <a:cubicBezTo>
                      <a:pt x="51" y="243"/>
                      <a:pt x="51" y="243"/>
                      <a:pt x="51" y="243"/>
                    </a:cubicBezTo>
                    <a:cubicBezTo>
                      <a:pt x="48" y="238"/>
                      <a:pt x="48" y="238"/>
                      <a:pt x="48" y="238"/>
                    </a:cubicBezTo>
                    <a:cubicBezTo>
                      <a:pt x="123" y="52"/>
                      <a:pt x="123" y="52"/>
                      <a:pt x="123" y="52"/>
                    </a:cubicBezTo>
                    <a:cubicBezTo>
                      <a:pt x="53" y="138"/>
                      <a:pt x="53" y="138"/>
                      <a:pt x="53" y="138"/>
                    </a:cubicBezTo>
                    <a:cubicBezTo>
                      <a:pt x="45" y="148"/>
                      <a:pt x="40" y="155"/>
                      <a:pt x="36" y="161"/>
                    </a:cubicBezTo>
                    <a:cubicBezTo>
                      <a:pt x="32" y="167"/>
                      <a:pt x="30" y="171"/>
                      <a:pt x="29" y="175"/>
                    </a:cubicBezTo>
                    <a:cubicBezTo>
                      <a:pt x="28" y="177"/>
                      <a:pt x="28" y="181"/>
                      <a:pt x="29" y="185"/>
                    </a:cubicBezTo>
                    <a:cubicBezTo>
                      <a:pt x="30" y="189"/>
                      <a:pt x="30" y="192"/>
                      <a:pt x="31" y="193"/>
                    </a:cubicBezTo>
                    <a:cubicBezTo>
                      <a:pt x="24" y="201"/>
                      <a:pt x="24" y="201"/>
                      <a:pt x="24" y="201"/>
                    </a:cubicBezTo>
                    <a:cubicBezTo>
                      <a:pt x="0" y="168"/>
                      <a:pt x="0" y="168"/>
                      <a:pt x="0" y="168"/>
                    </a:cubicBezTo>
                    <a:cubicBezTo>
                      <a:pt x="7" y="159"/>
                      <a:pt x="7" y="159"/>
                      <a:pt x="7" y="159"/>
                    </a:cubicBezTo>
                    <a:cubicBezTo>
                      <a:pt x="8" y="160"/>
                      <a:pt x="10" y="161"/>
                      <a:pt x="12" y="162"/>
                    </a:cubicBezTo>
                    <a:cubicBezTo>
                      <a:pt x="15" y="163"/>
                      <a:pt x="17" y="164"/>
                      <a:pt x="19" y="163"/>
                    </a:cubicBezTo>
                    <a:cubicBezTo>
                      <a:pt x="21" y="162"/>
                      <a:pt x="25" y="160"/>
                      <a:pt x="29" y="156"/>
                    </a:cubicBezTo>
                    <a:cubicBezTo>
                      <a:pt x="33" y="152"/>
                      <a:pt x="39" y="145"/>
                      <a:pt x="48" y="134"/>
                    </a:cubicBezTo>
                    <a:cubicBezTo>
                      <a:pt x="114" y="52"/>
                      <a:pt x="114" y="52"/>
                      <a:pt x="114" y="52"/>
                    </a:cubicBezTo>
                    <a:cubicBezTo>
                      <a:pt x="117" y="48"/>
                      <a:pt x="120" y="44"/>
                      <a:pt x="123" y="40"/>
                    </a:cubicBezTo>
                    <a:cubicBezTo>
                      <a:pt x="125" y="36"/>
                      <a:pt x="127" y="32"/>
                      <a:pt x="128" y="29"/>
                    </a:cubicBezTo>
                    <a:cubicBezTo>
                      <a:pt x="129" y="25"/>
                      <a:pt x="129" y="21"/>
                      <a:pt x="129" y="17"/>
                    </a:cubicBezTo>
                    <a:cubicBezTo>
                      <a:pt x="129" y="13"/>
                      <a:pt x="128" y="10"/>
                      <a:pt x="127" y="8"/>
                    </a:cubicBezTo>
                    <a:cubicBezTo>
                      <a:pt x="134" y="0"/>
                      <a:pt x="134" y="0"/>
                      <a:pt x="134" y="0"/>
                    </a:cubicBezTo>
                    <a:cubicBezTo>
                      <a:pt x="151" y="24"/>
                      <a:pt x="151" y="24"/>
                      <a:pt x="151" y="24"/>
                    </a:cubicBezTo>
                    <a:cubicBezTo>
                      <a:pt x="81" y="196"/>
                      <a:pt x="81" y="196"/>
                      <a:pt x="81" y="196"/>
                    </a:cubicBezTo>
                    <a:cubicBezTo>
                      <a:pt x="145" y="117"/>
                      <a:pt x="145" y="117"/>
                      <a:pt x="145" y="117"/>
                    </a:cubicBezTo>
                    <a:cubicBezTo>
                      <a:pt x="153" y="108"/>
                      <a:pt x="158" y="100"/>
                      <a:pt x="162" y="94"/>
                    </a:cubicBezTo>
                    <a:cubicBezTo>
                      <a:pt x="166" y="88"/>
                      <a:pt x="168" y="84"/>
                      <a:pt x="169" y="81"/>
                    </a:cubicBezTo>
                    <a:cubicBezTo>
                      <a:pt x="169" y="78"/>
                      <a:pt x="169" y="75"/>
                      <a:pt x="168" y="71"/>
                    </a:cubicBezTo>
                    <a:cubicBezTo>
                      <a:pt x="168" y="68"/>
                      <a:pt x="167" y="65"/>
                      <a:pt x="166" y="63"/>
                    </a:cubicBezTo>
                    <a:cubicBezTo>
                      <a:pt x="173" y="55"/>
                      <a:pt x="173" y="55"/>
                      <a:pt x="173" y="55"/>
                    </a:cubicBezTo>
                    <a:cubicBezTo>
                      <a:pt x="197" y="88"/>
                      <a:pt x="197" y="88"/>
                      <a:pt x="197" y="88"/>
                    </a:cubicBezTo>
                    <a:lnTo>
                      <a:pt x="190" y="97"/>
                    </a:lnTo>
                    <a:close/>
                  </a:path>
                </a:pathLst>
              </a:custGeom>
              <a:solidFill>
                <a:srgbClr val="898989"/>
              </a:solidFill>
              <a:ln>
                <a:noFill/>
              </a:ln>
            </p:spPr>
            <p:txBody>
              <a:bodyPr anchor="ctr"/>
              <a:lstStyle/>
              <a:p>
                <a:pPr algn="ctr"/>
                <a:endParaRPr/>
              </a:p>
            </p:txBody>
          </p:sp>
          <p:sp>
            <p:nvSpPr>
              <p:cNvPr id="31" name="iŝḷíde">
                <a:extLst>
                  <a:ext uri="{FF2B5EF4-FFF2-40B4-BE49-F238E27FC236}">
                    <a16:creationId xmlns:a16="http://schemas.microsoft.com/office/drawing/2014/main" id="{50BBD9A2-B48D-4F57-B4F4-D9D53B3409CA}"/>
                  </a:ext>
                </a:extLst>
              </p:cNvPr>
              <p:cNvSpPr/>
              <p:nvPr/>
            </p:nvSpPr>
            <p:spPr bwMode="auto">
              <a:xfrm>
                <a:off x="2476501" y="3825876"/>
                <a:ext cx="107950" cy="179388"/>
              </a:xfrm>
              <a:custGeom>
                <a:avLst/>
                <a:gdLst>
                  <a:gd name="T0" fmla="*/ 31 w 137"/>
                  <a:gd name="T1" fmla="*/ 228 h 228"/>
                  <a:gd name="T2" fmla="*/ 0 w 137"/>
                  <a:gd name="T3" fmla="*/ 199 h 228"/>
                  <a:gd name="T4" fmla="*/ 5 w 137"/>
                  <a:gd name="T5" fmla="*/ 189 h 228"/>
                  <a:gd name="T6" fmla="*/ 9 w 137"/>
                  <a:gd name="T7" fmla="*/ 191 h 228"/>
                  <a:gd name="T8" fmla="*/ 14 w 137"/>
                  <a:gd name="T9" fmla="*/ 193 h 228"/>
                  <a:gd name="T10" fmla="*/ 19 w 137"/>
                  <a:gd name="T11" fmla="*/ 190 h 228"/>
                  <a:gd name="T12" fmla="*/ 24 w 137"/>
                  <a:gd name="T13" fmla="*/ 182 h 228"/>
                  <a:gd name="T14" fmla="*/ 101 w 137"/>
                  <a:gd name="T15" fmla="*/ 38 h 228"/>
                  <a:gd name="T16" fmla="*/ 105 w 137"/>
                  <a:gd name="T17" fmla="*/ 30 h 228"/>
                  <a:gd name="T18" fmla="*/ 105 w 137"/>
                  <a:gd name="T19" fmla="*/ 22 h 228"/>
                  <a:gd name="T20" fmla="*/ 103 w 137"/>
                  <a:gd name="T21" fmla="*/ 15 h 228"/>
                  <a:gd name="T22" fmla="*/ 101 w 137"/>
                  <a:gd name="T23" fmla="*/ 10 h 228"/>
                  <a:gd name="T24" fmla="*/ 106 w 137"/>
                  <a:gd name="T25" fmla="*/ 0 h 228"/>
                  <a:gd name="T26" fmla="*/ 137 w 137"/>
                  <a:gd name="T27" fmla="*/ 29 h 228"/>
                  <a:gd name="T28" fmla="*/ 132 w 137"/>
                  <a:gd name="T29" fmla="*/ 39 h 228"/>
                  <a:gd name="T30" fmla="*/ 128 w 137"/>
                  <a:gd name="T31" fmla="*/ 37 h 228"/>
                  <a:gd name="T32" fmla="*/ 123 w 137"/>
                  <a:gd name="T33" fmla="*/ 36 h 228"/>
                  <a:gd name="T34" fmla="*/ 118 w 137"/>
                  <a:gd name="T35" fmla="*/ 39 h 228"/>
                  <a:gd name="T36" fmla="*/ 112 w 137"/>
                  <a:gd name="T37" fmla="*/ 47 h 228"/>
                  <a:gd name="T38" fmla="*/ 35 w 137"/>
                  <a:gd name="T39" fmla="*/ 190 h 228"/>
                  <a:gd name="T40" fmla="*/ 32 w 137"/>
                  <a:gd name="T41" fmla="*/ 199 h 228"/>
                  <a:gd name="T42" fmla="*/ 31 w 137"/>
                  <a:gd name="T43" fmla="*/ 207 h 228"/>
                  <a:gd name="T44" fmla="*/ 33 w 137"/>
                  <a:gd name="T45" fmla="*/ 213 h 228"/>
                  <a:gd name="T46" fmla="*/ 36 w 137"/>
                  <a:gd name="T47" fmla="*/ 218 h 228"/>
                  <a:gd name="T48" fmla="*/ 31 w 137"/>
                  <a:gd name="T4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28">
                    <a:moveTo>
                      <a:pt x="31" y="228"/>
                    </a:moveTo>
                    <a:cubicBezTo>
                      <a:pt x="0" y="199"/>
                      <a:pt x="0" y="199"/>
                      <a:pt x="0" y="199"/>
                    </a:cubicBezTo>
                    <a:cubicBezTo>
                      <a:pt x="5" y="189"/>
                      <a:pt x="5" y="189"/>
                      <a:pt x="5" y="189"/>
                    </a:cubicBezTo>
                    <a:cubicBezTo>
                      <a:pt x="6" y="189"/>
                      <a:pt x="7" y="190"/>
                      <a:pt x="9" y="191"/>
                    </a:cubicBezTo>
                    <a:cubicBezTo>
                      <a:pt x="11" y="193"/>
                      <a:pt x="13" y="193"/>
                      <a:pt x="14" y="193"/>
                    </a:cubicBezTo>
                    <a:cubicBezTo>
                      <a:pt x="15" y="193"/>
                      <a:pt x="17" y="192"/>
                      <a:pt x="19" y="190"/>
                    </a:cubicBezTo>
                    <a:cubicBezTo>
                      <a:pt x="20" y="189"/>
                      <a:pt x="22" y="186"/>
                      <a:pt x="24" y="182"/>
                    </a:cubicBezTo>
                    <a:cubicBezTo>
                      <a:pt x="101" y="38"/>
                      <a:pt x="101" y="38"/>
                      <a:pt x="101" y="38"/>
                    </a:cubicBezTo>
                    <a:cubicBezTo>
                      <a:pt x="103" y="35"/>
                      <a:pt x="104" y="32"/>
                      <a:pt x="105" y="30"/>
                    </a:cubicBezTo>
                    <a:cubicBezTo>
                      <a:pt x="106" y="27"/>
                      <a:pt x="106" y="24"/>
                      <a:pt x="105" y="22"/>
                    </a:cubicBezTo>
                    <a:cubicBezTo>
                      <a:pt x="105" y="20"/>
                      <a:pt x="104" y="18"/>
                      <a:pt x="103" y="15"/>
                    </a:cubicBezTo>
                    <a:cubicBezTo>
                      <a:pt x="103" y="13"/>
                      <a:pt x="102" y="11"/>
                      <a:pt x="101" y="10"/>
                    </a:cubicBezTo>
                    <a:cubicBezTo>
                      <a:pt x="106" y="0"/>
                      <a:pt x="106" y="0"/>
                      <a:pt x="106" y="0"/>
                    </a:cubicBezTo>
                    <a:cubicBezTo>
                      <a:pt x="137" y="29"/>
                      <a:pt x="137" y="29"/>
                      <a:pt x="137" y="29"/>
                    </a:cubicBezTo>
                    <a:cubicBezTo>
                      <a:pt x="132" y="39"/>
                      <a:pt x="132" y="39"/>
                      <a:pt x="132" y="39"/>
                    </a:cubicBezTo>
                    <a:cubicBezTo>
                      <a:pt x="131" y="38"/>
                      <a:pt x="130" y="37"/>
                      <a:pt x="128" y="37"/>
                    </a:cubicBezTo>
                    <a:cubicBezTo>
                      <a:pt x="126" y="36"/>
                      <a:pt x="125" y="36"/>
                      <a:pt x="123" y="36"/>
                    </a:cubicBezTo>
                    <a:cubicBezTo>
                      <a:pt x="121" y="36"/>
                      <a:pt x="119" y="37"/>
                      <a:pt x="118" y="39"/>
                    </a:cubicBezTo>
                    <a:cubicBezTo>
                      <a:pt x="116" y="41"/>
                      <a:pt x="114" y="44"/>
                      <a:pt x="112" y="47"/>
                    </a:cubicBezTo>
                    <a:cubicBezTo>
                      <a:pt x="35" y="190"/>
                      <a:pt x="35" y="190"/>
                      <a:pt x="35" y="190"/>
                    </a:cubicBezTo>
                    <a:cubicBezTo>
                      <a:pt x="34" y="193"/>
                      <a:pt x="33" y="196"/>
                      <a:pt x="32" y="199"/>
                    </a:cubicBezTo>
                    <a:cubicBezTo>
                      <a:pt x="31" y="202"/>
                      <a:pt x="31" y="205"/>
                      <a:pt x="31" y="207"/>
                    </a:cubicBezTo>
                    <a:cubicBezTo>
                      <a:pt x="31" y="209"/>
                      <a:pt x="32" y="210"/>
                      <a:pt x="33" y="213"/>
                    </a:cubicBezTo>
                    <a:cubicBezTo>
                      <a:pt x="34" y="215"/>
                      <a:pt x="35" y="217"/>
                      <a:pt x="36" y="218"/>
                    </a:cubicBezTo>
                    <a:lnTo>
                      <a:pt x="31" y="228"/>
                    </a:lnTo>
                    <a:close/>
                  </a:path>
                </a:pathLst>
              </a:custGeom>
              <a:solidFill>
                <a:srgbClr val="898989"/>
              </a:solidFill>
              <a:ln>
                <a:noFill/>
              </a:ln>
            </p:spPr>
            <p:txBody>
              <a:bodyPr anchor="ctr"/>
              <a:lstStyle/>
              <a:p>
                <a:pPr algn="ctr"/>
                <a:endParaRPr/>
              </a:p>
            </p:txBody>
          </p:sp>
          <p:sp>
            <p:nvSpPr>
              <p:cNvPr id="32" name="îṡḷíḍé">
                <a:extLst>
                  <a:ext uri="{FF2B5EF4-FFF2-40B4-BE49-F238E27FC236}">
                    <a16:creationId xmlns:a16="http://schemas.microsoft.com/office/drawing/2014/main" id="{6B361C17-627E-4B4C-856F-612054E5418A}"/>
                  </a:ext>
                </a:extLst>
              </p:cNvPr>
              <p:cNvSpPr/>
              <p:nvPr/>
            </p:nvSpPr>
            <p:spPr bwMode="auto">
              <a:xfrm>
                <a:off x="2533651" y="3856038"/>
                <a:ext cx="112713" cy="187325"/>
              </a:xfrm>
              <a:custGeom>
                <a:avLst/>
                <a:gdLst>
                  <a:gd name="T0" fmla="*/ 139 w 144"/>
                  <a:gd name="T1" fmla="*/ 75 h 237"/>
                  <a:gd name="T2" fmla="*/ 135 w 144"/>
                  <a:gd name="T3" fmla="*/ 73 h 237"/>
                  <a:gd name="T4" fmla="*/ 130 w 144"/>
                  <a:gd name="T5" fmla="*/ 74 h 237"/>
                  <a:gd name="T6" fmla="*/ 123 w 144"/>
                  <a:gd name="T7" fmla="*/ 80 h 237"/>
                  <a:gd name="T8" fmla="*/ 116 w 144"/>
                  <a:gd name="T9" fmla="*/ 89 h 237"/>
                  <a:gd name="T10" fmla="*/ 69 w 144"/>
                  <a:gd name="T11" fmla="*/ 150 h 237"/>
                  <a:gd name="T12" fmla="*/ 4 w 144"/>
                  <a:gd name="T13" fmla="*/ 237 h 237"/>
                  <a:gd name="T14" fmla="*/ 0 w 144"/>
                  <a:gd name="T15" fmla="*/ 234 h 237"/>
                  <a:gd name="T16" fmla="*/ 41 w 144"/>
                  <a:gd name="T17" fmla="*/ 116 h 237"/>
                  <a:gd name="T18" fmla="*/ 67 w 144"/>
                  <a:gd name="T19" fmla="*/ 39 h 237"/>
                  <a:gd name="T20" fmla="*/ 70 w 144"/>
                  <a:gd name="T21" fmla="*/ 30 h 237"/>
                  <a:gd name="T22" fmla="*/ 70 w 144"/>
                  <a:gd name="T23" fmla="*/ 21 h 237"/>
                  <a:gd name="T24" fmla="*/ 69 w 144"/>
                  <a:gd name="T25" fmla="*/ 15 h 237"/>
                  <a:gd name="T26" fmla="*/ 67 w 144"/>
                  <a:gd name="T27" fmla="*/ 11 h 237"/>
                  <a:gd name="T28" fmla="*/ 72 w 144"/>
                  <a:gd name="T29" fmla="*/ 0 h 237"/>
                  <a:gd name="T30" fmla="*/ 101 w 144"/>
                  <a:gd name="T31" fmla="*/ 26 h 237"/>
                  <a:gd name="T32" fmla="*/ 96 w 144"/>
                  <a:gd name="T33" fmla="*/ 37 h 237"/>
                  <a:gd name="T34" fmla="*/ 89 w 144"/>
                  <a:gd name="T35" fmla="*/ 33 h 237"/>
                  <a:gd name="T36" fmla="*/ 83 w 144"/>
                  <a:gd name="T37" fmla="*/ 36 h 237"/>
                  <a:gd name="T38" fmla="*/ 82 w 144"/>
                  <a:gd name="T39" fmla="*/ 40 h 237"/>
                  <a:gd name="T40" fmla="*/ 80 w 144"/>
                  <a:gd name="T41" fmla="*/ 44 h 237"/>
                  <a:gd name="T42" fmla="*/ 63 w 144"/>
                  <a:gd name="T43" fmla="*/ 94 h 237"/>
                  <a:gd name="T44" fmla="*/ 29 w 144"/>
                  <a:gd name="T45" fmla="*/ 194 h 237"/>
                  <a:gd name="T46" fmla="*/ 69 w 144"/>
                  <a:gd name="T47" fmla="*/ 140 h 237"/>
                  <a:gd name="T48" fmla="*/ 101 w 144"/>
                  <a:gd name="T49" fmla="*/ 97 h 237"/>
                  <a:gd name="T50" fmla="*/ 112 w 144"/>
                  <a:gd name="T51" fmla="*/ 81 h 237"/>
                  <a:gd name="T52" fmla="*/ 117 w 144"/>
                  <a:gd name="T53" fmla="*/ 73 h 237"/>
                  <a:gd name="T54" fmla="*/ 118 w 144"/>
                  <a:gd name="T55" fmla="*/ 67 h 237"/>
                  <a:gd name="T56" fmla="*/ 118 w 144"/>
                  <a:gd name="T57" fmla="*/ 60 h 237"/>
                  <a:gd name="T58" fmla="*/ 115 w 144"/>
                  <a:gd name="T59" fmla="*/ 55 h 237"/>
                  <a:gd name="T60" fmla="*/ 112 w 144"/>
                  <a:gd name="T61" fmla="*/ 51 h 237"/>
                  <a:gd name="T62" fmla="*/ 118 w 144"/>
                  <a:gd name="T63" fmla="*/ 41 h 237"/>
                  <a:gd name="T64" fmla="*/ 144 w 144"/>
                  <a:gd name="T65" fmla="*/ 64 h 237"/>
                  <a:gd name="T66" fmla="*/ 139 w 144"/>
                  <a:gd name="T67" fmla="*/ 7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237">
                    <a:moveTo>
                      <a:pt x="139" y="75"/>
                    </a:moveTo>
                    <a:cubicBezTo>
                      <a:pt x="138" y="74"/>
                      <a:pt x="137" y="73"/>
                      <a:pt x="135" y="73"/>
                    </a:cubicBezTo>
                    <a:cubicBezTo>
                      <a:pt x="133" y="73"/>
                      <a:pt x="131" y="74"/>
                      <a:pt x="130" y="74"/>
                    </a:cubicBezTo>
                    <a:cubicBezTo>
                      <a:pt x="128" y="75"/>
                      <a:pt x="126" y="77"/>
                      <a:pt x="123" y="80"/>
                    </a:cubicBezTo>
                    <a:cubicBezTo>
                      <a:pt x="121" y="82"/>
                      <a:pt x="118" y="85"/>
                      <a:pt x="116" y="89"/>
                    </a:cubicBezTo>
                    <a:cubicBezTo>
                      <a:pt x="106" y="102"/>
                      <a:pt x="90" y="122"/>
                      <a:pt x="69" y="150"/>
                    </a:cubicBezTo>
                    <a:cubicBezTo>
                      <a:pt x="49" y="178"/>
                      <a:pt x="27" y="207"/>
                      <a:pt x="4" y="237"/>
                    </a:cubicBezTo>
                    <a:cubicBezTo>
                      <a:pt x="0" y="234"/>
                      <a:pt x="0" y="234"/>
                      <a:pt x="0" y="234"/>
                    </a:cubicBezTo>
                    <a:cubicBezTo>
                      <a:pt x="14" y="193"/>
                      <a:pt x="28" y="154"/>
                      <a:pt x="41" y="116"/>
                    </a:cubicBezTo>
                    <a:cubicBezTo>
                      <a:pt x="54" y="78"/>
                      <a:pt x="63" y="52"/>
                      <a:pt x="67" y="39"/>
                    </a:cubicBezTo>
                    <a:cubicBezTo>
                      <a:pt x="68" y="36"/>
                      <a:pt x="69" y="32"/>
                      <a:pt x="70" y="30"/>
                    </a:cubicBezTo>
                    <a:cubicBezTo>
                      <a:pt x="70" y="27"/>
                      <a:pt x="70" y="24"/>
                      <a:pt x="70" y="21"/>
                    </a:cubicBezTo>
                    <a:cubicBezTo>
                      <a:pt x="70" y="19"/>
                      <a:pt x="70" y="16"/>
                      <a:pt x="69" y="15"/>
                    </a:cubicBezTo>
                    <a:cubicBezTo>
                      <a:pt x="68" y="13"/>
                      <a:pt x="68" y="12"/>
                      <a:pt x="67" y="11"/>
                    </a:cubicBezTo>
                    <a:cubicBezTo>
                      <a:pt x="72" y="0"/>
                      <a:pt x="72" y="0"/>
                      <a:pt x="72" y="0"/>
                    </a:cubicBezTo>
                    <a:cubicBezTo>
                      <a:pt x="101" y="26"/>
                      <a:pt x="101" y="26"/>
                      <a:pt x="101" y="26"/>
                    </a:cubicBezTo>
                    <a:cubicBezTo>
                      <a:pt x="96" y="37"/>
                      <a:pt x="96" y="37"/>
                      <a:pt x="96" y="37"/>
                    </a:cubicBezTo>
                    <a:cubicBezTo>
                      <a:pt x="93" y="35"/>
                      <a:pt x="91" y="33"/>
                      <a:pt x="89" y="33"/>
                    </a:cubicBezTo>
                    <a:cubicBezTo>
                      <a:pt x="86" y="33"/>
                      <a:pt x="85" y="34"/>
                      <a:pt x="83" y="36"/>
                    </a:cubicBezTo>
                    <a:cubicBezTo>
                      <a:pt x="83" y="37"/>
                      <a:pt x="82" y="39"/>
                      <a:pt x="82" y="40"/>
                    </a:cubicBezTo>
                    <a:cubicBezTo>
                      <a:pt x="81" y="42"/>
                      <a:pt x="81" y="43"/>
                      <a:pt x="80" y="44"/>
                    </a:cubicBezTo>
                    <a:cubicBezTo>
                      <a:pt x="77" y="54"/>
                      <a:pt x="71" y="71"/>
                      <a:pt x="63" y="94"/>
                    </a:cubicBezTo>
                    <a:cubicBezTo>
                      <a:pt x="55" y="118"/>
                      <a:pt x="43" y="151"/>
                      <a:pt x="29" y="194"/>
                    </a:cubicBezTo>
                    <a:cubicBezTo>
                      <a:pt x="40" y="179"/>
                      <a:pt x="54" y="161"/>
                      <a:pt x="69" y="140"/>
                    </a:cubicBezTo>
                    <a:cubicBezTo>
                      <a:pt x="85" y="119"/>
                      <a:pt x="95" y="105"/>
                      <a:pt x="101" y="97"/>
                    </a:cubicBezTo>
                    <a:cubicBezTo>
                      <a:pt x="107" y="89"/>
                      <a:pt x="110" y="84"/>
                      <a:pt x="112" y="81"/>
                    </a:cubicBezTo>
                    <a:cubicBezTo>
                      <a:pt x="114" y="78"/>
                      <a:pt x="115" y="75"/>
                      <a:pt x="117" y="73"/>
                    </a:cubicBezTo>
                    <a:cubicBezTo>
                      <a:pt x="118" y="71"/>
                      <a:pt x="118" y="69"/>
                      <a:pt x="118" y="67"/>
                    </a:cubicBezTo>
                    <a:cubicBezTo>
                      <a:pt x="118" y="65"/>
                      <a:pt x="118" y="62"/>
                      <a:pt x="118" y="60"/>
                    </a:cubicBezTo>
                    <a:cubicBezTo>
                      <a:pt x="117" y="59"/>
                      <a:pt x="116" y="57"/>
                      <a:pt x="115" y="55"/>
                    </a:cubicBezTo>
                    <a:cubicBezTo>
                      <a:pt x="114" y="54"/>
                      <a:pt x="113" y="52"/>
                      <a:pt x="112" y="51"/>
                    </a:cubicBezTo>
                    <a:cubicBezTo>
                      <a:pt x="118" y="41"/>
                      <a:pt x="118" y="41"/>
                      <a:pt x="118" y="41"/>
                    </a:cubicBezTo>
                    <a:cubicBezTo>
                      <a:pt x="144" y="64"/>
                      <a:pt x="144" y="64"/>
                      <a:pt x="144" y="64"/>
                    </a:cubicBezTo>
                    <a:lnTo>
                      <a:pt x="139" y="75"/>
                    </a:lnTo>
                    <a:close/>
                  </a:path>
                </a:pathLst>
              </a:custGeom>
              <a:solidFill>
                <a:srgbClr val="898989"/>
              </a:solidFill>
              <a:ln>
                <a:noFill/>
              </a:ln>
            </p:spPr>
            <p:txBody>
              <a:bodyPr anchor="ctr"/>
              <a:lstStyle/>
              <a:p>
                <a:pPr algn="ctr"/>
                <a:endParaRPr/>
              </a:p>
            </p:txBody>
          </p:sp>
          <p:sp>
            <p:nvSpPr>
              <p:cNvPr id="33" name="ïṡľîdè">
                <a:extLst>
                  <a:ext uri="{FF2B5EF4-FFF2-40B4-BE49-F238E27FC236}">
                    <a16:creationId xmlns:a16="http://schemas.microsoft.com/office/drawing/2014/main" id="{D2E5A10B-4586-4A46-8809-0B418136C2CC}"/>
                  </a:ext>
                </a:extLst>
              </p:cNvPr>
              <p:cNvSpPr/>
              <p:nvPr/>
            </p:nvSpPr>
            <p:spPr bwMode="auto">
              <a:xfrm>
                <a:off x="2578101" y="3905251"/>
                <a:ext cx="119063" cy="201613"/>
              </a:xfrm>
              <a:custGeom>
                <a:avLst/>
                <a:gdLst>
                  <a:gd name="T0" fmla="*/ 90 w 152"/>
                  <a:gd name="T1" fmla="*/ 196 h 257"/>
                  <a:gd name="T2" fmla="*/ 61 w 152"/>
                  <a:gd name="T3" fmla="*/ 257 h 257"/>
                  <a:gd name="T4" fmla="*/ 0 w 152"/>
                  <a:gd name="T5" fmla="*/ 209 h 257"/>
                  <a:gd name="T6" fmla="*/ 5 w 152"/>
                  <a:gd name="T7" fmla="*/ 198 h 257"/>
                  <a:gd name="T8" fmla="*/ 9 w 152"/>
                  <a:gd name="T9" fmla="*/ 200 h 257"/>
                  <a:gd name="T10" fmla="*/ 14 w 152"/>
                  <a:gd name="T11" fmla="*/ 201 h 257"/>
                  <a:gd name="T12" fmla="*/ 19 w 152"/>
                  <a:gd name="T13" fmla="*/ 197 h 257"/>
                  <a:gd name="T14" fmla="*/ 23 w 152"/>
                  <a:gd name="T15" fmla="*/ 189 h 257"/>
                  <a:gd name="T16" fmla="*/ 92 w 152"/>
                  <a:gd name="T17" fmla="*/ 39 h 257"/>
                  <a:gd name="T18" fmla="*/ 95 w 152"/>
                  <a:gd name="T19" fmla="*/ 30 h 257"/>
                  <a:gd name="T20" fmla="*/ 95 w 152"/>
                  <a:gd name="T21" fmla="*/ 22 h 257"/>
                  <a:gd name="T22" fmla="*/ 93 w 152"/>
                  <a:gd name="T23" fmla="*/ 16 h 257"/>
                  <a:gd name="T24" fmla="*/ 90 w 152"/>
                  <a:gd name="T25" fmla="*/ 11 h 257"/>
                  <a:gd name="T26" fmla="*/ 95 w 152"/>
                  <a:gd name="T27" fmla="*/ 0 h 257"/>
                  <a:gd name="T28" fmla="*/ 152 w 152"/>
                  <a:gd name="T29" fmla="*/ 45 h 257"/>
                  <a:gd name="T30" fmla="*/ 129 w 152"/>
                  <a:gd name="T31" fmla="*/ 95 h 257"/>
                  <a:gd name="T32" fmla="*/ 125 w 152"/>
                  <a:gd name="T33" fmla="*/ 92 h 257"/>
                  <a:gd name="T34" fmla="*/ 131 w 152"/>
                  <a:gd name="T35" fmla="*/ 65 h 257"/>
                  <a:gd name="T36" fmla="*/ 131 w 152"/>
                  <a:gd name="T37" fmla="*/ 46 h 257"/>
                  <a:gd name="T38" fmla="*/ 128 w 152"/>
                  <a:gd name="T39" fmla="*/ 42 h 257"/>
                  <a:gd name="T40" fmla="*/ 123 w 152"/>
                  <a:gd name="T41" fmla="*/ 38 h 257"/>
                  <a:gd name="T42" fmla="*/ 111 w 152"/>
                  <a:gd name="T43" fmla="*/ 29 h 257"/>
                  <a:gd name="T44" fmla="*/ 73 w 152"/>
                  <a:gd name="T45" fmla="*/ 112 h 257"/>
                  <a:gd name="T46" fmla="*/ 82 w 152"/>
                  <a:gd name="T47" fmla="*/ 118 h 257"/>
                  <a:gd name="T48" fmla="*/ 88 w 152"/>
                  <a:gd name="T49" fmla="*/ 121 h 257"/>
                  <a:gd name="T50" fmla="*/ 95 w 152"/>
                  <a:gd name="T51" fmla="*/ 116 h 257"/>
                  <a:gd name="T52" fmla="*/ 102 w 152"/>
                  <a:gd name="T53" fmla="*/ 106 h 257"/>
                  <a:gd name="T54" fmla="*/ 109 w 152"/>
                  <a:gd name="T55" fmla="*/ 94 h 257"/>
                  <a:gd name="T56" fmla="*/ 113 w 152"/>
                  <a:gd name="T57" fmla="*/ 97 h 257"/>
                  <a:gd name="T58" fmla="*/ 76 w 152"/>
                  <a:gd name="T59" fmla="*/ 178 h 257"/>
                  <a:gd name="T60" fmla="*/ 72 w 152"/>
                  <a:gd name="T61" fmla="*/ 175 h 257"/>
                  <a:gd name="T62" fmla="*/ 78 w 152"/>
                  <a:gd name="T63" fmla="*/ 159 h 257"/>
                  <a:gd name="T64" fmla="*/ 81 w 152"/>
                  <a:gd name="T65" fmla="*/ 146 h 257"/>
                  <a:gd name="T66" fmla="*/ 81 w 152"/>
                  <a:gd name="T67" fmla="*/ 136 h 257"/>
                  <a:gd name="T68" fmla="*/ 76 w 152"/>
                  <a:gd name="T69" fmla="*/ 130 h 257"/>
                  <a:gd name="T70" fmla="*/ 68 w 152"/>
                  <a:gd name="T71" fmla="*/ 124 h 257"/>
                  <a:gd name="T72" fmla="*/ 39 w 152"/>
                  <a:gd name="T73" fmla="*/ 186 h 257"/>
                  <a:gd name="T74" fmla="*/ 33 w 152"/>
                  <a:gd name="T75" fmla="*/ 201 h 257"/>
                  <a:gd name="T76" fmla="*/ 31 w 152"/>
                  <a:gd name="T77" fmla="*/ 211 h 257"/>
                  <a:gd name="T78" fmla="*/ 33 w 152"/>
                  <a:gd name="T79" fmla="*/ 218 h 257"/>
                  <a:gd name="T80" fmla="*/ 39 w 152"/>
                  <a:gd name="T81" fmla="*/ 224 h 257"/>
                  <a:gd name="T82" fmla="*/ 44 w 152"/>
                  <a:gd name="T83" fmla="*/ 227 h 257"/>
                  <a:gd name="T84" fmla="*/ 49 w 152"/>
                  <a:gd name="T85" fmla="*/ 230 h 257"/>
                  <a:gd name="T86" fmla="*/ 54 w 152"/>
                  <a:gd name="T87" fmla="*/ 231 h 257"/>
                  <a:gd name="T88" fmla="*/ 59 w 152"/>
                  <a:gd name="T89" fmla="*/ 229 h 257"/>
                  <a:gd name="T90" fmla="*/ 73 w 152"/>
                  <a:gd name="T91" fmla="*/ 212 h 257"/>
                  <a:gd name="T92" fmla="*/ 86 w 152"/>
                  <a:gd name="T93" fmla="*/ 193 h 257"/>
                  <a:gd name="T94" fmla="*/ 90 w 152"/>
                  <a:gd name="T95" fmla="*/ 19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57">
                    <a:moveTo>
                      <a:pt x="90" y="196"/>
                    </a:moveTo>
                    <a:cubicBezTo>
                      <a:pt x="61" y="257"/>
                      <a:pt x="61" y="257"/>
                      <a:pt x="61" y="257"/>
                    </a:cubicBezTo>
                    <a:cubicBezTo>
                      <a:pt x="0" y="209"/>
                      <a:pt x="0" y="209"/>
                      <a:pt x="0" y="209"/>
                    </a:cubicBezTo>
                    <a:cubicBezTo>
                      <a:pt x="5" y="198"/>
                      <a:pt x="5" y="198"/>
                      <a:pt x="5" y="198"/>
                    </a:cubicBezTo>
                    <a:cubicBezTo>
                      <a:pt x="6" y="199"/>
                      <a:pt x="7" y="200"/>
                      <a:pt x="9" y="200"/>
                    </a:cubicBezTo>
                    <a:cubicBezTo>
                      <a:pt x="12" y="201"/>
                      <a:pt x="13" y="201"/>
                      <a:pt x="14" y="201"/>
                    </a:cubicBezTo>
                    <a:cubicBezTo>
                      <a:pt x="16" y="200"/>
                      <a:pt x="17" y="199"/>
                      <a:pt x="19" y="197"/>
                    </a:cubicBezTo>
                    <a:cubicBezTo>
                      <a:pt x="20" y="195"/>
                      <a:pt x="22" y="192"/>
                      <a:pt x="23" y="189"/>
                    </a:cubicBezTo>
                    <a:cubicBezTo>
                      <a:pt x="92" y="39"/>
                      <a:pt x="92" y="39"/>
                      <a:pt x="92" y="39"/>
                    </a:cubicBezTo>
                    <a:cubicBezTo>
                      <a:pt x="93" y="36"/>
                      <a:pt x="94" y="33"/>
                      <a:pt x="95" y="30"/>
                    </a:cubicBezTo>
                    <a:cubicBezTo>
                      <a:pt x="96" y="27"/>
                      <a:pt x="96" y="24"/>
                      <a:pt x="95" y="22"/>
                    </a:cubicBezTo>
                    <a:cubicBezTo>
                      <a:pt x="95" y="20"/>
                      <a:pt x="94" y="18"/>
                      <a:pt x="93" y="16"/>
                    </a:cubicBezTo>
                    <a:cubicBezTo>
                      <a:pt x="92" y="13"/>
                      <a:pt x="91" y="12"/>
                      <a:pt x="90" y="11"/>
                    </a:cubicBezTo>
                    <a:cubicBezTo>
                      <a:pt x="95" y="0"/>
                      <a:pt x="95" y="0"/>
                      <a:pt x="95" y="0"/>
                    </a:cubicBezTo>
                    <a:cubicBezTo>
                      <a:pt x="152" y="45"/>
                      <a:pt x="152" y="45"/>
                      <a:pt x="152" y="45"/>
                    </a:cubicBezTo>
                    <a:cubicBezTo>
                      <a:pt x="129" y="95"/>
                      <a:pt x="129" y="95"/>
                      <a:pt x="129" y="95"/>
                    </a:cubicBezTo>
                    <a:cubicBezTo>
                      <a:pt x="125" y="92"/>
                      <a:pt x="125" y="92"/>
                      <a:pt x="125" y="92"/>
                    </a:cubicBezTo>
                    <a:cubicBezTo>
                      <a:pt x="128" y="84"/>
                      <a:pt x="130" y="75"/>
                      <a:pt x="131" y="65"/>
                    </a:cubicBezTo>
                    <a:cubicBezTo>
                      <a:pt x="133" y="55"/>
                      <a:pt x="133" y="49"/>
                      <a:pt x="131" y="46"/>
                    </a:cubicBezTo>
                    <a:cubicBezTo>
                      <a:pt x="130" y="45"/>
                      <a:pt x="129" y="44"/>
                      <a:pt x="128" y="42"/>
                    </a:cubicBezTo>
                    <a:cubicBezTo>
                      <a:pt x="126" y="41"/>
                      <a:pt x="125" y="39"/>
                      <a:pt x="123" y="38"/>
                    </a:cubicBezTo>
                    <a:cubicBezTo>
                      <a:pt x="111" y="29"/>
                      <a:pt x="111" y="29"/>
                      <a:pt x="111" y="29"/>
                    </a:cubicBezTo>
                    <a:cubicBezTo>
                      <a:pt x="73" y="112"/>
                      <a:pt x="73" y="112"/>
                      <a:pt x="73" y="112"/>
                    </a:cubicBezTo>
                    <a:cubicBezTo>
                      <a:pt x="82" y="118"/>
                      <a:pt x="82" y="118"/>
                      <a:pt x="82" y="118"/>
                    </a:cubicBezTo>
                    <a:cubicBezTo>
                      <a:pt x="84" y="120"/>
                      <a:pt x="87" y="121"/>
                      <a:pt x="88" y="121"/>
                    </a:cubicBezTo>
                    <a:cubicBezTo>
                      <a:pt x="90" y="120"/>
                      <a:pt x="92" y="119"/>
                      <a:pt x="95" y="116"/>
                    </a:cubicBezTo>
                    <a:cubicBezTo>
                      <a:pt x="97" y="114"/>
                      <a:pt x="99" y="111"/>
                      <a:pt x="102" y="106"/>
                    </a:cubicBezTo>
                    <a:cubicBezTo>
                      <a:pt x="105" y="102"/>
                      <a:pt x="107" y="98"/>
                      <a:pt x="109" y="94"/>
                    </a:cubicBezTo>
                    <a:cubicBezTo>
                      <a:pt x="113" y="97"/>
                      <a:pt x="113" y="97"/>
                      <a:pt x="113" y="97"/>
                    </a:cubicBezTo>
                    <a:cubicBezTo>
                      <a:pt x="76" y="178"/>
                      <a:pt x="76" y="178"/>
                      <a:pt x="76" y="178"/>
                    </a:cubicBezTo>
                    <a:cubicBezTo>
                      <a:pt x="72" y="175"/>
                      <a:pt x="72" y="175"/>
                      <a:pt x="72" y="175"/>
                    </a:cubicBezTo>
                    <a:cubicBezTo>
                      <a:pt x="74" y="170"/>
                      <a:pt x="76" y="165"/>
                      <a:pt x="78" y="159"/>
                    </a:cubicBezTo>
                    <a:cubicBezTo>
                      <a:pt x="79" y="154"/>
                      <a:pt x="81" y="149"/>
                      <a:pt x="81" y="146"/>
                    </a:cubicBezTo>
                    <a:cubicBezTo>
                      <a:pt x="82" y="142"/>
                      <a:pt x="82" y="138"/>
                      <a:pt x="81" y="136"/>
                    </a:cubicBezTo>
                    <a:cubicBezTo>
                      <a:pt x="80" y="134"/>
                      <a:pt x="78" y="132"/>
                      <a:pt x="76" y="130"/>
                    </a:cubicBezTo>
                    <a:cubicBezTo>
                      <a:pt x="68" y="124"/>
                      <a:pt x="68" y="124"/>
                      <a:pt x="68" y="124"/>
                    </a:cubicBezTo>
                    <a:cubicBezTo>
                      <a:pt x="39" y="186"/>
                      <a:pt x="39" y="186"/>
                      <a:pt x="39" y="186"/>
                    </a:cubicBezTo>
                    <a:cubicBezTo>
                      <a:pt x="37" y="192"/>
                      <a:pt x="34" y="198"/>
                      <a:pt x="33" y="201"/>
                    </a:cubicBezTo>
                    <a:cubicBezTo>
                      <a:pt x="32" y="205"/>
                      <a:pt x="31" y="208"/>
                      <a:pt x="31" y="211"/>
                    </a:cubicBezTo>
                    <a:cubicBezTo>
                      <a:pt x="31" y="214"/>
                      <a:pt x="32" y="216"/>
                      <a:pt x="33" y="218"/>
                    </a:cubicBezTo>
                    <a:cubicBezTo>
                      <a:pt x="35" y="219"/>
                      <a:pt x="37" y="221"/>
                      <a:pt x="39" y="224"/>
                    </a:cubicBezTo>
                    <a:cubicBezTo>
                      <a:pt x="41" y="224"/>
                      <a:pt x="42" y="226"/>
                      <a:pt x="44" y="227"/>
                    </a:cubicBezTo>
                    <a:cubicBezTo>
                      <a:pt x="46" y="229"/>
                      <a:pt x="47" y="230"/>
                      <a:pt x="49" y="230"/>
                    </a:cubicBezTo>
                    <a:cubicBezTo>
                      <a:pt x="50" y="231"/>
                      <a:pt x="52" y="231"/>
                      <a:pt x="54" y="231"/>
                    </a:cubicBezTo>
                    <a:cubicBezTo>
                      <a:pt x="56" y="231"/>
                      <a:pt x="57" y="231"/>
                      <a:pt x="59" y="229"/>
                    </a:cubicBezTo>
                    <a:cubicBezTo>
                      <a:pt x="62" y="226"/>
                      <a:pt x="67" y="220"/>
                      <a:pt x="73" y="212"/>
                    </a:cubicBezTo>
                    <a:cubicBezTo>
                      <a:pt x="80" y="204"/>
                      <a:pt x="84" y="198"/>
                      <a:pt x="86" y="193"/>
                    </a:cubicBezTo>
                    <a:lnTo>
                      <a:pt x="90" y="196"/>
                    </a:lnTo>
                    <a:close/>
                  </a:path>
                </a:pathLst>
              </a:custGeom>
              <a:solidFill>
                <a:srgbClr val="898989"/>
              </a:solidFill>
              <a:ln>
                <a:noFill/>
              </a:ln>
            </p:spPr>
            <p:txBody>
              <a:bodyPr anchor="ctr"/>
              <a:lstStyle/>
              <a:p>
                <a:pPr algn="ctr"/>
                <a:endParaRPr/>
              </a:p>
            </p:txBody>
          </p:sp>
          <p:sp>
            <p:nvSpPr>
              <p:cNvPr id="34" name="íślîde">
                <a:extLst>
                  <a:ext uri="{FF2B5EF4-FFF2-40B4-BE49-F238E27FC236}">
                    <a16:creationId xmlns:a16="http://schemas.microsoft.com/office/drawing/2014/main" id="{DE1032F7-7B78-4010-A4A8-3C5689C3FD41}"/>
                  </a:ext>
                </a:extLst>
              </p:cNvPr>
              <p:cNvSpPr/>
              <p:nvPr/>
            </p:nvSpPr>
            <p:spPr bwMode="auto">
              <a:xfrm>
                <a:off x="2633663" y="3940176"/>
                <a:ext cx="107950" cy="209550"/>
              </a:xfrm>
              <a:custGeom>
                <a:avLst/>
                <a:gdLst>
                  <a:gd name="T0" fmla="*/ 72 w 138"/>
                  <a:gd name="T1" fmla="*/ 266 h 266"/>
                  <a:gd name="T2" fmla="*/ 52 w 138"/>
                  <a:gd name="T3" fmla="*/ 251 h 266"/>
                  <a:gd name="T4" fmla="*/ 63 w 138"/>
                  <a:gd name="T5" fmla="*/ 190 h 266"/>
                  <a:gd name="T6" fmla="*/ 70 w 138"/>
                  <a:gd name="T7" fmla="*/ 137 h 266"/>
                  <a:gd name="T8" fmla="*/ 63 w 138"/>
                  <a:gd name="T9" fmla="*/ 132 h 266"/>
                  <a:gd name="T10" fmla="*/ 34 w 138"/>
                  <a:gd name="T11" fmla="*/ 199 h 266"/>
                  <a:gd name="T12" fmla="*/ 30 w 138"/>
                  <a:gd name="T13" fmla="*/ 208 h 266"/>
                  <a:gd name="T14" fmla="*/ 30 w 138"/>
                  <a:gd name="T15" fmla="*/ 216 h 266"/>
                  <a:gd name="T16" fmla="*/ 33 w 138"/>
                  <a:gd name="T17" fmla="*/ 220 h 266"/>
                  <a:gd name="T18" fmla="*/ 36 w 138"/>
                  <a:gd name="T19" fmla="*/ 224 h 266"/>
                  <a:gd name="T20" fmla="*/ 32 w 138"/>
                  <a:gd name="T21" fmla="*/ 235 h 266"/>
                  <a:gd name="T22" fmla="*/ 0 w 138"/>
                  <a:gd name="T23" fmla="*/ 212 h 266"/>
                  <a:gd name="T24" fmla="*/ 5 w 138"/>
                  <a:gd name="T25" fmla="*/ 201 h 266"/>
                  <a:gd name="T26" fmla="*/ 9 w 138"/>
                  <a:gd name="T27" fmla="*/ 203 h 266"/>
                  <a:gd name="T28" fmla="*/ 13 w 138"/>
                  <a:gd name="T29" fmla="*/ 203 h 266"/>
                  <a:gd name="T30" fmla="*/ 18 w 138"/>
                  <a:gd name="T31" fmla="*/ 199 h 266"/>
                  <a:gd name="T32" fmla="*/ 23 w 138"/>
                  <a:gd name="T33" fmla="*/ 190 h 266"/>
                  <a:gd name="T34" fmla="*/ 89 w 138"/>
                  <a:gd name="T35" fmla="*/ 38 h 266"/>
                  <a:gd name="T36" fmla="*/ 92 w 138"/>
                  <a:gd name="T37" fmla="*/ 28 h 266"/>
                  <a:gd name="T38" fmla="*/ 92 w 138"/>
                  <a:gd name="T39" fmla="*/ 20 h 266"/>
                  <a:gd name="T40" fmla="*/ 90 w 138"/>
                  <a:gd name="T41" fmla="*/ 15 h 266"/>
                  <a:gd name="T42" fmla="*/ 87 w 138"/>
                  <a:gd name="T43" fmla="*/ 11 h 266"/>
                  <a:gd name="T44" fmla="*/ 92 w 138"/>
                  <a:gd name="T45" fmla="*/ 0 h 266"/>
                  <a:gd name="T46" fmla="*/ 126 w 138"/>
                  <a:gd name="T47" fmla="*/ 26 h 266"/>
                  <a:gd name="T48" fmla="*/ 134 w 138"/>
                  <a:gd name="T49" fmla="*/ 35 h 266"/>
                  <a:gd name="T50" fmla="*/ 137 w 138"/>
                  <a:gd name="T51" fmla="*/ 50 h 266"/>
                  <a:gd name="T52" fmla="*/ 136 w 138"/>
                  <a:gd name="T53" fmla="*/ 69 h 266"/>
                  <a:gd name="T54" fmla="*/ 128 w 138"/>
                  <a:gd name="T55" fmla="*/ 94 h 266"/>
                  <a:gd name="T56" fmla="*/ 117 w 138"/>
                  <a:gd name="T57" fmla="*/ 114 h 266"/>
                  <a:gd name="T58" fmla="*/ 106 w 138"/>
                  <a:gd name="T59" fmla="*/ 128 h 266"/>
                  <a:gd name="T60" fmla="*/ 96 w 138"/>
                  <a:gd name="T61" fmla="*/ 135 h 266"/>
                  <a:gd name="T62" fmla="*/ 85 w 138"/>
                  <a:gd name="T63" fmla="*/ 137 h 266"/>
                  <a:gd name="T64" fmla="*/ 79 w 138"/>
                  <a:gd name="T65" fmla="*/ 179 h 266"/>
                  <a:gd name="T66" fmla="*/ 73 w 138"/>
                  <a:gd name="T67" fmla="*/ 220 h 266"/>
                  <a:gd name="T68" fmla="*/ 71 w 138"/>
                  <a:gd name="T69" fmla="*/ 236 h 266"/>
                  <a:gd name="T70" fmla="*/ 72 w 138"/>
                  <a:gd name="T71" fmla="*/ 246 h 266"/>
                  <a:gd name="T72" fmla="*/ 74 w 138"/>
                  <a:gd name="T73" fmla="*/ 251 h 266"/>
                  <a:gd name="T74" fmla="*/ 77 w 138"/>
                  <a:gd name="T75" fmla="*/ 255 h 266"/>
                  <a:gd name="T76" fmla="*/ 72 w 138"/>
                  <a:gd name="T77" fmla="*/ 266 h 266"/>
                  <a:gd name="T78" fmla="*/ 113 w 138"/>
                  <a:gd name="T79" fmla="*/ 88 h 266"/>
                  <a:gd name="T80" fmla="*/ 122 w 138"/>
                  <a:gd name="T81" fmla="*/ 54 h 266"/>
                  <a:gd name="T82" fmla="*/ 116 w 138"/>
                  <a:gd name="T83" fmla="*/ 35 h 266"/>
                  <a:gd name="T84" fmla="*/ 108 w 138"/>
                  <a:gd name="T85" fmla="*/ 28 h 266"/>
                  <a:gd name="T86" fmla="*/ 68 w 138"/>
                  <a:gd name="T87" fmla="*/ 119 h 266"/>
                  <a:gd name="T88" fmla="*/ 75 w 138"/>
                  <a:gd name="T89" fmla="*/ 124 h 266"/>
                  <a:gd name="T90" fmla="*/ 93 w 138"/>
                  <a:gd name="T91" fmla="*/ 120 h 266"/>
                  <a:gd name="T92" fmla="*/ 113 w 138"/>
                  <a:gd name="T93" fmla="*/ 8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266">
                    <a:moveTo>
                      <a:pt x="72" y="266"/>
                    </a:moveTo>
                    <a:cubicBezTo>
                      <a:pt x="52" y="251"/>
                      <a:pt x="52" y="251"/>
                      <a:pt x="52" y="251"/>
                    </a:cubicBezTo>
                    <a:cubicBezTo>
                      <a:pt x="57" y="228"/>
                      <a:pt x="60" y="208"/>
                      <a:pt x="63" y="190"/>
                    </a:cubicBezTo>
                    <a:cubicBezTo>
                      <a:pt x="65" y="173"/>
                      <a:pt x="68" y="156"/>
                      <a:pt x="70" y="137"/>
                    </a:cubicBezTo>
                    <a:cubicBezTo>
                      <a:pt x="63" y="132"/>
                      <a:pt x="63" y="132"/>
                      <a:pt x="63" y="132"/>
                    </a:cubicBezTo>
                    <a:cubicBezTo>
                      <a:pt x="34" y="199"/>
                      <a:pt x="34" y="199"/>
                      <a:pt x="34" y="199"/>
                    </a:cubicBezTo>
                    <a:cubicBezTo>
                      <a:pt x="32" y="202"/>
                      <a:pt x="31" y="205"/>
                      <a:pt x="30" y="208"/>
                    </a:cubicBezTo>
                    <a:cubicBezTo>
                      <a:pt x="30" y="211"/>
                      <a:pt x="30" y="214"/>
                      <a:pt x="30" y="216"/>
                    </a:cubicBezTo>
                    <a:cubicBezTo>
                      <a:pt x="31" y="217"/>
                      <a:pt x="31" y="219"/>
                      <a:pt x="33" y="220"/>
                    </a:cubicBezTo>
                    <a:cubicBezTo>
                      <a:pt x="34" y="222"/>
                      <a:pt x="35" y="224"/>
                      <a:pt x="36" y="224"/>
                    </a:cubicBezTo>
                    <a:cubicBezTo>
                      <a:pt x="32" y="235"/>
                      <a:pt x="32" y="235"/>
                      <a:pt x="32" y="235"/>
                    </a:cubicBezTo>
                    <a:cubicBezTo>
                      <a:pt x="0" y="212"/>
                      <a:pt x="0" y="212"/>
                      <a:pt x="0" y="212"/>
                    </a:cubicBezTo>
                    <a:cubicBezTo>
                      <a:pt x="5" y="201"/>
                      <a:pt x="5" y="201"/>
                      <a:pt x="5" y="201"/>
                    </a:cubicBezTo>
                    <a:cubicBezTo>
                      <a:pt x="6" y="201"/>
                      <a:pt x="7" y="202"/>
                      <a:pt x="9" y="203"/>
                    </a:cubicBezTo>
                    <a:cubicBezTo>
                      <a:pt x="11" y="203"/>
                      <a:pt x="12" y="204"/>
                      <a:pt x="13" y="203"/>
                    </a:cubicBezTo>
                    <a:cubicBezTo>
                      <a:pt x="15" y="203"/>
                      <a:pt x="16" y="201"/>
                      <a:pt x="18" y="199"/>
                    </a:cubicBezTo>
                    <a:cubicBezTo>
                      <a:pt x="19" y="197"/>
                      <a:pt x="21" y="194"/>
                      <a:pt x="23" y="190"/>
                    </a:cubicBezTo>
                    <a:cubicBezTo>
                      <a:pt x="89" y="38"/>
                      <a:pt x="89" y="38"/>
                      <a:pt x="89" y="38"/>
                    </a:cubicBezTo>
                    <a:cubicBezTo>
                      <a:pt x="90" y="34"/>
                      <a:pt x="91" y="31"/>
                      <a:pt x="92" y="28"/>
                    </a:cubicBezTo>
                    <a:cubicBezTo>
                      <a:pt x="93" y="25"/>
                      <a:pt x="93" y="22"/>
                      <a:pt x="92" y="20"/>
                    </a:cubicBezTo>
                    <a:cubicBezTo>
                      <a:pt x="92" y="18"/>
                      <a:pt x="91" y="17"/>
                      <a:pt x="90" y="15"/>
                    </a:cubicBezTo>
                    <a:cubicBezTo>
                      <a:pt x="89" y="13"/>
                      <a:pt x="88" y="12"/>
                      <a:pt x="87" y="11"/>
                    </a:cubicBezTo>
                    <a:cubicBezTo>
                      <a:pt x="92" y="0"/>
                      <a:pt x="92" y="0"/>
                      <a:pt x="92" y="0"/>
                    </a:cubicBezTo>
                    <a:cubicBezTo>
                      <a:pt x="126" y="26"/>
                      <a:pt x="126" y="26"/>
                      <a:pt x="126" y="26"/>
                    </a:cubicBezTo>
                    <a:cubicBezTo>
                      <a:pt x="129" y="28"/>
                      <a:pt x="132" y="31"/>
                      <a:pt x="134" y="35"/>
                    </a:cubicBezTo>
                    <a:cubicBezTo>
                      <a:pt x="135" y="39"/>
                      <a:pt x="137" y="44"/>
                      <a:pt x="137" y="50"/>
                    </a:cubicBezTo>
                    <a:cubicBezTo>
                      <a:pt x="138" y="55"/>
                      <a:pt x="137" y="62"/>
                      <a:pt x="136" y="69"/>
                    </a:cubicBezTo>
                    <a:cubicBezTo>
                      <a:pt x="134" y="77"/>
                      <a:pt x="131" y="85"/>
                      <a:pt x="128" y="94"/>
                    </a:cubicBezTo>
                    <a:cubicBezTo>
                      <a:pt x="124" y="102"/>
                      <a:pt x="120" y="109"/>
                      <a:pt x="117" y="114"/>
                    </a:cubicBezTo>
                    <a:cubicBezTo>
                      <a:pt x="113" y="120"/>
                      <a:pt x="110" y="124"/>
                      <a:pt x="106" y="128"/>
                    </a:cubicBezTo>
                    <a:cubicBezTo>
                      <a:pt x="103" y="131"/>
                      <a:pt x="99" y="133"/>
                      <a:pt x="96" y="135"/>
                    </a:cubicBezTo>
                    <a:cubicBezTo>
                      <a:pt x="92" y="136"/>
                      <a:pt x="88" y="137"/>
                      <a:pt x="85" y="137"/>
                    </a:cubicBezTo>
                    <a:cubicBezTo>
                      <a:pt x="83" y="154"/>
                      <a:pt x="81" y="168"/>
                      <a:pt x="79" y="179"/>
                    </a:cubicBezTo>
                    <a:cubicBezTo>
                      <a:pt x="77" y="190"/>
                      <a:pt x="75" y="204"/>
                      <a:pt x="73" y="220"/>
                    </a:cubicBezTo>
                    <a:cubicBezTo>
                      <a:pt x="72" y="227"/>
                      <a:pt x="71" y="232"/>
                      <a:pt x="71" y="236"/>
                    </a:cubicBezTo>
                    <a:cubicBezTo>
                      <a:pt x="71" y="240"/>
                      <a:pt x="72" y="243"/>
                      <a:pt x="72" y="246"/>
                    </a:cubicBezTo>
                    <a:cubicBezTo>
                      <a:pt x="72" y="248"/>
                      <a:pt x="73" y="250"/>
                      <a:pt x="74" y="251"/>
                    </a:cubicBezTo>
                    <a:cubicBezTo>
                      <a:pt x="75" y="253"/>
                      <a:pt x="76" y="254"/>
                      <a:pt x="77" y="255"/>
                    </a:cubicBezTo>
                    <a:cubicBezTo>
                      <a:pt x="72" y="266"/>
                      <a:pt x="72" y="266"/>
                      <a:pt x="72" y="266"/>
                    </a:cubicBezTo>
                    <a:close/>
                    <a:moveTo>
                      <a:pt x="113" y="88"/>
                    </a:moveTo>
                    <a:cubicBezTo>
                      <a:pt x="119" y="75"/>
                      <a:pt x="122" y="64"/>
                      <a:pt x="122" y="54"/>
                    </a:cubicBezTo>
                    <a:cubicBezTo>
                      <a:pt x="123" y="45"/>
                      <a:pt x="121" y="38"/>
                      <a:pt x="116" y="35"/>
                    </a:cubicBezTo>
                    <a:cubicBezTo>
                      <a:pt x="108" y="28"/>
                      <a:pt x="108" y="28"/>
                      <a:pt x="108" y="28"/>
                    </a:cubicBezTo>
                    <a:cubicBezTo>
                      <a:pt x="68" y="119"/>
                      <a:pt x="68" y="119"/>
                      <a:pt x="68" y="119"/>
                    </a:cubicBezTo>
                    <a:cubicBezTo>
                      <a:pt x="75" y="124"/>
                      <a:pt x="75" y="124"/>
                      <a:pt x="75" y="124"/>
                    </a:cubicBezTo>
                    <a:cubicBezTo>
                      <a:pt x="80" y="128"/>
                      <a:pt x="86" y="126"/>
                      <a:pt x="93" y="120"/>
                    </a:cubicBezTo>
                    <a:cubicBezTo>
                      <a:pt x="100" y="113"/>
                      <a:pt x="107" y="103"/>
                      <a:pt x="113" y="88"/>
                    </a:cubicBezTo>
                    <a:close/>
                  </a:path>
                </a:pathLst>
              </a:custGeom>
              <a:solidFill>
                <a:srgbClr val="898989"/>
              </a:solidFill>
              <a:ln>
                <a:noFill/>
              </a:ln>
            </p:spPr>
            <p:txBody>
              <a:bodyPr anchor="ctr"/>
              <a:lstStyle/>
              <a:p>
                <a:pPr algn="ctr"/>
                <a:endParaRPr/>
              </a:p>
            </p:txBody>
          </p:sp>
          <p:sp>
            <p:nvSpPr>
              <p:cNvPr id="35" name="iŝļîḍé">
                <a:extLst>
                  <a:ext uri="{FF2B5EF4-FFF2-40B4-BE49-F238E27FC236}">
                    <a16:creationId xmlns:a16="http://schemas.microsoft.com/office/drawing/2014/main" id="{B262864B-F9CA-46EC-81E9-EA65034A9909}"/>
                  </a:ext>
                </a:extLst>
              </p:cNvPr>
              <p:cNvSpPr/>
              <p:nvPr/>
            </p:nvSpPr>
            <p:spPr bwMode="auto">
              <a:xfrm>
                <a:off x="2703513" y="3976688"/>
                <a:ext cx="84138" cy="193675"/>
              </a:xfrm>
              <a:custGeom>
                <a:avLst/>
                <a:gdLst>
                  <a:gd name="T0" fmla="*/ 76 w 108"/>
                  <a:gd name="T1" fmla="*/ 142 h 247"/>
                  <a:gd name="T2" fmla="*/ 76 w 108"/>
                  <a:gd name="T3" fmla="*/ 162 h 247"/>
                  <a:gd name="T4" fmla="*/ 71 w 108"/>
                  <a:gd name="T5" fmla="*/ 185 h 247"/>
                  <a:gd name="T6" fmla="*/ 51 w 108"/>
                  <a:gd name="T7" fmla="*/ 232 h 247"/>
                  <a:gd name="T8" fmla="*/ 27 w 108"/>
                  <a:gd name="T9" fmla="*/ 244 h 247"/>
                  <a:gd name="T10" fmla="*/ 17 w 108"/>
                  <a:gd name="T11" fmla="*/ 234 h 247"/>
                  <a:gd name="T12" fmla="*/ 10 w 108"/>
                  <a:gd name="T13" fmla="*/ 219 h 247"/>
                  <a:gd name="T14" fmla="*/ 5 w 108"/>
                  <a:gd name="T15" fmla="*/ 229 h 247"/>
                  <a:gd name="T16" fmla="*/ 0 w 108"/>
                  <a:gd name="T17" fmla="*/ 228 h 247"/>
                  <a:gd name="T18" fmla="*/ 19 w 108"/>
                  <a:gd name="T19" fmla="*/ 148 h 247"/>
                  <a:gd name="T20" fmla="*/ 23 w 108"/>
                  <a:gd name="T21" fmla="*/ 150 h 247"/>
                  <a:gd name="T22" fmla="*/ 20 w 108"/>
                  <a:gd name="T23" fmla="*/ 178 h 247"/>
                  <a:gd name="T24" fmla="*/ 20 w 108"/>
                  <a:gd name="T25" fmla="*/ 202 h 247"/>
                  <a:gd name="T26" fmla="*/ 23 w 108"/>
                  <a:gd name="T27" fmla="*/ 220 h 247"/>
                  <a:gd name="T28" fmla="*/ 31 w 108"/>
                  <a:gd name="T29" fmla="*/ 230 h 247"/>
                  <a:gd name="T30" fmla="*/ 39 w 108"/>
                  <a:gd name="T31" fmla="*/ 230 h 247"/>
                  <a:gd name="T32" fmla="*/ 46 w 108"/>
                  <a:gd name="T33" fmla="*/ 223 h 247"/>
                  <a:gd name="T34" fmla="*/ 51 w 108"/>
                  <a:gd name="T35" fmla="*/ 212 h 247"/>
                  <a:gd name="T36" fmla="*/ 56 w 108"/>
                  <a:gd name="T37" fmla="*/ 196 h 247"/>
                  <a:gd name="T38" fmla="*/ 60 w 108"/>
                  <a:gd name="T39" fmla="*/ 169 h 247"/>
                  <a:gd name="T40" fmla="*/ 56 w 108"/>
                  <a:gd name="T41" fmla="*/ 147 h 247"/>
                  <a:gd name="T42" fmla="*/ 50 w 108"/>
                  <a:gd name="T43" fmla="*/ 134 h 247"/>
                  <a:gd name="T44" fmla="*/ 44 w 108"/>
                  <a:gd name="T45" fmla="*/ 121 h 247"/>
                  <a:gd name="T46" fmla="*/ 39 w 108"/>
                  <a:gd name="T47" fmla="*/ 93 h 247"/>
                  <a:gd name="T48" fmla="*/ 44 w 108"/>
                  <a:gd name="T49" fmla="*/ 54 h 247"/>
                  <a:gd name="T50" fmla="*/ 52 w 108"/>
                  <a:gd name="T51" fmla="*/ 30 h 247"/>
                  <a:gd name="T52" fmla="*/ 62 w 108"/>
                  <a:gd name="T53" fmla="*/ 12 h 247"/>
                  <a:gd name="T54" fmla="*/ 73 w 108"/>
                  <a:gd name="T55" fmla="*/ 2 h 247"/>
                  <a:gd name="T56" fmla="*/ 84 w 108"/>
                  <a:gd name="T57" fmla="*/ 1 h 247"/>
                  <a:gd name="T58" fmla="*/ 93 w 108"/>
                  <a:gd name="T59" fmla="*/ 11 h 247"/>
                  <a:gd name="T60" fmla="*/ 98 w 108"/>
                  <a:gd name="T61" fmla="*/ 25 h 247"/>
                  <a:gd name="T62" fmla="*/ 103 w 108"/>
                  <a:gd name="T63" fmla="*/ 15 h 247"/>
                  <a:gd name="T64" fmla="*/ 108 w 108"/>
                  <a:gd name="T65" fmla="*/ 17 h 247"/>
                  <a:gd name="T66" fmla="*/ 89 w 108"/>
                  <a:gd name="T67" fmla="*/ 94 h 247"/>
                  <a:gd name="T68" fmla="*/ 85 w 108"/>
                  <a:gd name="T69" fmla="*/ 92 h 247"/>
                  <a:gd name="T70" fmla="*/ 88 w 108"/>
                  <a:gd name="T71" fmla="*/ 66 h 247"/>
                  <a:gd name="T72" fmla="*/ 89 w 108"/>
                  <a:gd name="T73" fmla="*/ 42 h 247"/>
                  <a:gd name="T74" fmla="*/ 87 w 108"/>
                  <a:gd name="T75" fmla="*/ 25 h 247"/>
                  <a:gd name="T76" fmla="*/ 80 w 108"/>
                  <a:gd name="T77" fmla="*/ 15 h 247"/>
                  <a:gd name="T78" fmla="*/ 68 w 108"/>
                  <a:gd name="T79" fmla="*/ 21 h 247"/>
                  <a:gd name="T80" fmla="*/ 58 w 108"/>
                  <a:gd name="T81" fmla="*/ 44 h 247"/>
                  <a:gd name="T82" fmla="*/ 55 w 108"/>
                  <a:gd name="T83" fmla="*/ 70 h 247"/>
                  <a:gd name="T84" fmla="*/ 58 w 108"/>
                  <a:gd name="T85" fmla="*/ 89 h 247"/>
                  <a:gd name="T86" fmla="*/ 64 w 108"/>
                  <a:gd name="T87" fmla="*/ 103 h 247"/>
                  <a:gd name="T88" fmla="*/ 69 w 108"/>
                  <a:gd name="T89" fmla="*/ 115 h 247"/>
                  <a:gd name="T90" fmla="*/ 74 w 108"/>
                  <a:gd name="T91" fmla="*/ 127 h 247"/>
                  <a:gd name="T92" fmla="*/ 76 w 108"/>
                  <a:gd name="T93" fmla="*/ 14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7">
                    <a:moveTo>
                      <a:pt x="76" y="142"/>
                    </a:moveTo>
                    <a:cubicBezTo>
                      <a:pt x="76" y="148"/>
                      <a:pt x="76" y="155"/>
                      <a:pt x="76" y="162"/>
                    </a:cubicBezTo>
                    <a:cubicBezTo>
                      <a:pt x="75" y="168"/>
                      <a:pt x="73" y="176"/>
                      <a:pt x="71" y="185"/>
                    </a:cubicBezTo>
                    <a:cubicBezTo>
                      <a:pt x="66" y="205"/>
                      <a:pt x="60" y="221"/>
                      <a:pt x="51" y="232"/>
                    </a:cubicBezTo>
                    <a:cubicBezTo>
                      <a:pt x="43" y="243"/>
                      <a:pt x="34" y="247"/>
                      <a:pt x="27" y="244"/>
                    </a:cubicBezTo>
                    <a:cubicBezTo>
                      <a:pt x="23" y="242"/>
                      <a:pt x="20" y="239"/>
                      <a:pt x="17" y="234"/>
                    </a:cubicBezTo>
                    <a:cubicBezTo>
                      <a:pt x="14" y="229"/>
                      <a:pt x="12" y="224"/>
                      <a:pt x="10" y="219"/>
                    </a:cubicBezTo>
                    <a:cubicBezTo>
                      <a:pt x="5" y="229"/>
                      <a:pt x="5" y="229"/>
                      <a:pt x="5" y="229"/>
                    </a:cubicBezTo>
                    <a:cubicBezTo>
                      <a:pt x="0" y="228"/>
                      <a:pt x="0" y="228"/>
                      <a:pt x="0" y="228"/>
                    </a:cubicBezTo>
                    <a:cubicBezTo>
                      <a:pt x="19" y="148"/>
                      <a:pt x="19" y="148"/>
                      <a:pt x="19" y="148"/>
                    </a:cubicBezTo>
                    <a:cubicBezTo>
                      <a:pt x="23" y="150"/>
                      <a:pt x="23" y="150"/>
                      <a:pt x="23" y="150"/>
                    </a:cubicBezTo>
                    <a:cubicBezTo>
                      <a:pt x="22" y="160"/>
                      <a:pt x="21" y="169"/>
                      <a:pt x="20" y="178"/>
                    </a:cubicBezTo>
                    <a:cubicBezTo>
                      <a:pt x="20" y="186"/>
                      <a:pt x="20" y="194"/>
                      <a:pt x="20" y="202"/>
                    </a:cubicBezTo>
                    <a:cubicBezTo>
                      <a:pt x="20" y="209"/>
                      <a:pt x="22" y="215"/>
                      <a:pt x="23" y="220"/>
                    </a:cubicBezTo>
                    <a:cubicBezTo>
                      <a:pt x="25" y="225"/>
                      <a:pt x="28" y="228"/>
                      <a:pt x="31" y="230"/>
                    </a:cubicBezTo>
                    <a:cubicBezTo>
                      <a:pt x="34" y="231"/>
                      <a:pt x="36" y="231"/>
                      <a:pt x="39" y="230"/>
                    </a:cubicBezTo>
                    <a:cubicBezTo>
                      <a:pt x="41" y="229"/>
                      <a:pt x="43" y="226"/>
                      <a:pt x="46" y="223"/>
                    </a:cubicBezTo>
                    <a:cubicBezTo>
                      <a:pt x="48" y="220"/>
                      <a:pt x="50" y="217"/>
                      <a:pt x="51" y="212"/>
                    </a:cubicBezTo>
                    <a:cubicBezTo>
                      <a:pt x="53" y="207"/>
                      <a:pt x="55" y="202"/>
                      <a:pt x="56" y="196"/>
                    </a:cubicBezTo>
                    <a:cubicBezTo>
                      <a:pt x="58" y="186"/>
                      <a:pt x="60" y="177"/>
                      <a:pt x="60" y="169"/>
                    </a:cubicBezTo>
                    <a:cubicBezTo>
                      <a:pt x="60" y="160"/>
                      <a:pt x="59" y="153"/>
                      <a:pt x="56" y="147"/>
                    </a:cubicBezTo>
                    <a:cubicBezTo>
                      <a:pt x="54" y="143"/>
                      <a:pt x="52" y="139"/>
                      <a:pt x="50" y="134"/>
                    </a:cubicBezTo>
                    <a:cubicBezTo>
                      <a:pt x="47" y="129"/>
                      <a:pt x="45" y="125"/>
                      <a:pt x="44" y="121"/>
                    </a:cubicBezTo>
                    <a:cubicBezTo>
                      <a:pt x="41" y="113"/>
                      <a:pt x="39" y="104"/>
                      <a:pt x="39" y="93"/>
                    </a:cubicBezTo>
                    <a:cubicBezTo>
                      <a:pt x="38" y="83"/>
                      <a:pt x="40" y="70"/>
                      <a:pt x="44" y="54"/>
                    </a:cubicBezTo>
                    <a:cubicBezTo>
                      <a:pt x="46" y="46"/>
                      <a:pt x="49" y="38"/>
                      <a:pt x="52" y="30"/>
                    </a:cubicBezTo>
                    <a:cubicBezTo>
                      <a:pt x="55" y="23"/>
                      <a:pt x="58" y="17"/>
                      <a:pt x="62" y="12"/>
                    </a:cubicBezTo>
                    <a:cubicBezTo>
                      <a:pt x="66" y="8"/>
                      <a:pt x="69" y="4"/>
                      <a:pt x="73" y="2"/>
                    </a:cubicBezTo>
                    <a:cubicBezTo>
                      <a:pt x="77" y="0"/>
                      <a:pt x="80" y="0"/>
                      <a:pt x="84" y="1"/>
                    </a:cubicBezTo>
                    <a:cubicBezTo>
                      <a:pt x="88" y="3"/>
                      <a:pt x="90" y="6"/>
                      <a:pt x="93" y="11"/>
                    </a:cubicBezTo>
                    <a:cubicBezTo>
                      <a:pt x="95" y="15"/>
                      <a:pt x="97" y="20"/>
                      <a:pt x="98" y="25"/>
                    </a:cubicBezTo>
                    <a:cubicBezTo>
                      <a:pt x="103" y="15"/>
                      <a:pt x="103" y="15"/>
                      <a:pt x="103" y="15"/>
                    </a:cubicBezTo>
                    <a:cubicBezTo>
                      <a:pt x="108" y="17"/>
                      <a:pt x="108" y="17"/>
                      <a:pt x="108" y="17"/>
                    </a:cubicBezTo>
                    <a:cubicBezTo>
                      <a:pt x="89" y="94"/>
                      <a:pt x="89" y="94"/>
                      <a:pt x="89" y="94"/>
                    </a:cubicBezTo>
                    <a:cubicBezTo>
                      <a:pt x="85" y="92"/>
                      <a:pt x="85" y="92"/>
                      <a:pt x="85" y="92"/>
                    </a:cubicBezTo>
                    <a:cubicBezTo>
                      <a:pt x="86" y="83"/>
                      <a:pt x="87" y="74"/>
                      <a:pt x="88" y="66"/>
                    </a:cubicBezTo>
                    <a:cubicBezTo>
                      <a:pt x="89" y="57"/>
                      <a:pt x="89" y="49"/>
                      <a:pt x="89" y="42"/>
                    </a:cubicBezTo>
                    <a:cubicBezTo>
                      <a:pt x="89" y="35"/>
                      <a:pt x="88" y="29"/>
                      <a:pt x="87" y="25"/>
                    </a:cubicBezTo>
                    <a:cubicBezTo>
                      <a:pt x="85" y="20"/>
                      <a:pt x="83" y="17"/>
                      <a:pt x="80" y="15"/>
                    </a:cubicBezTo>
                    <a:cubicBezTo>
                      <a:pt x="76" y="14"/>
                      <a:pt x="72" y="16"/>
                      <a:pt x="68" y="21"/>
                    </a:cubicBezTo>
                    <a:cubicBezTo>
                      <a:pt x="64" y="27"/>
                      <a:pt x="60" y="35"/>
                      <a:pt x="58" y="44"/>
                    </a:cubicBezTo>
                    <a:cubicBezTo>
                      <a:pt x="56" y="54"/>
                      <a:pt x="55" y="63"/>
                      <a:pt x="55" y="70"/>
                    </a:cubicBezTo>
                    <a:cubicBezTo>
                      <a:pt x="55" y="77"/>
                      <a:pt x="56" y="84"/>
                      <a:pt x="58" y="89"/>
                    </a:cubicBezTo>
                    <a:cubicBezTo>
                      <a:pt x="60" y="94"/>
                      <a:pt x="62" y="99"/>
                      <a:pt x="64" y="103"/>
                    </a:cubicBezTo>
                    <a:cubicBezTo>
                      <a:pt x="66" y="106"/>
                      <a:pt x="68" y="111"/>
                      <a:pt x="69" y="115"/>
                    </a:cubicBezTo>
                    <a:cubicBezTo>
                      <a:pt x="71" y="119"/>
                      <a:pt x="72" y="123"/>
                      <a:pt x="74" y="127"/>
                    </a:cubicBezTo>
                    <a:cubicBezTo>
                      <a:pt x="75" y="132"/>
                      <a:pt x="76" y="137"/>
                      <a:pt x="76" y="142"/>
                    </a:cubicBezTo>
                    <a:close/>
                  </a:path>
                </a:pathLst>
              </a:custGeom>
              <a:solidFill>
                <a:srgbClr val="898989"/>
              </a:solidFill>
              <a:ln>
                <a:noFill/>
              </a:ln>
            </p:spPr>
            <p:txBody>
              <a:bodyPr anchor="ctr"/>
              <a:lstStyle/>
              <a:p>
                <a:pPr algn="ctr"/>
                <a:endParaRPr/>
              </a:p>
            </p:txBody>
          </p:sp>
          <p:sp>
            <p:nvSpPr>
              <p:cNvPr id="36" name="iṩḻíḋè">
                <a:extLst>
                  <a:ext uri="{FF2B5EF4-FFF2-40B4-BE49-F238E27FC236}">
                    <a16:creationId xmlns:a16="http://schemas.microsoft.com/office/drawing/2014/main" id="{5AD10E81-21DD-4478-BBF9-7DCE078E878E}"/>
                  </a:ext>
                </a:extLst>
              </p:cNvPr>
              <p:cNvSpPr/>
              <p:nvPr/>
            </p:nvSpPr>
            <p:spPr bwMode="auto">
              <a:xfrm>
                <a:off x="2749551" y="3994151"/>
                <a:ext cx="73025" cy="193675"/>
              </a:xfrm>
              <a:custGeom>
                <a:avLst/>
                <a:gdLst>
                  <a:gd name="T0" fmla="*/ 36 w 94"/>
                  <a:gd name="T1" fmla="*/ 247 h 247"/>
                  <a:gd name="T2" fmla="*/ 0 w 94"/>
                  <a:gd name="T3" fmla="*/ 231 h 247"/>
                  <a:gd name="T4" fmla="*/ 3 w 94"/>
                  <a:gd name="T5" fmla="*/ 219 h 247"/>
                  <a:gd name="T6" fmla="*/ 7 w 94"/>
                  <a:gd name="T7" fmla="*/ 220 h 247"/>
                  <a:gd name="T8" fmla="*/ 12 w 94"/>
                  <a:gd name="T9" fmla="*/ 220 h 247"/>
                  <a:gd name="T10" fmla="*/ 16 w 94"/>
                  <a:gd name="T11" fmla="*/ 215 h 247"/>
                  <a:gd name="T12" fmla="*/ 20 w 94"/>
                  <a:gd name="T13" fmla="*/ 206 h 247"/>
                  <a:gd name="T14" fmla="*/ 62 w 94"/>
                  <a:gd name="T15" fmla="*/ 38 h 247"/>
                  <a:gd name="T16" fmla="*/ 63 w 94"/>
                  <a:gd name="T17" fmla="*/ 29 h 247"/>
                  <a:gd name="T18" fmla="*/ 62 w 94"/>
                  <a:gd name="T19" fmla="*/ 21 h 247"/>
                  <a:gd name="T20" fmla="*/ 59 w 94"/>
                  <a:gd name="T21" fmla="*/ 15 h 247"/>
                  <a:gd name="T22" fmla="*/ 55 w 94"/>
                  <a:gd name="T23" fmla="*/ 11 h 247"/>
                  <a:gd name="T24" fmla="*/ 58 w 94"/>
                  <a:gd name="T25" fmla="*/ 0 h 247"/>
                  <a:gd name="T26" fmla="*/ 94 w 94"/>
                  <a:gd name="T27" fmla="*/ 16 h 247"/>
                  <a:gd name="T28" fmla="*/ 91 w 94"/>
                  <a:gd name="T29" fmla="*/ 27 h 247"/>
                  <a:gd name="T30" fmla="*/ 87 w 94"/>
                  <a:gd name="T31" fmla="*/ 27 h 247"/>
                  <a:gd name="T32" fmla="*/ 82 w 94"/>
                  <a:gd name="T33" fmla="*/ 28 h 247"/>
                  <a:gd name="T34" fmla="*/ 77 w 94"/>
                  <a:gd name="T35" fmla="*/ 33 h 247"/>
                  <a:gd name="T36" fmla="*/ 74 w 94"/>
                  <a:gd name="T37" fmla="*/ 42 h 247"/>
                  <a:gd name="T38" fmla="*/ 32 w 94"/>
                  <a:gd name="T39" fmla="*/ 209 h 247"/>
                  <a:gd name="T40" fmla="*/ 31 w 94"/>
                  <a:gd name="T41" fmla="*/ 219 h 247"/>
                  <a:gd name="T42" fmla="*/ 32 w 94"/>
                  <a:gd name="T43" fmla="*/ 227 h 247"/>
                  <a:gd name="T44" fmla="*/ 35 w 94"/>
                  <a:gd name="T45" fmla="*/ 231 h 247"/>
                  <a:gd name="T46" fmla="*/ 39 w 94"/>
                  <a:gd name="T47" fmla="*/ 235 h 247"/>
                  <a:gd name="T48" fmla="*/ 36 w 94"/>
                  <a:gd name="T49"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247">
                    <a:moveTo>
                      <a:pt x="36" y="247"/>
                    </a:moveTo>
                    <a:cubicBezTo>
                      <a:pt x="0" y="231"/>
                      <a:pt x="0" y="231"/>
                      <a:pt x="0" y="231"/>
                    </a:cubicBezTo>
                    <a:cubicBezTo>
                      <a:pt x="3" y="219"/>
                      <a:pt x="3" y="219"/>
                      <a:pt x="3" y="219"/>
                    </a:cubicBezTo>
                    <a:cubicBezTo>
                      <a:pt x="4" y="219"/>
                      <a:pt x="5" y="220"/>
                      <a:pt x="7" y="220"/>
                    </a:cubicBezTo>
                    <a:cubicBezTo>
                      <a:pt x="9" y="221"/>
                      <a:pt x="11" y="220"/>
                      <a:pt x="12" y="220"/>
                    </a:cubicBezTo>
                    <a:cubicBezTo>
                      <a:pt x="14" y="219"/>
                      <a:pt x="15" y="218"/>
                      <a:pt x="16" y="215"/>
                    </a:cubicBezTo>
                    <a:cubicBezTo>
                      <a:pt x="17" y="213"/>
                      <a:pt x="18" y="210"/>
                      <a:pt x="20" y="206"/>
                    </a:cubicBezTo>
                    <a:cubicBezTo>
                      <a:pt x="62" y="38"/>
                      <a:pt x="62" y="38"/>
                      <a:pt x="62" y="38"/>
                    </a:cubicBezTo>
                    <a:cubicBezTo>
                      <a:pt x="63" y="35"/>
                      <a:pt x="63" y="31"/>
                      <a:pt x="63" y="29"/>
                    </a:cubicBezTo>
                    <a:cubicBezTo>
                      <a:pt x="64" y="26"/>
                      <a:pt x="63" y="23"/>
                      <a:pt x="62" y="21"/>
                    </a:cubicBezTo>
                    <a:cubicBezTo>
                      <a:pt x="61" y="19"/>
                      <a:pt x="60" y="17"/>
                      <a:pt x="59" y="15"/>
                    </a:cubicBezTo>
                    <a:cubicBezTo>
                      <a:pt x="57" y="13"/>
                      <a:pt x="56" y="12"/>
                      <a:pt x="55" y="11"/>
                    </a:cubicBezTo>
                    <a:cubicBezTo>
                      <a:pt x="58" y="0"/>
                      <a:pt x="58" y="0"/>
                      <a:pt x="58" y="0"/>
                    </a:cubicBezTo>
                    <a:cubicBezTo>
                      <a:pt x="94" y="16"/>
                      <a:pt x="94" y="16"/>
                      <a:pt x="94" y="16"/>
                    </a:cubicBezTo>
                    <a:cubicBezTo>
                      <a:pt x="91" y="27"/>
                      <a:pt x="91" y="27"/>
                      <a:pt x="91" y="27"/>
                    </a:cubicBezTo>
                    <a:cubicBezTo>
                      <a:pt x="90" y="27"/>
                      <a:pt x="89" y="27"/>
                      <a:pt x="87" y="27"/>
                    </a:cubicBezTo>
                    <a:cubicBezTo>
                      <a:pt x="85" y="27"/>
                      <a:pt x="83" y="27"/>
                      <a:pt x="82" y="28"/>
                    </a:cubicBezTo>
                    <a:cubicBezTo>
                      <a:pt x="80" y="28"/>
                      <a:pt x="79" y="30"/>
                      <a:pt x="77" y="33"/>
                    </a:cubicBezTo>
                    <a:cubicBezTo>
                      <a:pt x="76" y="35"/>
                      <a:pt x="75" y="39"/>
                      <a:pt x="74" y="42"/>
                    </a:cubicBezTo>
                    <a:cubicBezTo>
                      <a:pt x="32" y="209"/>
                      <a:pt x="32" y="209"/>
                      <a:pt x="32" y="209"/>
                    </a:cubicBezTo>
                    <a:cubicBezTo>
                      <a:pt x="31" y="213"/>
                      <a:pt x="31" y="216"/>
                      <a:pt x="31" y="219"/>
                    </a:cubicBezTo>
                    <a:cubicBezTo>
                      <a:pt x="30" y="222"/>
                      <a:pt x="31" y="225"/>
                      <a:pt x="32" y="227"/>
                    </a:cubicBezTo>
                    <a:cubicBezTo>
                      <a:pt x="32" y="228"/>
                      <a:pt x="33" y="229"/>
                      <a:pt x="35" y="231"/>
                    </a:cubicBezTo>
                    <a:cubicBezTo>
                      <a:pt x="36" y="233"/>
                      <a:pt x="38" y="234"/>
                      <a:pt x="39" y="235"/>
                    </a:cubicBezTo>
                    <a:lnTo>
                      <a:pt x="36" y="247"/>
                    </a:lnTo>
                    <a:close/>
                  </a:path>
                </a:pathLst>
              </a:custGeom>
              <a:solidFill>
                <a:srgbClr val="898989"/>
              </a:solidFill>
              <a:ln>
                <a:noFill/>
              </a:ln>
            </p:spPr>
            <p:txBody>
              <a:bodyPr anchor="ctr"/>
              <a:lstStyle/>
              <a:p>
                <a:pPr algn="ctr"/>
                <a:endParaRPr/>
              </a:p>
            </p:txBody>
          </p:sp>
          <p:sp>
            <p:nvSpPr>
              <p:cNvPr id="37" name="iṥ1íďé">
                <a:extLst>
                  <a:ext uri="{FF2B5EF4-FFF2-40B4-BE49-F238E27FC236}">
                    <a16:creationId xmlns:a16="http://schemas.microsoft.com/office/drawing/2014/main" id="{582367DA-68AA-4E20-A82E-3D2FC50AC717}"/>
                  </a:ext>
                </a:extLst>
              </p:cNvPr>
              <p:cNvSpPr/>
              <p:nvPr/>
            </p:nvSpPr>
            <p:spPr bwMode="auto">
              <a:xfrm>
                <a:off x="2803526" y="4005263"/>
                <a:ext cx="80963" cy="200025"/>
              </a:xfrm>
              <a:custGeom>
                <a:avLst/>
                <a:gdLst>
                  <a:gd name="T0" fmla="*/ 90 w 103"/>
                  <a:gd name="T1" fmla="*/ 89 h 254"/>
                  <a:gd name="T2" fmla="*/ 86 w 103"/>
                  <a:gd name="T3" fmla="*/ 87 h 254"/>
                  <a:gd name="T4" fmla="*/ 87 w 103"/>
                  <a:gd name="T5" fmla="*/ 72 h 254"/>
                  <a:gd name="T6" fmla="*/ 87 w 103"/>
                  <a:gd name="T7" fmla="*/ 56 h 254"/>
                  <a:gd name="T8" fmla="*/ 86 w 103"/>
                  <a:gd name="T9" fmla="*/ 41 h 254"/>
                  <a:gd name="T10" fmla="*/ 83 w 103"/>
                  <a:gd name="T11" fmla="*/ 33 h 254"/>
                  <a:gd name="T12" fmla="*/ 79 w 103"/>
                  <a:gd name="T13" fmla="*/ 31 h 254"/>
                  <a:gd name="T14" fmla="*/ 74 w 103"/>
                  <a:gd name="T15" fmla="*/ 29 h 254"/>
                  <a:gd name="T16" fmla="*/ 71 w 103"/>
                  <a:gd name="T17" fmla="*/ 27 h 254"/>
                  <a:gd name="T18" fmla="*/ 33 w 103"/>
                  <a:gd name="T19" fmla="*/ 215 h 254"/>
                  <a:gd name="T20" fmla="*/ 31 w 103"/>
                  <a:gd name="T21" fmla="*/ 225 h 254"/>
                  <a:gd name="T22" fmla="*/ 33 w 103"/>
                  <a:gd name="T23" fmla="*/ 233 h 254"/>
                  <a:gd name="T24" fmla="*/ 36 w 103"/>
                  <a:gd name="T25" fmla="*/ 238 h 254"/>
                  <a:gd name="T26" fmla="*/ 41 w 103"/>
                  <a:gd name="T27" fmla="*/ 242 h 254"/>
                  <a:gd name="T28" fmla="*/ 39 w 103"/>
                  <a:gd name="T29" fmla="*/ 254 h 254"/>
                  <a:gd name="T30" fmla="*/ 0 w 103"/>
                  <a:gd name="T31" fmla="*/ 240 h 254"/>
                  <a:gd name="T32" fmla="*/ 2 w 103"/>
                  <a:gd name="T33" fmla="*/ 228 h 254"/>
                  <a:gd name="T34" fmla="*/ 8 w 103"/>
                  <a:gd name="T35" fmla="*/ 229 h 254"/>
                  <a:gd name="T36" fmla="*/ 13 w 103"/>
                  <a:gd name="T37" fmla="*/ 228 h 254"/>
                  <a:gd name="T38" fmla="*/ 17 w 103"/>
                  <a:gd name="T39" fmla="*/ 223 h 254"/>
                  <a:gd name="T40" fmla="*/ 20 w 103"/>
                  <a:gd name="T41" fmla="*/ 212 h 254"/>
                  <a:gd name="T42" fmla="*/ 58 w 103"/>
                  <a:gd name="T43" fmla="*/ 23 h 254"/>
                  <a:gd name="T44" fmla="*/ 55 w 103"/>
                  <a:gd name="T45" fmla="*/ 22 h 254"/>
                  <a:gd name="T46" fmla="*/ 50 w 103"/>
                  <a:gd name="T47" fmla="*/ 21 h 254"/>
                  <a:gd name="T48" fmla="*/ 45 w 103"/>
                  <a:gd name="T49" fmla="*/ 20 h 254"/>
                  <a:gd name="T50" fmla="*/ 40 w 103"/>
                  <a:gd name="T51" fmla="*/ 25 h 254"/>
                  <a:gd name="T52" fmla="*/ 33 w 103"/>
                  <a:gd name="T53" fmla="*/ 37 h 254"/>
                  <a:gd name="T54" fmla="*/ 27 w 103"/>
                  <a:gd name="T55" fmla="*/ 52 h 254"/>
                  <a:gd name="T56" fmla="*/ 22 w 103"/>
                  <a:gd name="T57" fmla="*/ 65 h 254"/>
                  <a:gd name="T58" fmla="*/ 18 w 103"/>
                  <a:gd name="T59" fmla="*/ 63 h 254"/>
                  <a:gd name="T60" fmla="*/ 31 w 103"/>
                  <a:gd name="T61" fmla="*/ 0 h 254"/>
                  <a:gd name="T62" fmla="*/ 103 w 103"/>
                  <a:gd name="T63" fmla="*/ 25 h 254"/>
                  <a:gd name="T64" fmla="*/ 90 w 103"/>
                  <a:gd name="T65" fmla="*/ 8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254">
                    <a:moveTo>
                      <a:pt x="90" y="89"/>
                    </a:moveTo>
                    <a:cubicBezTo>
                      <a:pt x="86" y="87"/>
                      <a:pt x="86" y="87"/>
                      <a:pt x="86" y="87"/>
                    </a:cubicBezTo>
                    <a:cubicBezTo>
                      <a:pt x="86" y="83"/>
                      <a:pt x="87" y="78"/>
                      <a:pt x="87" y="72"/>
                    </a:cubicBezTo>
                    <a:cubicBezTo>
                      <a:pt x="87" y="67"/>
                      <a:pt x="87" y="61"/>
                      <a:pt x="87" y="56"/>
                    </a:cubicBezTo>
                    <a:cubicBezTo>
                      <a:pt x="87" y="50"/>
                      <a:pt x="87" y="45"/>
                      <a:pt x="86" y="41"/>
                    </a:cubicBezTo>
                    <a:cubicBezTo>
                      <a:pt x="85" y="37"/>
                      <a:pt x="84" y="34"/>
                      <a:pt x="83" y="33"/>
                    </a:cubicBezTo>
                    <a:cubicBezTo>
                      <a:pt x="82" y="32"/>
                      <a:pt x="81" y="32"/>
                      <a:pt x="79" y="31"/>
                    </a:cubicBezTo>
                    <a:cubicBezTo>
                      <a:pt x="77" y="30"/>
                      <a:pt x="76" y="29"/>
                      <a:pt x="74" y="29"/>
                    </a:cubicBezTo>
                    <a:cubicBezTo>
                      <a:pt x="71" y="27"/>
                      <a:pt x="71" y="27"/>
                      <a:pt x="71" y="27"/>
                    </a:cubicBezTo>
                    <a:cubicBezTo>
                      <a:pt x="33" y="215"/>
                      <a:pt x="33" y="215"/>
                      <a:pt x="33" y="215"/>
                    </a:cubicBezTo>
                    <a:cubicBezTo>
                      <a:pt x="32" y="219"/>
                      <a:pt x="31" y="222"/>
                      <a:pt x="31" y="225"/>
                    </a:cubicBezTo>
                    <a:cubicBezTo>
                      <a:pt x="31" y="229"/>
                      <a:pt x="32" y="231"/>
                      <a:pt x="33" y="233"/>
                    </a:cubicBezTo>
                    <a:cubicBezTo>
                      <a:pt x="33" y="235"/>
                      <a:pt x="35" y="236"/>
                      <a:pt x="36" y="238"/>
                    </a:cubicBezTo>
                    <a:cubicBezTo>
                      <a:pt x="38" y="240"/>
                      <a:pt x="40" y="242"/>
                      <a:pt x="41" y="242"/>
                    </a:cubicBezTo>
                    <a:cubicBezTo>
                      <a:pt x="39" y="254"/>
                      <a:pt x="39" y="254"/>
                      <a:pt x="39" y="254"/>
                    </a:cubicBezTo>
                    <a:cubicBezTo>
                      <a:pt x="0" y="240"/>
                      <a:pt x="0" y="240"/>
                      <a:pt x="0" y="240"/>
                    </a:cubicBezTo>
                    <a:cubicBezTo>
                      <a:pt x="2" y="228"/>
                      <a:pt x="2" y="228"/>
                      <a:pt x="2" y="228"/>
                    </a:cubicBezTo>
                    <a:cubicBezTo>
                      <a:pt x="3" y="229"/>
                      <a:pt x="5" y="229"/>
                      <a:pt x="8" y="229"/>
                    </a:cubicBezTo>
                    <a:cubicBezTo>
                      <a:pt x="10" y="229"/>
                      <a:pt x="12" y="229"/>
                      <a:pt x="13" y="228"/>
                    </a:cubicBezTo>
                    <a:cubicBezTo>
                      <a:pt x="14" y="227"/>
                      <a:pt x="16" y="225"/>
                      <a:pt x="17" y="223"/>
                    </a:cubicBezTo>
                    <a:cubicBezTo>
                      <a:pt x="18" y="220"/>
                      <a:pt x="19" y="217"/>
                      <a:pt x="20" y="212"/>
                    </a:cubicBezTo>
                    <a:cubicBezTo>
                      <a:pt x="58" y="23"/>
                      <a:pt x="58" y="23"/>
                      <a:pt x="58" y="23"/>
                    </a:cubicBezTo>
                    <a:cubicBezTo>
                      <a:pt x="55" y="22"/>
                      <a:pt x="55" y="22"/>
                      <a:pt x="55" y="22"/>
                    </a:cubicBezTo>
                    <a:cubicBezTo>
                      <a:pt x="54" y="21"/>
                      <a:pt x="52" y="21"/>
                      <a:pt x="50" y="21"/>
                    </a:cubicBezTo>
                    <a:cubicBezTo>
                      <a:pt x="49" y="20"/>
                      <a:pt x="47" y="20"/>
                      <a:pt x="45" y="20"/>
                    </a:cubicBezTo>
                    <a:cubicBezTo>
                      <a:pt x="44" y="20"/>
                      <a:pt x="42" y="21"/>
                      <a:pt x="40" y="25"/>
                    </a:cubicBezTo>
                    <a:cubicBezTo>
                      <a:pt x="38" y="28"/>
                      <a:pt x="35" y="32"/>
                      <a:pt x="33" y="37"/>
                    </a:cubicBezTo>
                    <a:cubicBezTo>
                      <a:pt x="31" y="41"/>
                      <a:pt x="29" y="46"/>
                      <a:pt x="27" y="52"/>
                    </a:cubicBezTo>
                    <a:cubicBezTo>
                      <a:pt x="25" y="57"/>
                      <a:pt x="23" y="61"/>
                      <a:pt x="22" y="65"/>
                    </a:cubicBezTo>
                    <a:cubicBezTo>
                      <a:pt x="18" y="63"/>
                      <a:pt x="18" y="63"/>
                      <a:pt x="18" y="63"/>
                    </a:cubicBezTo>
                    <a:cubicBezTo>
                      <a:pt x="31" y="0"/>
                      <a:pt x="31" y="0"/>
                      <a:pt x="31" y="0"/>
                    </a:cubicBezTo>
                    <a:cubicBezTo>
                      <a:pt x="103" y="25"/>
                      <a:pt x="103" y="25"/>
                      <a:pt x="103" y="25"/>
                    </a:cubicBezTo>
                    <a:lnTo>
                      <a:pt x="90" y="89"/>
                    </a:lnTo>
                    <a:close/>
                  </a:path>
                </a:pathLst>
              </a:custGeom>
              <a:solidFill>
                <a:srgbClr val="898989"/>
              </a:solidFill>
              <a:ln>
                <a:noFill/>
              </a:ln>
            </p:spPr>
            <p:txBody>
              <a:bodyPr anchor="ctr"/>
              <a:lstStyle/>
              <a:p>
                <a:pPr algn="ctr"/>
                <a:endParaRPr/>
              </a:p>
            </p:txBody>
          </p:sp>
          <p:sp>
            <p:nvSpPr>
              <p:cNvPr id="38" name="íṥḷíḑè">
                <a:extLst>
                  <a:ext uri="{FF2B5EF4-FFF2-40B4-BE49-F238E27FC236}">
                    <a16:creationId xmlns:a16="http://schemas.microsoft.com/office/drawing/2014/main" id="{909C4D1D-BA30-4524-9BFE-59176207CB81}"/>
                  </a:ext>
                </a:extLst>
              </p:cNvPr>
              <p:cNvSpPr/>
              <p:nvPr/>
            </p:nvSpPr>
            <p:spPr bwMode="auto">
              <a:xfrm>
                <a:off x="2876551" y="4029076"/>
                <a:ext cx="74613" cy="200025"/>
              </a:xfrm>
              <a:custGeom>
                <a:avLst/>
                <a:gdLst>
                  <a:gd name="T0" fmla="*/ 95 w 96"/>
                  <a:gd name="T1" fmla="*/ 33 h 254"/>
                  <a:gd name="T2" fmla="*/ 91 w 96"/>
                  <a:gd name="T3" fmla="*/ 34 h 254"/>
                  <a:gd name="T4" fmla="*/ 87 w 96"/>
                  <a:gd name="T5" fmla="*/ 37 h 254"/>
                  <a:gd name="T6" fmla="*/ 83 w 96"/>
                  <a:gd name="T7" fmla="*/ 43 h 254"/>
                  <a:gd name="T8" fmla="*/ 78 w 96"/>
                  <a:gd name="T9" fmla="*/ 53 h 254"/>
                  <a:gd name="T10" fmla="*/ 64 w 96"/>
                  <a:gd name="T11" fmla="*/ 89 h 254"/>
                  <a:gd name="T12" fmla="*/ 47 w 96"/>
                  <a:gd name="T13" fmla="*/ 134 h 254"/>
                  <a:gd name="T14" fmla="*/ 42 w 96"/>
                  <a:gd name="T15" fmla="*/ 151 h 254"/>
                  <a:gd name="T16" fmla="*/ 38 w 96"/>
                  <a:gd name="T17" fmla="*/ 170 h 254"/>
                  <a:gd name="T18" fmla="*/ 31 w 96"/>
                  <a:gd name="T19" fmla="*/ 215 h 254"/>
                  <a:gd name="T20" fmla="*/ 31 w 96"/>
                  <a:gd name="T21" fmla="*/ 226 h 254"/>
                  <a:gd name="T22" fmla="*/ 33 w 96"/>
                  <a:gd name="T23" fmla="*/ 234 h 254"/>
                  <a:gd name="T24" fmla="*/ 37 w 96"/>
                  <a:gd name="T25" fmla="*/ 238 h 254"/>
                  <a:gd name="T26" fmla="*/ 41 w 96"/>
                  <a:gd name="T27" fmla="*/ 242 h 254"/>
                  <a:gd name="T28" fmla="*/ 40 w 96"/>
                  <a:gd name="T29" fmla="*/ 254 h 254"/>
                  <a:gd name="T30" fmla="*/ 0 w 96"/>
                  <a:gd name="T31" fmla="*/ 244 h 254"/>
                  <a:gd name="T32" fmla="*/ 2 w 96"/>
                  <a:gd name="T33" fmla="*/ 232 h 254"/>
                  <a:gd name="T34" fmla="*/ 7 w 96"/>
                  <a:gd name="T35" fmla="*/ 232 h 254"/>
                  <a:gd name="T36" fmla="*/ 12 w 96"/>
                  <a:gd name="T37" fmla="*/ 230 h 254"/>
                  <a:gd name="T38" fmla="*/ 16 w 96"/>
                  <a:gd name="T39" fmla="*/ 224 h 254"/>
                  <a:gd name="T40" fmla="*/ 19 w 96"/>
                  <a:gd name="T41" fmla="*/ 214 h 254"/>
                  <a:gd name="T42" fmla="*/ 27 w 96"/>
                  <a:gd name="T43" fmla="*/ 156 h 254"/>
                  <a:gd name="T44" fmla="*/ 28 w 96"/>
                  <a:gd name="T45" fmla="*/ 146 h 254"/>
                  <a:gd name="T46" fmla="*/ 27 w 96"/>
                  <a:gd name="T47" fmla="*/ 129 h 254"/>
                  <a:gd name="T48" fmla="*/ 26 w 96"/>
                  <a:gd name="T49" fmla="*/ 85 h 254"/>
                  <a:gd name="T50" fmla="*/ 24 w 96"/>
                  <a:gd name="T51" fmla="*/ 44 h 254"/>
                  <a:gd name="T52" fmla="*/ 23 w 96"/>
                  <a:gd name="T53" fmla="*/ 29 h 254"/>
                  <a:gd name="T54" fmla="*/ 21 w 96"/>
                  <a:gd name="T55" fmla="*/ 19 h 254"/>
                  <a:gd name="T56" fmla="*/ 18 w 96"/>
                  <a:gd name="T57" fmla="*/ 15 h 254"/>
                  <a:gd name="T58" fmla="*/ 14 w 96"/>
                  <a:gd name="T59" fmla="*/ 12 h 254"/>
                  <a:gd name="T60" fmla="*/ 16 w 96"/>
                  <a:gd name="T61" fmla="*/ 0 h 254"/>
                  <a:gd name="T62" fmla="*/ 52 w 96"/>
                  <a:gd name="T63" fmla="*/ 9 h 254"/>
                  <a:gd name="T64" fmla="*/ 50 w 96"/>
                  <a:gd name="T65" fmla="*/ 21 h 254"/>
                  <a:gd name="T66" fmla="*/ 41 w 96"/>
                  <a:gd name="T67" fmla="*/ 21 h 254"/>
                  <a:gd name="T68" fmla="*/ 38 w 96"/>
                  <a:gd name="T69" fmla="*/ 26 h 254"/>
                  <a:gd name="T70" fmla="*/ 38 w 96"/>
                  <a:gd name="T71" fmla="*/ 30 h 254"/>
                  <a:gd name="T72" fmla="*/ 38 w 96"/>
                  <a:gd name="T73" fmla="*/ 37 h 254"/>
                  <a:gd name="T74" fmla="*/ 38 w 96"/>
                  <a:gd name="T75" fmla="*/ 47 h 254"/>
                  <a:gd name="T76" fmla="*/ 39 w 96"/>
                  <a:gd name="T77" fmla="*/ 58 h 254"/>
                  <a:gd name="T78" fmla="*/ 40 w 96"/>
                  <a:gd name="T79" fmla="*/ 90 h 254"/>
                  <a:gd name="T80" fmla="*/ 42 w 96"/>
                  <a:gd name="T81" fmla="*/ 130 h 254"/>
                  <a:gd name="T82" fmla="*/ 66 w 96"/>
                  <a:gd name="T83" fmla="*/ 68 h 254"/>
                  <a:gd name="T84" fmla="*/ 75 w 96"/>
                  <a:gd name="T85" fmla="*/ 41 h 254"/>
                  <a:gd name="T86" fmla="*/ 75 w 96"/>
                  <a:gd name="T87" fmla="*/ 34 h 254"/>
                  <a:gd name="T88" fmla="*/ 72 w 96"/>
                  <a:gd name="T89" fmla="*/ 30 h 254"/>
                  <a:gd name="T90" fmla="*/ 69 w 96"/>
                  <a:gd name="T91" fmla="*/ 27 h 254"/>
                  <a:gd name="T92" fmla="*/ 65 w 96"/>
                  <a:gd name="T93" fmla="*/ 25 h 254"/>
                  <a:gd name="T94" fmla="*/ 67 w 96"/>
                  <a:gd name="T95" fmla="*/ 13 h 254"/>
                  <a:gd name="T96" fmla="*/ 96 w 96"/>
                  <a:gd name="T97" fmla="*/ 21 h 254"/>
                  <a:gd name="T98" fmla="*/ 95 w 96"/>
                  <a:gd name="T99" fmla="*/ 3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254">
                    <a:moveTo>
                      <a:pt x="95" y="33"/>
                    </a:moveTo>
                    <a:cubicBezTo>
                      <a:pt x="94" y="33"/>
                      <a:pt x="93" y="33"/>
                      <a:pt x="91" y="34"/>
                    </a:cubicBezTo>
                    <a:cubicBezTo>
                      <a:pt x="89" y="35"/>
                      <a:pt x="88" y="36"/>
                      <a:pt x="87" y="37"/>
                    </a:cubicBezTo>
                    <a:cubicBezTo>
                      <a:pt x="85" y="40"/>
                      <a:pt x="84" y="41"/>
                      <a:pt x="83" y="43"/>
                    </a:cubicBezTo>
                    <a:cubicBezTo>
                      <a:pt x="82" y="44"/>
                      <a:pt x="81" y="48"/>
                      <a:pt x="78" y="53"/>
                    </a:cubicBezTo>
                    <a:cubicBezTo>
                      <a:pt x="73" y="65"/>
                      <a:pt x="69" y="77"/>
                      <a:pt x="64" y="89"/>
                    </a:cubicBezTo>
                    <a:cubicBezTo>
                      <a:pt x="60" y="101"/>
                      <a:pt x="54" y="116"/>
                      <a:pt x="47" y="134"/>
                    </a:cubicBezTo>
                    <a:cubicBezTo>
                      <a:pt x="45" y="141"/>
                      <a:pt x="43" y="147"/>
                      <a:pt x="42" y="151"/>
                    </a:cubicBezTo>
                    <a:cubicBezTo>
                      <a:pt x="41" y="155"/>
                      <a:pt x="40" y="161"/>
                      <a:pt x="38" y="170"/>
                    </a:cubicBezTo>
                    <a:cubicBezTo>
                      <a:pt x="31" y="215"/>
                      <a:pt x="31" y="215"/>
                      <a:pt x="31" y="215"/>
                    </a:cubicBezTo>
                    <a:cubicBezTo>
                      <a:pt x="31" y="219"/>
                      <a:pt x="31" y="223"/>
                      <a:pt x="31" y="226"/>
                    </a:cubicBezTo>
                    <a:cubicBezTo>
                      <a:pt x="31" y="229"/>
                      <a:pt x="32" y="232"/>
                      <a:pt x="33" y="234"/>
                    </a:cubicBezTo>
                    <a:cubicBezTo>
                      <a:pt x="33" y="235"/>
                      <a:pt x="35" y="236"/>
                      <a:pt x="37" y="238"/>
                    </a:cubicBezTo>
                    <a:cubicBezTo>
                      <a:pt x="38" y="240"/>
                      <a:pt x="40" y="241"/>
                      <a:pt x="41" y="242"/>
                    </a:cubicBezTo>
                    <a:cubicBezTo>
                      <a:pt x="40" y="254"/>
                      <a:pt x="40" y="254"/>
                      <a:pt x="40" y="254"/>
                    </a:cubicBezTo>
                    <a:cubicBezTo>
                      <a:pt x="0" y="244"/>
                      <a:pt x="0" y="244"/>
                      <a:pt x="0" y="244"/>
                    </a:cubicBezTo>
                    <a:cubicBezTo>
                      <a:pt x="2" y="232"/>
                      <a:pt x="2" y="232"/>
                      <a:pt x="2" y="232"/>
                    </a:cubicBezTo>
                    <a:cubicBezTo>
                      <a:pt x="3" y="232"/>
                      <a:pt x="5" y="232"/>
                      <a:pt x="7" y="232"/>
                    </a:cubicBezTo>
                    <a:cubicBezTo>
                      <a:pt x="10" y="232"/>
                      <a:pt x="11" y="231"/>
                      <a:pt x="12" y="230"/>
                    </a:cubicBezTo>
                    <a:cubicBezTo>
                      <a:pt x="14" y="229"/>
                      <a:pt x="15" y="227"/>
                      <a:pt x="16" y="224"/>
                    </a:cubicBezTo>
                    <a:cubicBezTo>
                      <a:pt x="17" y="222"/>
                      <a:pt x="18" y="218"/>
                      <a:pt x="19" y="214"/>
                    </a:cubicBezTo>
                    <a:cubicBezTo>
                      <a:pt x="27" y="156"/>
                      <a:pt x="27" y="156"/>
                      <a:pt x="27" y="156"/>
                    </a:cubicBezTo>
                    <a:cubicBezTo>
                      <a:pt x="28" y="154"/>
                      <a:pt x="28" y="151"/>
                      <a:pt x="28" y="146"/>
                    </a:cubicBezTo>
                    <a:cubicBezTo>
                      <a:pt x="28" y="141"/>
                      <a:pt x="27" y="135"/>
                      <a:pt x="27" y="129"/>
                    </a:cubicBezTo>
                    <a:cubicBezTo>
                      <a:pt x="27" y="115"/>
                      <a:pt x="26" y="101"/>
                      <a:pt x="26" y="85"/>
                    </a:cubicBezTo>
                    <a:cubicBezTo>
                      <a:pt x="25" y="69"/>
                      <a:pt x="25" y="55"/>
                      <a:pt x="24" y="44"/>
                    </a:cubicBezTo>
                    <a:cubicBezTo>
                      <a:pt x="24" y="37"/>
                      <a:pt x="23" y="32"/>
                      <a:pt x="23" y="29"/>
                    </a:cubicBezTo>
                    <a:cubicBezTo>
                      <a:pt x="22" y="25"/>
                      <a:pt x="22" y="22"/>
                      <a:pt x="21" y="19"/>
                    </a:cubicBezTo>
                    <a:cubicBezTo>
                      <a:pt x="20" y="17"/>
                      <a:pt x="19" y="16"/>
                      <a:pt x="18" y="15"/>
                    </a:cubicBezTo>
                    <a:cubicBezTo>
                      <a:pt x="17" y="13"/>
                      <a:pt x="16" y="12"/>
                      <a:pt x="14" y="12"/>
                    </a:cubicBezTo>
                    <a:cubicBezTo>
                      <a:pt x="16" y="0"/>
                      <a:pt x="16" y="0"/>
                      <a:pt x="16" y="0"/>
                    </a:cubicBezTo>
                    <a:cubicBezTo>
                      <a:pt x="52" y="9"/>
                      <a:pt x="52" y="9"/>
                      <a:pt x="52" y="9"/>
                    </a:cubicBezTo>
                    <a:cubicBezTo>
                      <a:pt x="50" y="21"/>
                      <a:pt x="50" y="21"/>
                      <a:pt x="50" y="21"/>
                    </a:cubicBezTo>
                    <a:cubicBezTo>
                      <a:pt x="46" y="20"/>
                      <a:pt x="43" y="20"/>
                      <a:pt x="41" y="21"/>
                    </a:cubicBezTo>
                    <a:cubicBezTo>
                      <a:pt x="39" y="22"/>
                      <a:pt x="38" y="24"/>
                      <a:pt x="38" y="26"/>
                    </a:cubicBezTo>
                    <a:cubicBezTo>
                      <a:pt x="38" y="27"/>
                      <a:pt x="38" y="28"/>
                      <a:pt x="38" y="30"/>
                    </a:cubicBezTo>
                    <a:cubicBezTo>
                      <a:pt x="38" y="32"/>
                      <a:pt x="38" y="34"/>
                      <a:pt x="38" y="37"/>
                    </a:cubicBezTo>
                    <a:cubicBezTo>
                      <a:pt x="38" y="40"/>
                      <a:pt x="38" y="43"/>
                      <a:pt x="38" y="47"/>
                    </a:cubicBezTo>
                    <a:cubicBezTo>
                      <a:pt x="38" y="51"/>
                      <a:pt x="38" y="55"/>
                      <a:pt x="39" y="58"/>
                    </a:cubicBezTo>
                    <a:cubicBezTo>
                      <a:pt x="39" y="69"/>
                      <a:pt x="39" y="79"/>
                      <a:pt x="40" y="90"/>
                    </a:cubicBezTo>
                    <a:cubicBezTo>
                      <a:pt x="40" y="100"/>
                      <a:pt x="41" y="114"/>
                      <a:pt x="42" y="130"/>
                    </a:cubicBezTo>
                    <a:cubicBezTo>
                      <a:pt x="52" y="104"/>
                      <a:pt x="60" y="83"/>
                      <a:pt x="66" y="68"/>
                    </a:cubicBezTo>
                    <a:cubicBezTo>
                      <a:pt x="71" y="53"/>
                      <a:pt x="74" y="44"/>
                      <a:pt x="75" y="41"/>
                    </a:cubicBezTo>
                    <a:cubicBezTo>
                      <a:pt x="75" y="38"/>
                      <a:pt x="75" y="36"/>
                      <a:pt x="75" y="34"/>
                    </a:cubicBezTo>
                    <a:cubicBezTo>
                      <a:pt x="74" y="32"/>
                      <a:pt x="73" y="31"/>
                      <a:pt x="72" y="30"/>
                    </a:cubicBezTo>
                    <a:cubicBezTo>
                      <a:pt x="72" y="29"/>
                      <a:pt x="70" y="28"/>
                      <a:pt x="69" y="27"/>
                    </a:cubicBezTo>
                    <a:cubicBezTo>
                      <a:pt x="68" y="26"/>
                      <a:pt x="67" y="26"/>
                      <a:pt x="65" y="25"/>
                    </a:cubicBezTo>
                    <a:cubicBezTo>
                      <a:pt x="67" y="13"/>
                      <a:pt x="67" y="13"/>
                      <a:pt x="67" y="13"/>
                    </a:cubicBezTo>
                    <a:cubicBezTo>
                      <a:pt x="96" y="21"/>
                      <a:pt x="96" y="21"/>
                      <a:pt x="96" y="21"/>
                    </a:cubicBezTo>
                    <a:lnTo>
                      <a:pt x="95" y="33"/>
                    </a:lnTo>
                    <a:close/>
                  </a:path>
                </a:pathLst>
              </a:custGeom>
              <a:solidFill>
                <a:srgbClr val="898989"/>
              </a:solidFill>
              <a:ln>
                <a:noFill/>
              </a:ln>
            </p:spPr>
            <p:txBody>
              <a:bodyPr anchor="ctr"/>
              <a:lstStyle/>
              <a:p>
                <a:pPr algn="ctr"/>
                <a:endParaRPr/>
              </a:p>
            </p:txBody>
          </p:sp>
          <p:sp>
            <p:nvSpPr>
              <p:cNvPr id="39" name="iṡļiďé">
                <a:extLst>
                  <a:ext uri="{FF2B5EF4-FFF2-40B4-BE49-F238E27FC236}">
                    <a16:creationId xmlns:a16="http://schemas.microsoft.com/office/drawing/2014/main" id="{5AA3E82B-08F7-427F-B7E2-BE5071D1BDF9}"/>
                  </a:ext>
                </a:extLst>
              </p:cNvPr>
              <p:cNvSpPr/>
              <p:nvPr/>
            </p:nvSpPr>
            <p:spPr bwMode="auto">
              <a:xfrm>
                <a:off x="2973388" y="4051301"/>
                <a:ext cx="65088" cy="200025"/>
              </a:xfrm>
              <a:custGeom>
                <a:avLst/>
                <a:gdLst>
                  <a:gd name="T0" fmla="*/ 74 w 83"/>
                  <a:gd name="T1" fmla="*/ 37 h 255"/>
                  <a:gd name="T2" fmla="*/ 81 w 83"/>
                  <a:gd name="T3" fmla="*/ 78 h 255"/>
                  <a:gd name="T4" fmla="*/ 82 w 83"/>
                  <a:gd name="T5" fmla="*/ 131 h 255"/>
                  <a:gd name="T6" fmla="*/ 77 w 83"/>
                  <a:gd name="T7" fmla="*/ 183 h 255"/>
                  <a:gd name="T8" fmla="*/ 66 w 83"/>
                  <a:gd name="T9" fmla="*/ 222 h 255"/>
                  <a:gd name="T10" fmla="*/ 52 w 83"/>
                  <a:gd name="T11" fmla="*/ 247 h 255"/>
                  <a:gd name="T12" fmla="*/ 36 w 83"/>
                  <a:gd name="T13" fmla="*/ 254 h 255"/>
                  <a:gd name="T14" fmla="*/ 20 w 83"/>
                  <a:gd name="T15" fmla="*/ 244 h 255"/>
                  <a:gd name="T16" fmla="*/ 8 w 83"/>
                  <a:gd name="T17" fmla="*/ 216 h 255"/>
                  <a:gd name="T18" fmla="*/ 1 w 83"/>
                  <a:gd name="T19" fmla="*/ 175 h 255"/>
                  <a:gd name="T20" fmla="*/ 0 w 83"/>
                  <a:gd name="T21" fmla="*/ 124 h 255"/>
                  <a:gd name="T22" fmla="*/ 6 w 83"/>
                  <a:gd name="T23" fmla="*/ 72 h 255"/>
                  <a:gd name="T24" fmla="*/ 17 w 83"/>
                  <a:gd name="T25" fmla="*/ 33 h 255"/>
                  <a:gd name="T26" fmla="*/ 31 w 83"/>
                  <a:gd name="T27" fmla="*/ 8 h 255"/>
                  <a:gd name="T28" fmla="*/ 47 w 83"/>
                  <a:gd name="T29" fmla="*/ 0 h 255"/>
                  <a:gd name="T30" fmla="*/ 62 w 83"/>
                  <a:gd name="T31" fmla="*/ 10 h 255"/>
                  <a:gd name="T32" fmla="*/ 74 w 83"/>
                  <a:gd name="T33" fmla="*/ 37 h 255"/>
                  <a:gd name="T34" fmla="*/ 58 w 83"/>
                  <a:gd name="T35" fmla="*/ 208 h 255"/>
                  <a:gd name="T36" fmla="*/ 64 w 83"/>
                  <a:gd name="T37" fmla="*/ 173 h 255"/>
                  <a:gd name="T38" fmla="*/ 68 w 83"/>
                  <a:gd name="T39" fmla="*/ 130 h 255"/>
                  <a:gd name="T40" fmla="*/ 68 w 83"/>
                  <a:gd name="T41" fmla="*/ 84 h 255"/>
                  <a:gd name="T42" fmla="*/ 65 w 83"/>
                  <a:gd name="T43" fmla="*/ 48 h 255"/>
                  <a:gd name="T44" fmla="*/ 57 w 83"/>
                  <a:gd name="T45" fmla="*/ 24 h 255"/>
                  <a:gd name="T46" fmla="*/ 46 w 83"/>
                  <a:gd name="T47" fmla="*/ 15 h 255"/>
                  <a:gd name="T48" fmla="*/ 34 w 83"/>
                  <a:gd name="T49" fmla="*/ 24 h 255"/>
                  <a:gd name="T50" fmla="*/ 24 w 83"/>
                  <a:gd name="T51" fmla="*/ 48 h 255"/>
                  <a:gd name="T52" fmla="*/ 18 w 83"/>
                  <a:gd name="T53" fmla="*/ 83 h 255"/>
                  <a:gd name="T54" fmla="*/ 15 w 83"/>
                  <a:gd name="T55" fmla="*/ 126 h 255"/>
                  <a:gd name="T56" fmla="*/ 14 w 83"/>
                  <a:gd name="T57" fmla="*/ 170 h 255"/>
                  <a:gd name="T58" fmla="*/ 18 w 83"/>
                  <a:gd name="T59" fmla="*/ 206 h 255"/>
                  <a:gd name="T60" fmla="*/ 25 w 83"/>
                  <a:gd name="T61" fmla="*/ 230 h 255"/>
                  <a:gd name="T62" fmla="*/ 36 w 83"/>
                  <a:gd name="T63" fmla="*/ 239 h 255"/>
                  <a:gd name="T64" fmla="*/ 48 w 83"/>
                  <a:gd name="T65" fmla="*/ 232 h 255"/>
                  <a:gd name="T66" fmla="*/ 58 w 83"/>
                  <a:gd name="T67" fmla="*/ 20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255">
                    <a:moveTo>
                      <a:pt x="74" y="37"/>
                    </a:moveTo>
                    <a:cubicBezTo>
                      <a:pt x="78" y="48"/>
                      <a:pt x="80" y="62"/>
                      <a:pt x="81" y="78"/>
                    </a:cubicBezTo>
                    <a:cubicBezTo>
                      <a:pt x="83" y="94"/>
                      <a:pt x="83" y="112"/>
                      <a:pt x="82" y="131"/>
                    </a:cubicBezTo>
                    <a:cubicBezTo>
                      <a:pt x="81" y="150"/>
                      <a:pt x="79" y="167"/>
                      <a:pt x="77" y="183"/>
                    </a:cubicBezTo>
                    <a:cubicBezTo>
                      <a:pt x="74" y="199"/>
                      <a:pt x="70" y="212"/>
                      <a:pt x="66" y="222"/>
                    </a:cubicBezTo>
                    <a:cubicBezTo>
                      <a:pt x="62" y="233"/>
                      <a:pt x="57" y="241"/>
                      <a:pt x="52" y="247"/>
                    </a:cubicBezTo>
                    <a:cubicBezTo>
                      <a:pt x="47" y="252"/>
                      <a:pt x="41" y="255"/>
                      <a:pt x="36" y="254"/>
                    </a:cubicBezTo>
                    <a:cubicBezTo>
                      <a:pt x="30" y="254"/>
                      <a:pt x="24" y="250"/>
                      <a:pt x="20" y="244"/>
                    </a:cubicBezTo>
                    <a:cubicBezTo>
                      <a:pt x="15" y="237"/>
                      <a:pt x="11" y="228"/>
                      <a:pt x="8" y="216"/>
                    </a:cubicBezTo>
                    <a:cubicBezTo>
                      <a:pt x="5" y="205"/>
                      <a:pt x="3" y="191"/>
                      <a:pt x="1" y="175"/>
                    </a:cubicBezTo>
                    <a:cubicBezTo>
                      <a:pt x="0" y="159"/>
                      <a:pt x="0" y="142"/>
                      <a:pt x="0" y="124"/>
                    </a:cubicBezTo>
                    <a:cubicBezTo>
                      <a:pt x="1" y="105"/>
                      <a:pt x="3" y="87"/>
                      <a:pt x="6" y="72"/>
                    </a:cubicBezTo>
                    <a:cubicBezTo>
                      <a:pt x="9" y="57"/>
                      <a:pt x="12" y="44"/>
                      <a:pt x="17" y="33"/>
                    </a:cubicBezTo>
                    <a:cubicBezTo>
                      <a:pt x="21" y="22"/>
                      <a:pt x="26" y="13"/>
                      <a:pt x="31" y="8"/>
                    </a:cubicBezTo>
                    <a:cubicBezTo>
                      <a:pt x="36" y="2"/>
                      <a:pt x="41" y="0"/>
                      <a:pt x="47" y="0"/>
                    </a:cubicBezTo>
                    <a:cubicBezTo>
                      <a:pt x="53" y="1"/>
                      <a:pt x="58" y="4"/>
                      <a:pt x="62" y="10"/>
                    </a:cubicBezTo>
                    <a:cubicBezTo>
                      <a:pt x="67" y="17"/>
                      <a:pt x="71" y="26"/>
                      <a:pt x="74" y="37"/>
                    </a:cubicBezTo>
                    <a:close/>
                    <a:moveTo>
                      <a:pt x="58" y="208"/>
                    </a:moveTo>
                    <a:cubicBezTo>
                      <a:pt x="60" y="198"/>
                      <a:pt x="63" y="186"/>
                      <a:pt x="64" y="173"/>
                    </a:cubicBezTo>
                    <a:cubicBezTo>
                      <a:pt x="66" y="160"/>
                      <a:pt x="67" y="146"/>
                      <a:pt x="68" y="130"/>
                    </a:cubicBezTo>
                    <a:cubicBezTo>
                      <a:pt x="68" y="113"/>
                      <a:pt x="68" y="98"/>
                      <a:pt x="68" y="84"/>
                    </a:cubicBezTo>
                    <a:cubicBezTo>
                      <a:pt x="67" y="70"/>
                      <a:pt x="66" y="58"/>
                      <a:pt x="65" y="48"/>
                    </a:cubicBezTo>
                    <a:cubicBezTo>
                      <a:pt x="63" y="38"/>
                      <a:pt x="60" y="30"/>
                      <a:pt x="57" y="24"/>
                    </a:cubicBezTo>
                    <a:cubicBezTo>
                      <a:pt x="54" y="19"/>
                      <a:pt x="50" y="16"/>
                      <a:pt x="46" y="15"/>
                    </a:cubicBezTo>
                    <a:cubicBezTo>
                      <a:pt x="41" y="15"/>
                      <a:pt x="37" y="18"/>
                      <a:pt x="34" y="24"/>
                    </a:cubicBezTo>
                    <a:cubicBezTo>
                      <a:pt x="30" y="30"/>
                      <a:pt x="27" y="38"/>
                      <a:pt x="24" y="48"/>
                    </a:cubicBezTo>
                    <a:cubicBezTo>
                      <a:pt x="22" y="58"/>
                      <a:pt x="20" y="70"/>
                      <a:pt x="18" y="83"/>
                    </a:cubicBezTo>
                    <a:cubicBezTo>
                      <a:pt x="17" y="97"/>
                      <a:pt x="16" y="111"/>
                      <a:pt x="15" y="126"/>
                    </a:cubicBezTo>
                    <a:cubicBezTo>
                      <a:pt x="14" y="142"/>
                      <a:pt x="14" y="157"/>
                      <a:pt x="14" y="170"/>
                    </a:cubicBezTo>
                    <a:cubicBezTo>
                      <a:pt x="15" y="183"/>
                      <a:pt x="16" y="195"/>
                      <a:pt x="18" y="206"/>
                    </a:cubicBezTo>
                    <a:cubicBezTo>
                      <a:pt x="20" y="216"/>
                      <a:pt x="22" y="224"/>
                      <a:pt x="25" y="230"/>
                    </a:cubicBezTo>
                    <a:cubicBezTo>
                      <a:pt x="28" y="236"/>
                      <a:pt x="32" y="239"/>
                      <a:pt x="36" y="239"/>
                    </a:cubicBezTo>
                    <a:cubicBezTo>
                      <a:pt x="41" y="240"/>
                      <a:pt x="45" y="237"/>
                      <a:pt x="48" y="232"/>
                    </a:cubicBezTo>
                    <a:cubicBezTo>
                      <a:pt x="52" y="226"/>
                      <a:pt x="55" y="218"/>
                      <a:pt x="58" y="208"/>
                    </a:cubicBezTo>
                    <a:close/>
                  </a:path>
                </a:pathLst>
              </a:custGeom>
              <a:solidFill>
                <a:srgbClr val="898989"/>
              </a:solidFill>
              <a:ln>
                <a:noFill/>
              </a:ln>
            </p:spPr>
            <p:txBody>
              <a:bodyPr anchor="ctr"/>
              <a:lstStyle/>
              <a:p>
                <a:pPr algn="ctr"/>
                <a:endParaRPr/>
              </a:p>
            </p:txBody>
          </p:sp>
          <p:sp>
            <p:nvSpPr>
              <p:cNvPr id="40" name="îṥļîḍè">
                <a:extLst>
                  <a:ext uri="{FF2B5EF4-FFF2-40B4-BE49-F238E27FC236}">
                    <a16:creationId xmlns:a16="http://schemas.microsoft.com/office/drawing/2014/main" id="{3A66E6C0-3FEA-45A0-84DA-A3CE05F2C618}"/>
                  </a:ext>
                </a:extLst>
              </p:cNvPr>
              <p:cNvSpPr/>
              <p:nvPr/>
            </p:nvSpPr>
            <p:spPr bwMode="auto">
              <a:xfrm>
                <a:off x="3033713" y="4057651"/>
                <a:ext cx="52388" cy="190500"/>
              </a:xfrm>
              <a:custGeom>
                <a:avLst/>
                <a:gdLst>
                  <a:gd name="T0" fmla="*/ 67 w 67"/>
                  <a:gd name="T1" fmla="*/ 61 h 243"/>
                  <a:gd name="T2" fmla="*/ 62 w 67"/>
                  <a:gd name="T3" fmla="*/ 61 h 243"/>
                  <a:gd name="T4" fmla="*/ 57 w 67"/>
                  <a:gd name="T5" fmla="*/ 32 h 243"/>
                  <a:gd name="T6" fmla="*/ 50 w 67"/>
                  <a:gd name="T7" fmla="*/ 15 h 243"/>
                  <a:gd name="T8" fmla="*/ 45 w 67"/>
                  <a:gd name="T9" fmla="*/ 14 h 243"/>
                  <a:gd name="T10" fmla="*/ 39 w 67"/>
                  <a:gd name="T11" fmla="*/ 14 h 243"/>
                  <a:gd name="T12" fmla="*/ 25 w 67"/>
                  <a:gd name="T13" fmla="*/ 14 h 243"/>
                  <a:gd name="T14" fmla="*/ 25 w 67"/>
                  <a:gd name="T15" fmla="*/ 111 h 243"/>
                  <a:gd name="T16" fmla="*/ 35 w 67"/>
                  <a:gd name="T17" fmla="*/ 111 h 243"/>
                  <a:gd name="T18" fmla="*/ 42 w 67"/>
                  <a:gd name="T19" fmla="*/ 109 h 243"/>
                  <a:gd name="T20" fmla="*/ 46 w 67"/>
                  <a:gd name="T21" fmla="*/ 101 h 243"/>
                  <a:gd name="T22" fmla="*/ 48 w 67"/>
                  <a:gd name="T23" fmla="*/ 89 h 243"/>
                  <a:gd name="T24" fmla="*/ 49 w 67"/>
                  <a:gd name="T25" fmla="*/ 72 h 243"/>
                  <a:gd name="T26" fmla="*/ 54 w 67"/>
                  <a:gd name="T27" fmla="*/ 72 h 243"/>
                  <a:gd name="T28" fmla="*/ 54 w 67"/>
                  <a:gd name="T29" fmla="*/ 167 h 243"/>
                  <a:gd name="T30" fmla="*/ 49 w 67"/>
                  <a:gd name="T31" fmla="*/ 167 h 243"/>
                  <a:gd name="T32" fmla="*/ 48 w 67"/>
                  <a:gd name="T33" fmla="*/ 150 h 243"/>
                  <a:gd name="T34" fmla="*/ 46 w 67"/>
                  <a:gd name="T35" fmla="*/ 136 h 243"/>
                  <a:gd name="T36" fmla="*/ 41 w 67"/>
                  <a:gd name="T37" fmla="*/ 128 h 243"/>
                  <a:gd name="T38" fmla="*/ 35 w 67"/>
                  <a:gd name="T39" fmla="*/ 125 h 243"/>
                  <a:gd name="T40" fmla="*/ 25 w 67"/>
                  <a:gd name="T41" fmla="*/ 125 h 243"/>
                  <a:gd name="T42" fmla="*/ 25 w 67"/>
                  <a:gd name="T43" fmla="*/ 209 h 243"/>
                  <a:gd name="T44" fmla="*/ 26 w 67"/>
                  <a:gd name="T45" fmla="*/ 219 h 243"/>
                  <a:gd name="T46" fmla="*/ 29 w 67"/>
                  <a:gd name="T47" fmla="*/ 226 h 243"/>
                  <a:gd name="T48" fmla="*/ 32 w 67"/>
                  <a:gd name="T49" fmla="*/ 229 h 243"/>
                  <a:gd name="T50" fmla="*/ 37 w 67"/>
                  <a:gd name="T51" fmla="*/ 231 h 243"/>
                  <a:gd name="T52" fmla="*/ 37 w 67"/>
                  <a:gd name="T53" fmla="*/ 243 h 243"/>
                  <a:gd name="T54" fmla="*/ 0 w 67"/>
                  <a:gd name="T55" fmla="*/ 243 h 243"/>
                  <a:gd name="T56" fmla="*/ 0 w 67"/>
                  <a:gd name="T57" fmla="*/ 231 h 243"/>
                  <a:gd name="T58" fmla="*/ 5 w 67"/>
                  <a:gd name="T59" fmla="*/ 230 h 243"/>
                  <a:gd name="T60" fmla="*/ 9 w 67"/>
                  <a:gd name="T61" fmla="*/ 228 h 243"/>
                  <a:gd name="T62" fmla="*/ 11 w 67"/>
                  <a:gd name="T63" fmla="*/ 221 h 243"/>
                  <a:gd name="T64" fmla="*/ 12 w 67"/>
                  <a:gd name="T65" fmla="*/ 211 h 243"/>
                  <a:gd name="T66" fmla="*/ 12 w 67"/>
                  <a:gd name="T67" fmla="*/ 36 h 243"/>
                  <a:gd name="T68" fmla="*/ 12 w 67"/>
                  <a:gd name="T69" fmla="*/ 26 h 243"/>
                  <a:gd name="T70" fmla="*/ 9 w 67"/>
                  <a:gd name="T71" fmla="*/ 18 h 243"/>
                  <a:gd name="T72" fmla="*/ 4 w 67"/>
                  <a:gd name="T73" fmla="*/ 15 h 243"/>
                  <a:gd name="T74" fmla="*/ 0 w 67"/>
                  <a:gd name="T75" fmla="*/ 12 h 243"/>
                  <a:gd name="T76" fmla="*/ 0 w 67"/>
                  <a:gd name="T77" fmla="*/ 0 h 243"/>
                  <a:gd name="T78" fmla="*/ 67 w 67"/>
                  <a:gd name="T79" fmla="*/ 0 h 243"/>
                  <a:gd name="T80" fmla="*/ 67 w 67"/>
                  <a:gd name="T81" fmla="*/ 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243">
                    <a:moveTo>
                      <a:pt x="67" y="61"/>
                    </a:moveTo>
                    <a:cubicBezTo>
                      <a:pt x="62" y="61"/>
                      <a:pt x="62" y="61"/>
                      <a:pt x="62" y="61"/>
                    </a:cubicBezTo>
                    <a:cubicBezTo>
                      <a:pt x="62" y="52"/>
                      <a:pt x="60" y="42"/>
                      <a:pt x="57" y="32"/>
                    </a:cubicBezTo>
                    <a:cubicBezTo>
                      <a:pt x="55" y="22"/>
                      <a:pt x="52" y="16"/>
                      <a:pt x="50" y="15"/>
                    </a:cubicBezTo>
                    <a:cubicBezTo>
                      <a:pt x="48" y="15"/>
                      <a:pt x="47" y="14"/>
                      <a:pt x="45" y="14"/>
                    </a:cubicBezTo>
                    <a:cubicBezTo>
                      <a:pt x="43" y="14"/>
                      <a:pt x="42" y="14"/>
                      <a:pt x="39" y="14"/>
                    </a:cubicBezTo>
                    <a:cubicBezTo>
                      <a:pt x="25" y="14"/>
                      <a:pt x="25" y="14"/>
                      <a:pt x="25" y="14"/>
                    </a:cubicBezTo>
                    <a:cubicBezTo>
                      <a:pt x="25" y="111"/>
                      <a:pt x="25" y="111"/>
                      <a:pt x="25" y="111"/>
                    </a:cubicBezTo>
                    <a:cubicBezTo>
                      <a:pt x="35" y="111"/>
                      <a:pt x="35" y="111"/>
                      <a:pt x="35" y="111"/>
                    </a:cubicBezTo>
                    <a:cubicBezTo>
                      <a:pt x="38" y="111"/>
                      <a:pt x="40" y="111"/>
                      <a:pt x="42" y="109"/>
                    </a:cubicBezTo>
                    <a:cubicBezTo>
                      <a:pt x="43" y="107"/>
                      <a:pt x="45" y="104"/>
                      <a:pt x="46" y="101"/>
                    </a:cubicBezTo>
                    <a:cubicBezTo>
                      <a:pt x="47" y="98"/>
                      <a:pt x="47" y="94"/>
                      <a:pt x="48" y="89"/>
                    </a:cubicBezTo>
                    <a:cubicBezTo>
                      <a:pt x="49" y="84"/>
                      <a:pt x="49" y="78"/>
                      <a:pt x="49" y="72"/>
                    </a:cubicBezTo>
                    <a:cubicBezTo>
                      <a:pt x="54" y="72"/>
                      <a:pt x="54" y="72"/>
                      <a:pt x="54" y="72"/>
                    </a:cubicBezTo>
                    <a:cubicBezTo>
                      <a:pt x="54" y="167"/>
                      <a:pt x="54" y="167"/>
                      <a:pt x="54" y="167"/>
                    </a:cubicBezTo>
                    <a:cubicBezTo>
                      <a:pt x="49" y="167"/>
                      <a:pt x="49" y="167"/>
                      <a:pt x="49" y="167"/>
                    </a:cubicBezTo>
                    <a:cubicBezTo>
                      <a:pt x="49" y="162"/>
                      <a:pt x="49" y="157"/>
                      <a:pt x="48" y="150"/>
                    </a:cubicBezTo>
                    <a:cubicBezTo>
                      <a:pt x="47" y="144"/>
                      <a:pt x="47" y="139"/>
                      <a:pt x="46" y="136"/>
                    </a:cubicBezTo>
                    <a:cubicBezTo>
                      <a:pt x="45" y="132"/>
                      <a:pt x="43" y="129"/>
                      <a:pt x="41" y="128"/>
                    </a:cubicBezTo>
                    <a:cubicBezTo>
                      <a:pt x="40" y="126"/>
                      <a:pt x="37" y="125"/>
                      <a:pt x="35" y="125"/>
                    </a:cubicBezTo>
                    <a:cubicBezTo>
                      <a:pt x="25" y="125"/>
                      <a:pt x="25" y="125"/>
                      <a:pt x="25" y="125"/>
                    </a:cubicBezTo>
                    <a:cubicBezTo>
                      <a:pt x="25" y="209"/>
                      <a:pt x="25" y="209"/>
                      <a:pt x="25" y="209"/>
                    </a:cubicBezTo>
                    <a:cubicBezTo>
                      <a:pt x="25" y="213"/>
                      <a:pt x="25" y="216"/>
                      <a:pt x="26" y="219"/>
                    </a:cubicBezTo>
                    <a:cubicBezTo>
                      <a:pt x="26" y="222"/>
                      <a:pt x="27" y="225"/>
                      <a:pt x="29" y="226"/>
                    </a:cubicBezTo>
                    <a:cubicBezTo>
                      <a:pt x="29" y="227"/>
                      <a:pt x="30" y="228"/>
                      <a:pt x="32" y="229"/>
                    </a:cubicBezTo>
                    <a:cubicBezTo>
                      <a:pt x="34" y="230"/>
                      <a:pt x="36" y="231"/>
                      <a:pt x="37" y="231"/>
                    </a:cubicBezTo>
                    <a:cubicBezTo>
                      <a:pt x="37" y="243"/>
                      <a:pt x="37" y="243"/>
                      <a:pt x="37" y="243"/>
                    </a:cubicBezTo>
                    <a:cubicBezTo>
                      <a:pt x="0" y="243"/>
                      <a:pt x="0" y="243"/>
                      <a:pt x="0" y="243"/>
                    </a:cubicBezTo>
                    <a:cubicBezTo>
                      <a:pt x="0" y="231"/>
                      <a:pt x="0" y="231"/>
                      <a:pt x="0" y="231"/>
                    </a:cubicBezTo>
                    <a:cubicBezTo>
                      <a:pt x="1" y="231"/>
                      <a:pt x="3" y="231"/>
                      <a:pt x="5" y="230"/>
                    </a:cubicBezTo>
                    <a:cubicBezTo>
                      <a:pt x="7" y="230"/>
                      <a:pt x="8" y="229"/>
                      <a:pt x="9" y="228"/>
                    </a:cubicBezTo>
                    <a:cubicBezTo>
                      <a:pt x="10" y="227"/>
                      <a:pt x="11" y="224"/>
                      <a:pt x="11" y="221"/>
                    </a:cubicBezTo>
                    <a:cubicBezTo>
                      <a:pt x="12" y="219"/>
                      <a:pt x="12" y="215"/>
                      <a:pt x="12" y="211"/>
                    </a:cubicBezTo>
                    <a:cubicBezTo>
                      <a:pt x="12" y="36"/>
                      <a:pt x="12" y="36"/>
                      <a:pt x="12" y="36"/>
                    </a:cubicBezTo>
                    <a:cubicBezTo>
                      <a:pt x="12" y="32"/>
                      <a:pt x="12" y="28"/>
                      <a:pt x="12" y="26"/>
                    </a:cubicBezTo>
                    <a:cubicBezTo>
                      <a:pt x="11" y="23"/>
                      <a:pt x="10" y="20"/>
                      <a:pt x="9" y="18"/>
                    </a:cubicBezTo>
                    <a:cubicBezTo>
                      <a:pt x="8" y="17"/>
                      <a:pt x="6" y="16"/>
                      <a:pt x="4" y="15"/>
                    </a:cubicBezTo>
                    <a:cubicBezTo>
                      <a:pt x="3" y="13"/>
                      <a:pt x="1" y="13"/>
                      <a:pt x="0" y="12"/>
                    </a:cubicBezTo>
                    <a:cubicBezTo>
                      <a:pt x="0" y="0"/>
                      <a:pt x="0" y="0"/>
                      <a:pt x="0" y="0"/>
                    </a:cubicBezTo>
                    <a:cubicBezTo>
                      <a:pt x="67" y="0"/>
                      <a:pt x="67" y="0"/>
                      <a:pt x="67" y="0"/>
                    </a:cubicBezTo>
                    <a:lnTo>
                      <a:pt x="67" y="61"/>
                    </a:lnTo>
                    <a:close/>
                  </a:path>
                </a:pathLst>
              </a:custGeom>
              <a:solidFill>
                <a:srgbClr val="898989"/>
              </a:solidFill>
              <a:ln>
                <a:noFill/>
              </a:ln>
            </p:spPr>
            <p:txBody>
              <a:bodyPr anchor="ctr"/>
              <a:lstStyle/>
              <a:p>
                <a:pPr algn="ctr"/>
                <a:endParaRPr/>
              </a:p>
            </p:txBody>
          </p:sp>
          <p:sp>
            <p:nvSpPr>
              <p:cNvPr id="41" name="îsḻiḍê">
                <a:extLst>
                  <a:ext uri="{FF2B5EF4-FFF2-40B4-BE49-F238E27FC236}">
                    <a16:creationId xmlns:a16="http://schemas.microsoft.com/office/drawing/2014/main" id="{A5117214-71ED-498D-AFF8-ABDA81A3AC72}"/>
                  </a:ext>
                </a:extLst>
              </p:cNvPr>
              <p:cNvSpPr/>
              <p:nvPr/>
            </p:nvSpPr>
            <p:spPr bwMode="auto">
              <a:xfrm>
                <a:off x="3124201" y="4059238"/>
                <a:ext cx="53975" cy="198438"/>
              </a:xfrm>
              <a:custGeom>
                <a:avLst/>
                <a:gdLst>
                  <a:gd name="T0" fmla="*/ 57 w 68"/>
                  <a:gd name="T1" fmla="*/ 132 h 252"/>
                  <a:gd name="T2" fmla="*/ 63 w 68"/>
                  <a:gd name="T3" fmla="*/ 150 h 252"/>
                  <a:gd name="T4" fmla="*/ 66 w 68"/>
                  <a:gd name="T5" fmla="*/ 174 h 252"/>
                  <a:gd name="T6" fmla="*/ 63 w 68"/>
                  <a:gd name="T7" fmla="*/ 228 h 252"/>
                  <a:gd name="T8" fmla="*/ 44 w 68"/>
                  <a:gd name="T9" fmla="*/ 252 h 252"/>
                  <a:gd name="T10" fmla="*/ 32 w 68"/>
                  <a:gd name="T11" fmla="*/ 248 h 252"/>
                  <a:gd name="T12" fmla="*/ 21 w 68"/>
                  <a:gd name="T13" fmla="*/ 238 h 252"/>
                  <a:gd name="T14" fmla="*/ 20 w 68"/>
                  <a:gd name="T15" fmla="*/ 251 h 252"/>
                  <a:gd name="T16" fmla="*/ 15 w 68"/>
                  <a:gd name="T17" fmla="*/ 251 h 252"/>
                  <a:gd name="T18" fmla="*/ 7 w 68"/>
                  <a:gd name="T19" fmla="*/ 169 h 252"/>
                  <a:gd name="T20" fmla="*/ 12 w 68"/>
                  <a:gd name="T21" fmla="*/ 168 h 252"/>
                  <a:gd name="T22" fmla="*/ 18 w 68"/>
                  <a:gd name="T23" fmla="*/ 195 h 252"/>
                  <a:gd name="T24" fmla="*/ 25 w 68"/>
                  <a:gd name="T25" fmla="*/ 217 h 252"/>
                  <a:gd name="T26" fmla="*/ 34 w 68"/>
                  <a:gd name="T27" fmla="*/ 232 h 252"/>
                  <a:gd name="T28" fmla="*/ 44 w 68"/>
                  <a:gd name="T29" fmla="*/ 237 h 252"/>
                  <a:gd name="T30" fmla="*/ 51 w 68"/>
                  <a:gd name="T31" fmla="*/ 233 h 252"/>
                  <a:gd name="T32" fmla="*/ 55 w 68"/>
                  <a:gd name="T33" fmla="*/ 223 h 252"/>
                  <a:gd name="T34" fmla="*/ 57 w 68"/>
                  <a:gd name="T35" fmla="*/ 210 h 252"/>
                  <a:gd name="T36" fmla="*/ 56 w 68"/>
                  <a:gd name="T37" fmla="*/ 192 h 252"/>
                  <a:gd name="T38" fmla="*/ 51 w 68"/>
                  <a:gd name="T39" fmla="*/ 165 h 252"/>
                  <a:gd name="T40" fmla="*/ 40 w 68"/>
                  <a:gd name="T41" fmla="*/ 148 h 252"/>
                  <a:gd name="T42" fmla="*/ 31 w 68"/>
                  <a:gd name="T43" fmla="*/ 139 h 252"/>
                  <a:gd name="T44" fmla="*/ 21 w 68"/>
                  <a:gd name="T45" fmla="*/ 131 h 252"/>
                  <a:gd name="T46" fmla="*/ 8 w 68"/>
                  <a:gd name="T47" fmla="*/ 108 h 252"/>
                  <a:gd name="T48" fmla="*/ 0 w 68"/>
                  <a:gd name="T49" fmla="*/ 70 h 252"/>
                  <a:gd name="T50" fmla="*/ 0 w 68"/>
                  <a:gd name="T51" fmla="*/ 44 h 252"/>
                  <a:gd name="T52" fmla="*/ 4 w 68"/>
                  <a:gd name="T53" fmla="*/ 22 h 252"/>
                  <a:gd name="T54" fmla="*/ 11 w 68"/>
                  <a:gd name="T55" fmla="*/ 7 h 252"/>
                  <a:gd name="T56" fmla="*/ 20 w 68"/>
                  <a:gd name="T57" fmla="*/ 0 h 252"/>
                  <a:gd name="T58" fmla="*/ 31 w 68"/>
                  <a:gd name="T59" fmla="*/ 4 h 252"/>
                  <a:gd name="T60" fmla="*/ 41 w 68"/>
                  <a:gd name="T61" fmla="*/ 14 h 252"/>
                  <a:gd name="T62" fmla="*/ 42 w 68"/>
                  <a:gd name="T63" fmla="*/ 2 h 252"/>
                  <a:gd name="T64" fmla="*/ 47 w 68"/>
                  <a:gd name="T65" fmla="*/ 2 h 252"/>
                  <a:gd name="T66" fmla="*/ 54 w 68"/>
                  <a:gd name="T67" fmla="*/ 82 h 252"/>
                  <a:gd name="T68" fmla="*/ 50 w 68"/>
                  <a:gd name="T69" fmla="*/ 82 h 252"/>
                  <a:gd name="T70" fmla="*/ 44 w 68"/>
                  <a:gd name="T71" fmla="*/ 57 h 252"/>
                  <a:gd name="T72" fmla="*/ 38 w 68"/>
                  <a:gd name="T73" fmla="*/ 34 h 252"/>
                  <a:gd name="T74" fmla="*/ 30 w 68"/>
                  <a:gd name="T75" fmla="*/ 20 h 252"/>
                  <a:gd name="T76" fmla="*/ 21 w 68"/>
                  <a:gd name="T77" fmla="*/ 15 h 252"/>
                  <a:gd name="T78" fmla="*/ 12 w 68"/>
                  <a:gd name="T79" fmla="*/ 27 h 252"/>
                  <a:gd name="T80" fmla="*/ 10 w 68"/>
                  <a:gd name="T81" fmla="*/ 53 h 252"/>
                  <a:gd name="T82" fmla="*/ 15 w 68"/>
                  <a:gd name="T83" fmla="*/ 78 h 252"/>
                  <a:gd name="T84" fmla="*/ 24 w 68"/>
                  <a:gd name="T85" fmla="*/ 94 h 252"/>
                  <a:gd name="T86" fmla="*/ 34 w 68"/>
                  <a:gd name="T87" fmla="*/ 103 h 252"/>
                  <a:gd name="T88" fmla="*/ 43 w 68"/>
                  <a:gd name="T89" fmla="*/ 111 h 252"/>
                  <a:gd name="T90" fmla="*/ 50 w 68"/>
                  <a:gd name="T91" fmla="*/ 120 h 252"/>
                  <a:gd name="T92" fmla="*/ 57 w 68"/>
                  <a:gd name="T9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252">
                    <a:moveTo>
                      <a:pt x="57" y="132"/>
                    </a:moveTo>
                    <a:cubicBezTo>
                      <a:pt x="60" y="138"/>
                      <a:pt x="61" y="144"/>
                      <a:pt x="63" y="150"/>
                    </a:cubicBezTo>
                    <a:cubicBezTo>
                      <a:pt x="64" y="157"/>
                      <a:pt x="65" y="165"/>
                      <a:pt x="66" y="174"/>
                    </a:cubicBezTo>
                    <a:cubicBezTo>
                      <a:pt x="68" y="195"/>
                      <a:pt x="67" y="213"/>
                      <a:pt x="63" y="228"/>
                    </a:cubicBezTo>
                    <a:cubicBezTo>
                      <a:pt x="58" y="243"/>
                      <a:pt x="52" y="250"/>
                      <a:pt x="44" y="252"/>
                    </a:cubicBezTo>
                    <a:cubicBezTo>
                      <a:pt x="40" y="252"/>
                      <a:pt x="36" y="251"/>
                      <a:pt x="32" y="248"/>
                    </a:cubicBezTo>
                    <a:cubicBezTo>
                      <a:pt x="28" y="246"/>
                      <a:pt x="24" y="242"/>
                      <a:pt x="21" y="238"/>
                    </a:cubicBezTo>
                    <a:cubicBezTo>
                      <a:pt x="20" y="251"/>
                      <a:pt x="20" y="251"/>
                      <a:pt x="20" y="251"/>
                    </a:cubicBezTo>
                    <a:cubicBezTo>
                      <a:pt x="15" y="251"/>
                      <a:pt x="15" y="251"/>
                      <a:pt x="15" y="251"/>
                    </a:cubicBezTo>
                    <a:cubicBezTo>
                      <a:pt x="7" y="169"/>
                      <a:pt x="7" y="169"/>
                      <a:pt x="7" y="169"/>
                    </a:cubicBezTo>
                    <a:cubicBezTo>
                      <a:pt x="12" y="168"/>
                      <a:pt x="12" y="168"/>
                      <a:pt x="12" y="168"/>
                    </a:cubicBezTo>
                    <a:cubicBezTo>
                      <a:pt x="14" y="178"/>
                      <a:pt x="16" y="187"/>
                      <a:pt x="18" y="195"/>
                    </a:cubicBezTo>
                    <a:cubicBezTo>
                      <a:pt x="20" y="203"/>
                      <a:pt x="22" y="211"/>
                      <a:pt x="25" y="217"/>
                    </a:cubicBezTo>
                    <a:cubicBezTo>
                      <a:pt x="28" y="224"/>
                      <a:pt x="31" y="229"/>
                      <a:pt x="34" y="232"/>
                    </a:cubicBezTo>
                    <a:cubicBezTo>
                      <a:pt x="37" y="236"/>
                      <a:pt x="40" y="237"/>
                      <a:pt x="44" y="237"/>
                    </a:cubicBezTo>
                    <a:cubicBezTo>
                      <a:pt x="47" y="236"/>
                      <a:pt x="49" y="235"/>
                      <a:pt x="51" y="233"/>
                    </a:cubicBezTo>
                    <a:cubicBezTo>
                      <a:pt x="53" y="230"/>
                      <a:pt x="54" y="227"/>
                      <a:pt x="55" y="223"/>
                    </a:cubicBezTo>
                    <a:cubicBezTo>
                      <a:pt x="56" y="219"/>
                      <a:pt x="56" y="215"/>
                      <a:pt x="57" y="210"/>
                    </a:cubicBezTo>
                    <a:cubicBezTo>
                      <a:pt x="57" y="204"/>
                      <a:pt x="57" y="199"/>
                      <a:pt x="56" y="192"/>
                    </a:cubicBezTo>
                    <a:cubicBezTo>
                      <a:pt x="55" y="182"/>
                      <a:pt x="53" y="173"/>
                      <a:pt x="51" y="165"/>
                    </a:cubicBezTo>
                    <a:cubicBezTo>
                      <a:pt x="48" y="157"/>
                      <a:pt x="45" y="152"/>
                      <a:pt x="40" y="148"/>
                    </a:cubicBezTo>
                    <a:cubicBezTo>
                      <a:pt x="38" y="145"/>
                      <a:pt x="34" y="142"/>
                      <a:pt x="31" y="139"/>
                    </a:cubicBezTo>
                    <a:cubicBezTo>
                      <a:pt x="27" y="136"/>
                      <a:pt x="24" y="133"/>
                      <a:pt x="21" y="131"/>
                    </a:cubicBezTo>
                    <a:cubicBezTo>
                      <a:pt x="16" y="125"/>
                      <a:pt x="11" y="118"/>
                      <a:pt x="8" y="108"/>
                    </a:cubicBezTo>
                    <a:cubicBezTo>
                      <a:pt x="4" y="99"/>
                      <a:pt x="2" y="86"/>
                      <a:pt x="0" y="70"/>
                    </a:cubicBezTo>
                    <a:cubicBezTo>
                      <a:pt x="0" y="61"/>
                      <a:pt x="0" y="52"/>
                      <a:pt x="0" y="44"/>
                    </a:cubicBezTo>
                    <a:cubicBezTo>
                      <a:pt x="1" y="36"/>
                      <a:pt x="2" y="28"/>
                      <a:pt x="4" y="22"/>
                    </a:cubicBezTo>
                    <a:cubicBezTo>
                      <a:pt x="6" y="16"/>
                      <a:pt x="8" y="11"/>
                      <a:pt x="11" y="7"/>
                    </a:cubicBezTo>
                    <a:cubicBezTo>
                      <a:pt x="14" y="3"/>
                      <a:pt x="17" y="1"/>
                      <a:pt x="20" y="0"/>
                    </a:cubicBezTo>
                    <a:cubicBezTo>
                      <a:pt x="24" y="0"/>
                      <a:pt x="28" y="1"/>
                      <a:pt x="31" y="4"/>
                    </a:cubicBezTo>
                    <a:cubicBezTo>
                      <a:pt x="35" y="7"/>
                      <a:pt x="38" y="10"/>
                      <a:pt x="41" y="14"/>
                    </a:cubicBezTo>
                    <a:cubicBezTo>
                      <a:pt x="42" y="2"/>
                      <a:pt x="42" y="2"/>
                      <a:pt x="42" y="2"/>
                    </a:cubicBezTo>
                    <a:cubicBezTo>
                      <a:pt x="47" y="2"/>
                      <a:pt x="47" y="2"/>
                      <a:pt x="47" y="2"/>
                    </a:cubicBezTo>
                    <a:cubicBezTo>
                      <a:pt x="54" y="82"/>
                      <a:pt x="54" y="82"/>
                      <a:pt x="54" y="82"/>
                    </a:cubicBezTo>
                    <a:cubicBezTo>
                      <a:pt x="50" y="82"/>
                      <a:pt x="50" y="82"/>
                      <a:pt x="50" y="82"/>
                    </a:cubicBezTo>
                    <a:cubicBezTo>
                      <a:pt x="48" y="73"/>
                      <a:pt x="46" y="65"/>
                      <a:pt x="44" y="57"/>
                    </a:cubicBezTo>
                    <a:cubicBezTo>
                      <a:pt x="42" y="48"/>
                      <a:pt x="40" y="41"/>
                      <a:pt x="38" y="34"/>
                    </a:cubicBezTo>
                    <a:cubicBezTo>
                      <a:pt x="36" y="28"/>
                      <a:pt x="33" y="23"/>
                      <a:pt x="30" y="20"/>
                    </a:cubicBezTo>
                    <a:cubicBezTo>
                      <a:pt x="28" y="16"/>
                      <a:pt x="24" y="15"/>
                      <a:pt x="21" y="15"/>
                    </a:cubicBezTo>
                    <a:cubicBezTo>
                      <a:pt x="17" y="16"/>
                      <a:pt x="14" y="20"/>
                      <a:pt x="12" y="27"/>
                    </a:cubicBezTo>
                    <a:cubicBezTo>
                      <a:pt x="10" y="34"/>
                      <a:pt x="9" y="43"/>
                      <a:pt x="10" y="53"/>
                    </a:cubicBezTo>
                    <a:cubicBezTo>
                      <a:pt x="11" y="63"/>
                      <a:pt x="13" y="72"/>
                      <a:pt x="15" y="78"/>
                    </a:cubicBezTo>
                    <a:cubicBezTo>
                      <a:pt x="17" y="85"/>
                      <a:pt x="20" y="90"/>
                      <a:pt x="24" y="94"/>
                    </a:cubicBezTo>
                    <a:cubicBezTo>
                      <a:pt x="27" y="98"/>
                      <a:pt x="31" y="101"/>
                      <a:pt x="34" y="103"/>
                    </a:cubicBezTo>
                    <a:cubicBezTo>
                      <a:pt x="37" y="106"/>
                      <a:pt x="40" y="108"/>
                      <a:pt x="43" y="111"/>
                    </a:cubicBezTo>
                    <a:cubicBezTo>
                      <a:pt x="45" y="114"/>
                      <a:pt x="48" y="117"/>
                      <a:pt x="50" y="120"/>
                    </a:cubicBezTo>
                    <a:cubicBezTo>
                      <a:pt x="53" y="124"/>
                      <a:pt x="55" y="128"/>
                      <a:pt x="57" y="132"/>
                    </a:cubicBezTo>
                    <a:close/>
                  </a:path>
                </a:pathLst>
              </a:custGeom>
              <a:solidFill>
                <a:srgbClr val="898989"/>
              </a:solidFill>
              <a:ln>
                <a:noFill/>
              </a:ln>
            </p:spPr>
            <p:txBody>
              <a:bodyPr anchor="ctr"/>
              <a:lstStyle/>
              <a:p>
                <a:pPr algn="ctr"/>
                <a:endParaRPr/>
              </a:p>
            </p:txBody>
          </p:sp>
          <p:sp>
            <p:nvSpPr>
              <p:cNvPr id="42" name="îṣ1iḍé">
                <a:extLst>
                  <a:ext uri="{FF2B5EF4-FFF2-40B4-BE49-F238E27FC236}">
                    <a16:creationId xmlns:a16="http://schemas.microsoft.com/office/drawing/2014/main" id="{C9D65439-B53E-4BFF-B268-C9C03F972BE8}"/>
                  </a:ext>
                </a:extLst>
              </p:cNvPr>
              <p:cNvSpPr/>
              <p:nvPr/>
            </p:nvSpPr>
            <p:spPr bwMode="auto">
              <a:xfrm>
                <a:off x="3171826" y="4054476"/>
                <a:ext cx="65088" cy="198438"/>
              </a:xfrm>
              <a:custGeom>
                <a:avLst/>
                <a:gdLst>
                  <a:gd name="T0" fmla="*/ 60 w 84"/>
                  <a:gd name="T1" fmla="*/ 251 h 253"/>
                  <a:gd name="T2" fmla="*/ 44 w 84"/>
                  <a:gd name="T3" fmla="*/ 247 h 253"/>
                  <a:gd name="T4" fmla="*/ 29 w 84"/>
                  <a:gd name="T5" fmla="*/ 225 h 253"/>
                  <a:gd name="T6" fmla="*/ 15 w 84"/>
                  <a:gd name="T7" fmla="*/ 189 h 253"/>
                  <a:gd name="T8" fmla="*/ 4 w 84"/>
                  <a:gd name="T9" fmla="*/ 138 h 253"/>
                  <a:gd name="T10" fmla="*/ 0 w 84"/>
                  <a:gd name="T11" fmla="*/ 85 h 253"/>
                  <a:gd name="T12" fmla="*/ 3 w 84"/>
                  <a:gd name="T13" fmla="*/ 43 h 253"/>
                  <a:gd name="T14" fmla="*/ 12 w 84"/>
                  <a:gd name="T15" fmla="*/ 14 h 253"/>
                  <a:gd name="T16" fmla="*/ 26 w 84"/>
                  <a:gd name="T17" fmla="*/ 1 h 253"/>
                  <a:gd name="T18" fmla="*/ 38 w 84"/>
                  <a:gd name="T19" fmla="*/ 3 h 253"/>
                  <a:gd name="T20" fmla="*/ 49 w 84"/>
                  <a:gd name="T21" fmla="*/ 13 h 253"/>
                  <a:gd name="T22" fmla="*/ 50 w 84"/>
                  <a:gd name="T23" fmla="*/ 1 h 253"/>
                  <a:gd name="T24" fmla="*/ 55 w 84"/>
                  <a:gd name="T25" fmla="*/ 0 h 253"/>
                  <a:gd name="T26" fmla="*/ 68 w 84"/>
                  <a:gd name="T27" fmla="*/ 85 h 253"/>
                  <a:gd name="T28" fmla="*/ 63 w 84"/>
                  <a:gd name="T29" fmla="*/ 86 h 253"/>
                  <a:gd name="T30" fmla="*/ 56 w 84"/>
                  <a:gd name="T31" fmla="*/ 60 h 253"/>
                  <a:gd name="T32" fmla="*/ 48 w 84"/>
                  <a:gd name="T33" fmla="*/ 36 h 253"/>
                  <a:gd name="T34" fmla="*/ 39 w 84"/>
                  <a:gd name="T35" fmla="*/ 20 h 253"/>
                  <a:gd name="T36" fmla="*/ 29 w 84"/>
                  <a:gd name="T37" fmla="*/ 15 h 253"/>
                  <a:gd name="T38" fmla="*/ 19 w 84"/>
                  <a:gd name="T39" fmla="*/ 25 h 253"/>
                  <a:gd name="T40" fmla="*/ 14 w 84"/>
                  <a:gd name="T41" fmla="*/ 49 h 253"/>
                  <a:gd name="T42" fmla="*/ 13 w 84"/>
                  <a:gd name="T43" fmla="*/ 85 h 253"/>
                  <a:gd name="T44" fmla="*/ 18 w 84"/>
                  <a:gd name="T45" fmla="*/ 132 h 253"/>
                  <a:gd name="T46" fmla="*/ 26 w 84"/>
                  <a:gd name="T47" fmla="*/ 174 h 253"/>
                  <a:gd name="T48" fmla="*/ 37 w 84"/>
                  <a:gd name="T49" fmla="*/ 206 h 253"/>
                  <a:gd name="T50" fmla="*/ 49 w 84"/>
                  <a:gd name="T51" fmla="*/ 226 h 253"/>
                  <a:gd name="T52" fmla="*/ 62 w 84"/>
                  <a:gd name="T53" fmla="*/ 231 h 253"/>
                  <a:gd name="T54" fmla="*/ 70 w 84"/>
                  <a:gd name="T55" fmla="*/ 225 h 253"/>
                  <a:gd name="T56" fmla="*/ 75 w 84"/>
                  <a:gd name="T57" fmla="*/ 212 h 253"/>
                  <a:gd name="T58" fmla="*/ 78 w 84"/>
                  <a:gd name="T59" fmla="*/ 194 h 253"/>
                  <a:gd name="T60" fmla="*/ 79 w 84"/>
                  <a:gd name="T61" fmla="*/ 172 h 253"/>
                  <a:gd name="T62" fmla="*/ 84 w 84"/>
                  <a:gd name="T63" fmla="*/ 177 h 253"/>
                  <a:gd name="T64" fmla="*/ 78 w 84"/>
                  <a:gd name="T65" fmla="*/ 231 h 253"/>
                  <a:gd name="T66" fmla="*/ 60 w 84"/>
                  <a:gd name="T67" fmla="*/ 2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253">
                    <a:moveTo>
                      <a:pt x="60" y="251"/>
                    </a:moveTo>
                    <a:cubicBezTo>
                      <a:pt x="55" y="253"/>
                      <a:pt x="50" y="251"/>
                      <a:pt x="44" y="247"/>
                    </a:cubicBezTo>
                    <a:cubicBezTo>
                      <a:pt x="39" y="242"/>
                      <a:pt x="34" y="235"/>
                      <a:pt x="29" y="225"/>
                    </a:cubicBezTo>
                    <a:cubicBezTo>
                      <a:pt x="24" y="216"/>
                      <a:pt x="19" y="203"/>
                      <a:pt x="15" y="189"/>
                    </a:cubicBezTo>
                    <a:cubicBezTo>
                      <a:pt x="11" y="174"/>
                      <a:pt x="7" y="157"/>
                      <a:pt x="4" y="138"/>
                    </a:cubicBezTo>
                    <a:cubicBezTo>
                      <a:pt x="2" y="119"/>
                      <a:pt x="0" y="101"/>
                      <a:pt x="0" y="85"/>
                    </a:cubicBezTo>
                    <a:cubicBezTo>
                      <a:pt x="0" y="69"/>
                      <a:pt x="1" y="55"/>
                      <a:pt x="3" y="43"/>
                    </a:cubicBezTo>
                    <a:cubicBezTo>
                      <a:pt x="5" y="31"/>
                      <a:pt x="8" y="22"/>
                      <a:pt x="12" y="14"/>
                    </a:cubicBezTo>
                    <a:cubicBezTo>
                      <a:pt x="16" y="7"/>
                      <a:pt x="21" y="3"/>
                      <a:pt x="26" y="1"/>
                    </a:cubicBezTo>
                    <a:cubicBezTo>
                      <a:pt x="30" y="0"/>
                      <a:pt x="34" y="1"/>
                      <a:pt x="38" y="3"/>
                    </a:cubicBezTo>
                    <a:cubicBezTo>
                      <a:pt x="42" y="5"/>
                      <a:pt x="46" y="8"/>
                      <a:pt x="49" y="13"/>
                    </a:cubicBezTo>
                    <a:cubicBezTo>
                      <a:pt x="50" y="1"/>
                      <a:pt x="50" y="1"/>
                      <a:pt x="50" y="1"/>
                    </a:cubicBezTo>
                    <a:cubicBezTo>
                      <a:pt x="55" y="0"/>
                      <a:pt x="55" y="0"/>
                      <a:pt x="55" y="0"/>
                    </a:cubicBezTo>
                    <a:cubicBezTo>
                      <a:pt x="68" y="85"/>
                      <a:pt x="68" y="85"/>
                      <a:pt x="68" y="85"/>
                    </a:cubicBezTo>
                    <a:cubicBezTo>
                      <a:pt x="63" y="86"/>
                      <a:pt x="63" y="86"/>
                      <a:pt x="63" y="86"/>
                    </a:cubicBezTo>
                    <a:cubicBezTo>
                      <a:pt x="61" y="78"/>
                      <a:pt x="59" y="69"/>
                      <a:pt x="56" y="60"/>
                    </a:cubicBezTo>
                    <a:cubicBezTo>
                      <a:pt x="53" y="50"/>
                      <a:pt x="51" y="42"/>
                      <a:pt x="48" y="36"/>
                    </a:cubicBezTo>
                    <a:cubicBezTo>
                      <a:pt x="45" y="29"/>
                      <a:pt x="42" y="23"/>
                      <a:pt x="39" y="20"/>
                    </a:cubicBezTo>
                    <a:cubicBezTo>
                      <a:pt x="36" y="16"/>
                      <a:pt x="32" y="15"/>
                      <a:pt x="29" y="15"/>
                    </a:cubicBezTo>
                    <a:cubicBezTo>
                      <a:pt x="25" y="16"/>
                      <a:pt x="22" y="20"/>
                      <a:pt x="19" y="25"/>
                    </a:cubicBezTo>
                    <a:cubicBezTo>
                      <a:pt x="17" y="31"/>
                      <a:pt x="15" y="39"/>
                      <a:pt x="14" y="49"/>
                    </a:cubicBezTo>
                    <a:cubicBezTo>
                      <a:pt x="13" y="58"/>
                      <a:pt x="13" y="70"/>
                      <a:pt x="13" y="85"/>
                    </a:cubicBezTo>
                    <a:cubicBezTo>
                      <a:pt x="14" y="99"/>
                      <a:pt x="16" y="115"/>
                      <a:pt x="18" y="132"/>
                    </a:cubicBezTo>
                    <a:cubicBezTo>
                      <a:pt x="20" y="148"/>
                      <a:pt x="23" y="161"/>
                      <a:pt x="26" y="174"/>
                    </a:cubicBezTo>
                    <a:cubicBezTo>
                      <a:pt x="29" y="186"/>
                      <a:pt x="33" y="197"/>
                      <a:pt x="37" y="206"/>
                    </a:cubicBezTo>
                    <a:cubicBezTo>
                      <a:pt x="41" y="215"/>
                      <a:pt x="45" y="222"/>
                      <a:pt x="49" y="226"/>
                    </a:cubicBezTo>
                    <a:cubicBezTo>
                      <a:pt x="53" y="231"/>
                      <a:pt x="57" y="232"/>
                      <a:pt x="62" y="231"/>
                    </a:cubicBezTo>
                    <a:cubicBezTo>
                      <a:pt x="65" y="231"/>
                      <a:pt x="68" y="228"/>
                      <a:pt x="70" y="225"/>
                    </a:cubicBezTo>
                    <a:cubicBezTo>
                      <a:pt x="72" y="221"/>
                      <a:pt x="74" y="217"/>
                      <a:pt x="75" y="212"/>
                    </a:cubicBezTo>
                    <a:cubicBezTo>
                      <a:pt x="76" y="206"/>
                      <a:pt x="77" y="200"/>
                      <a:pt x="78" y="194"/>
                    </a:cubicBezTo>
                    <a:cubicBezTo>
                      <a:pt x="79" y="187"/>
                      <a:pt x="79" y="180"/>
                      <a:pt x="79" y="172"/>
                    </a:cubicBezTo>
                    <a:cubicBezTo>
                      <a:pt x="84" y="177"/>
                      <a:pt x="84" y="177"/>
                      <a:pt x="84" y="177"/>
                    </a:cubicBezTo>
                    <a:cubicBezTo>
                      <a:pt x="84" y="202"/>
                      <a:pt x="82" y="220"/>
                      <a:pt x="78" y="231"/>
                    </a:cubicBezTo>
                    <a:cubicBezTo>
                      <a:pt x="74" y="243"/>
                      <a:pt x="68" y="250"/>
                      <a:pt x="60" y="251"/>
                    </a:cubicBezTo>
                    <a:close/>
                  </a:path>
                </a:pathLst>
              </a:custGeom>
              <a:solidFill>
                <a:srgbClr val="898989"/>
              </a:solidFill>
              <a:ln>
                <a:noFill/>
              </a:ln>
            </p:spPr>
            <p:txBody>
              <a:bodyPr anchor="ctr"/>
              <a:lstStyle/>
              <a:p>
                <a:pPr algn="ctr"/>
                <a:endParaRPr/>
              </a:p>
            </p:txBody>
          </p:sp>
          <p:sp>
            <p:nvSpPr>
              <p:cNvPr id="43" name="íşľîḋé">
                <a:extLst>
                  <a:ext uri="{FF2B5EF4-FFF2-40B4-BE49-F238E27FC236}">
                    <a16:creationId xmlns:a16="http://schemas.microsoft.com/office/drawing/2014/main" id="{AFC2ED14-F5AA-40F8-A040-6661C6CD5411}"/>
                  </a:ext>
                </a:extLst>
              </p:cNvPr>
              <p:cNvSpPr/>
              <p:nvPr/>
            </p:nvSpPr>
            <p:spPr bwMode="auto">
              <a:xfrm>
                <a:off x="3222626" y="4043363"/>
                <a:ext cx="57150" cy="195263"/>
              </a:xfrm>
              <a:custGeom>
                <a:avLst/>
                <a:gdLst>
                  <a:gd name="T0" fmla="*/ 73 w 73"/>
                  <a:gd name="T1" fmla="*/ 239 h 248"/>
                  <a:gd name="T2" fmla="*/ 35 w 73"/>
                  <a:gd name="T3" fmla="*/ 248 h 248"/>
                  <a:gd name="T4" fmla="*/ 33 w 73"/>
                  <a:gd name="T5" fmla="*/ 236 h 248"/>
                  <a:gd name="T6" fmla="*/ 38 w 73"/>
                  <a:gd name="T7" fmla="*/ 234 h 248"/>
                  <a:gd name="T8" fmla="*/ 42 w 73"/>
                  <a:gd name="T9" fmla="*/ 231 h 248"/>
                  <a:gd name="T10" fmla="*/ 44 w 73"/>
                  <a:gd name="T11" fmla="*/ 224 h 248"/>
                  <a:gd name="T12" fmla="*/ 43 w 73"/>
                  <a:gd name="T13" fmla="*/ 214 h 248"/>
                  <a:gd name="T14" fmla="*/ 18 w 73"/>
                  <a:gd name="T15" fmla="*/ 41 h 248"/>
                  <a:gd name="T16" fmla="*/ 16 w 73"/>
                  <a:gd name="T17" fmla="*/ 31 h 248"/>
                  <a:gd name="T18" fmla="*/ 12 w 73"/>
                  <a:gd name="T19" fmla="*/ 25 h 248"/>
                  <a:gd name="T20" fmla="*/ 7 w 73"/>
                  <a:gd name="T21" fmla="*/ 22 h 248"/>
                  <a:gd name="T22" fmla="*/ 2 w 73"/>
                  <a:gd name="T23" fmla="*/ 21 h 248"/>
                  <a:gd name="T24" fmla="*/ 0 w 73"/>
                  <a:gd name="T25" fmla="*/ 9 h 248"/>
                  <a:gd name="T26" fmla="*/ 38 w 73"/>
                  <a:gd name="T27" fmla="*/ 0 h 248"/>
                  <a:gd name="T28" fmla="*/ 40 w 73"/>
                  <a:gd name="T29" fmla="*/ 12 h 248"/>
                  <a:gd name="T30" fmla="*/ 35 w 73"/>
                  <a:gd name="T31" fmla="*/ 14 h 248"/>
                  <a:gd name="T32" fmla="*/ 31 w 73"/>
                  <a:gd name="T33" fmla="*/ 18 h 248"/>
                  <a:gd name="T34" fmla="*/ 29 w 73"/>
                  <a:gd name="T35" fmla="*/ 25 h 248"/>
                  <a:gd name="T36" fmla="*/ 30 w 73"/>
                  <a:gd name="T37" fmla="*/ 36 h 248"/>
                  <a:gd name="T38" fmla="*/ 55 w 73"/>
                  <a:gd name="T39" fmla="*/ 208 h 248"/>
                  <a:gd name="T40" fmla="*/ 58 w 73"/>
                  <a:gd name="T41" fmla="*/ 218 h 248"/>
                  <a:gd name="T42" fmla="*/ 61 w 73"/>
                  <a:gd name="T43" fmla="*/ 224 h 248"/>
                  <a:gd name="T44" fmla="*/ 66 w 73"/>
                  <a:gd name="T45" fmla="*/ 226 h 248"/>
                  <a:gd name="T46" fmla="*/ 71 w 73"/>
                  <a:gd name="T47" fmla="*/ 227 h 248"/>
                  <a:gd name="T48" fmla="*/ 73 w 73"/>
                  <a:gd name="T49"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248">
                    <a:moveTo>
                      <a:pt x="73" y="239"/>
                    </a:moveTo>
                    <a:cubicBezTo>
                      <a:pt x="35" y="248"/>
                      <a:pt x="35" y="248"/>
                      <a:pt x="35" y="248"/>
                    </a:cubicBezTo>
                    <a:cubicBezTo>
                      <a:pt x="33" y="236"/>
                      <a:pt x="33" y="236"/>
                      <a:pt x="33" y="236"/>
                    </a:cubicBezTo>
                    <a:cubicBezTo>
                      <a:pt x="34" y="236"/>
                      <a:pt x="36" y="235"/>
                      <a:pt x="38" y="234"/>
                    </a:cubicBezTo>
                    <a:cubicBezTo>
                      <a:pt x="40" y="233"/>
                      <a:pt x="41" y="232"/>
                      <a:pt x="42" y="231"/>
                    </a:cubicBezTo>
                    <a:cubicBezTo>
                      <a:pt x="43" y="229"/>
                      <a:pt x="43" y="227"/>
                      <a:pt x="44" y="224"/>
                    </a:cubicBezTo>
                    <a:cubicBezTo>
                      <a:pt x="44" y="222"/>
                      <a:pt x="44" y="218"/>
                      <a:pt x="43" y="214"/>
                    </a:cubicBezTo>
                    <a:cubicBezTo>
                      <a:pt x="18" y="41"/>
                      <a:pt x="18" y="41"/>
                      <a:pt x="18" y="41"/>
                    </a:cubicBezTo>
                    <a:cubicBezTo>
                      <a:pt x="17" y="37"/>
                      <a:pt x="17" y="33"/>
                      <a:pt x="16" y="31"/>
                    </a:cubicBezTo>
                    <a:cubicBezTo>
                      <a:pt x="15" y="28"/>
                      <a:pt x="14" y="26"/>
                      <a:pt x="12" y="25"/>
                    </a:cubicBezTo>
                    <a:cubicBezTo>
                      <a:pt x="10" y="24"/>
                      <a:pt x="9" y="23"/>
                      <a:pt x="7" y="22"/>
                    </a:cubicBezTo>
                    <a:cubicBezTo>
                      <a:pt x="5" y="22"/>
                      <a:pt x="3" y="21"/>
                      <a:pt x="2" y="21"/>
                    </a:cubicBezTo>
                    <a:cubicBezTo>
                      <a:pt x="0" y="9"/>
                      <a:pt x="0" y="9"/>
                      <a:pt x="0" y="9"/>
                    </a:cubicBezTo>
                    <a:cubicBezTo>
                      <a:pt x="38" y="0"/>
                      <a:pt x="38" y="0"/>
                      <a:pt x="38" y="0"/>
                    </a:cubicBezTo>
                    <a:cubicBezTo>
                      <a:pt x="40" y="12"/>
                      <a:pt x="40" y="12"/>
                      <a:pt x="40" y="12"/>
                    </a:cubicBezTo>
                    <a:cubicBezTo>
                      <a:pt x="38" y="12"/>
                      <a:pt x="37" y="13"/>
                      <a:pt x="35" y="14"/>
                    </a:cubicBezTo>
                    <a:cubicBezTo>
                      <a:pt x="34" y="15"/>
                      <a:pt x="33" y="17"/>
                      <a:pt x="31" y="18"/>
                    </a:cubicBezTo>
                    <a:cubicBezTo>
                      <a:pt x="30" y="20"/>
                      <a:pt x="29" y="22"/>
                      <a:pt x="29" y="25"/>
                    </a:cubicBezTo>
                    <a:cubicBezTo>
                      <a:pt x="29" y="29"/>
                      <a:pt x="30" y="32"/>
                      <a:pt x="30" y="36"/>
                    </a:cubicBezTo>
                    <a:cubicBezTo>
                      <a:pt x="55" y="208"/>
                      <a:pt x="55" y="208"/>
                      <a:pt x="55" y="208"/>
                    </a:cubicBezTo>
                    <a:cubicBezTo>
                      <a:pt x="56" y="212"/>
                      <a:pt x="57" y="215"/>
                      <a:pt x="58" y="218"/>
                    </a:cubicBezTo>
                    <a:cubicBezTo>
                      <a:pt x="59" y="221"/>
                      <a:pt x="60" y="223"/>
                      <a:pt x="61" y="224"/>
                    </a:cubicBezTo>
                    <a:cubicBezTo>
                      <a:pt x="62" y="225"/>
                      <a:pt x="64" y="226"/>
                      <a:pt x="66" y="226"/>
                    </a:cubicBezTo>
                    <a:cubicBezTo>
                      <a:pt x="68" y="227"/>
                      <a:pt x="70" y="227"/>
                      <a:pt x="71" y="227"/>
                    </a:cubicBezTo>
                    <a:lnTo>
                      <a:pt x="73" y="239"/>
                    </a:lnTo>
                    <a:close/>
                  </a:path>
                </a:pathLst>
              </a:custGeom>
              <a:solidFill>
                <a:srgbClr val="898989"/>
              </a:solidFill>
              <a:ln>
                <a:noFill/>
              </a:ln>
            </p:spPr>
            <p:txBody>
              <a:bodyPr anchor="ctr"/>
              <a:lstStyle/>
              <a:p>
                <a:pPr algn="ctr"/>
                <a:endParaRPr/>
              </a:p>
            </p:txBody>
          </p:sp>
          <p:sp>
            <p:nvSpPr>
              <p:cNvPr id="44" name="íṣ1iḍe">
                <a:extLst>
                  <a:ext uri="{FF2B5EF4-FFF2-40B4-BE49-F238E27FC236}">
                    <a16:creationId xmlns:a16="http://schemas.microsoft.com/office/drawing/2014/main" id="{6ED4BBC0-E44B-46AE-9421-A43CFC6E7501}"/>
                  </a:ext>
                </a:extLst>
              </p:cNvPr>
              <p:cNvSpPr/>
              <p:nvPr/>
            </p:nvSpPr>
            <p:spPr bwMode="auto">
              <a:xfrm>
                <a:off x="3257551" y="4022726"/>
                <a:ext cx="88900" cy="201613"/>
              </a:xfrm>
              <a:custGeom>
                <a:avLst/>
                <a:gdLst>
                  <a:gd name="T0" fmla="*/ 102 w 114"/>
                  <a:gd name="T1" fmla="*/ 164 h 257"/>
                  <a:gd name="T2" fmla="*/ 114 w 114"/>
                  <a:gd name="T3" fmla="*/ 234 h 257"/>
                  <a:gd name="T4" fmla="*/ 45 w 114"/>
                  <a:gd name="T5" fmla="*/ 257 h 257"/>
                  <a:gd name="T6" fmla="*/ 43 w 114"/>
                  <a:gd name="T7" fmla="*/ 245 h 257"/>
                  <a:gd name="T8" fmla="*/ 47 w 114"/>
                  <a:gd name="T9" fmla="*/ 242 h 257"/>
                  <a:gd name="T10" fmla="*/ 50 w 114"/>
                  <a:gd name="T11" fmla="*/ 238 h 257"/>
                  <a:gd name="T12" fmla="*/ 52 w 114"/>
                  <a:gd name="T13" fmla="*/ 231 h 257"/>
                  <a:gd name="T14" fmla="*/ 51 w 114"/>
                  <a:gd name="T15" fmla="*/ 221 h 257"/>
                  <a:gd name="T16" fmla="*/ 19 w 114"/>
                  <a:gd name="T17" fmla="*/ 51 h 257"/>
                  <a:gd name="T18" fmla="*/ 16 w 114"/>
                  <a:gd name="T19" fmla="*/ 42 h 257"/>
                  <a:gd name="T20" fmla="*/ 12 w 114"/>
                  <a:gd name="T21" fmla="*/ 36 h 257"/>
                  <a:gd name="T22" fmla="*/ 7 w 114"/>
                  <a:gd name="T23" fmla="*/ 33 h 257"/>
                  <a:gd name="T24" fmla="*/ 2 w 114"/>
                  <a:gd name="T25" fmla="*/ 33 h 257"/>
                  <a:gd name="T26" fmla="*/ 0 w 114"/>
                  <a:gd name="T27" fmla="*/ 21 h 257"/>
                  <a:gd name="T28" fmla="*/ 64 w 114"/>
                  <a:gd name="T29" fmla="*/ 0 h 257"/>
                  <a:gd name="T30" fmla="*/ 75 w 114"/>
                  <a:gd name="T31" fmla="*/ 57 h 257"/>
                  <a:gd name="T32" fmla="*/ 71 w 114"/>
                  <a:gd name="T33" fmla="*/ 58 h 257"/>
                  <a:gd name="T34" fmla="*/ 61 w 114"/>
                  <a:gd name="T35" fmla="*/ 33 h 257"/>
                  <a:gd name="T36" fmla="*/ 50 w 114"/>
                  <a:gd name="T37" fmla="*/ 20 h 257"/>
                  <a:gd name="T38" fmla="*/ 46 w 114"/>
                  <a:gd name="T39" fmla="*/ 20 h 257"/>
                  <a:gd name="T40" fmla="*/ 40 w 114"/>
                  <a:gd name="T41" fmla="*/ 22 h 257"/>
                  <a:gd name="T42" fmla="*/ 27 w 114"/>
                  <a:gd name="T43" fmla="*/ 26 h 257"/>
                  <a:gd name="T44" fmla="*/ 45 w 114"/>
                  <a:gd name="T45" fmla="*/ 120 h 257"/>
                  <a:gd name="T46" fmla="*/ 54 w 114"/>
                  <a:gd name="T47" fmla="*/ 117 h 257"/>
                  <a:gd name="T48" fmla="*/ 60 w 114"/>
                  <a:gd name="T49" fmla="*/ 112 h 257"/>
                  <a:gd name="T50" fmla="*/ 62 w 114"/>
                  <a:gd name="T51" fmla="*/ 103 h 257"/>
                  <a:gd name="T52" fmla="*/ 62 w 114"/>
                  <a:gd name="T53" fmla="*/ 89 h 257"/>
                  <a:gd name="T54" fmla="*/ 60 w 114"/>
                  <a:gd name="T55" fmla="*/ 74 h 257"/>
                  <a:gd name="T56" fmla="*/ 65 w 114"/>
                  <a:gd name="T57" fmla="*/ 72 h 257"/>
                  <a:gd name="T58" fmla="*/ 82 w 114"/>
                  <a:gd name="T59" fmla="*/ 165 h 257"/>
                  <a:gd name="T60" fmla="*/ 78 w 114"/>
                  <a:gd name="T61" fmla="*/ 166 h 257"/>
                  <a:gd name="T62" fmla="*/ 73 w 114"/>
                  <a:gd name="T63" fmla="*/ 149 h 257"/>
                  <a:gd name="T64" fmla="*/ 69 w 114"/>
                  <a:gd name="T65" fmla="*/ 137 h 257"/>
                  <a:gd name="T66" fmla="*/ 63 w 114"/>
                  <a:gd name="T67" fmla="*/ 130 h 257"/>
                  <a:gd name="T68" fmla="*/ 57 w 114"/>
                  <a:gd name="T69" fmla="*/ 130 h 257"/>
                  <a:gd name="T70" fmla="*/ 47 w 114"/>
                  <a:gd name="T71" fmla="*/ 133 h 257"/>
                  <a:gd name="T72" fmla="*/ 61 w 114"/>
                  <a:gd name="T73" fmla="*/ 204 h 257"/>
                  <a:gd name="T74" fmla="*/ 64 w 114"/>
                  <a:gd name="T75" fmla="*/ 221 h 257"/>
                  <a:gd name="T76" fmla="*/ 68 w 114"/>
                  <a:gd name="T77" fmla="*/ 229 h 257"/>
                  <a:gd name="T78" fmla="*/ 73 w 114"/>
                  <a:gd name="T79" fmla="*/ 232 h 257"/>
                  <a:gd name="T80" fmla="*/ 81 w 114"/>
                  <a:gd name="T81" fmla="*/ 231 h 257"/>
                  <a:gd name="T82" fmla="*/ 86 w 114"/>
                  <a:gd name="T83" fmla="*/ 229 h 257"/>
                  <a:gd name="T84" fmla="*/ 91 w 114"/>
                  <a:gd name="T85" fmla="*/ 226 h 257"/>
                  <a:gd name="T86" fmla="*/ 95 w 114"/>
                  <a:gd name="T87" fmla="*/ 223 h 257"/>
                  <a:gd name="T88" fmla="*/ 97 w 114"/>
                  <a:gd name="T89" fmla="*/ 217 h 257"/>
                  <a:gd name="T90" fmla="*/ 99 w 114"/>
                  <a:gd name="T91" fmla="*/ 191 h 257"/>
                  <a:gd name="T92" fmla="*/ 98 w 114"/>
                  <a:gd name="T93" fmla="*/ 166 h 257"/>
                  <a:gd name="T94" fmla="*/ 102 w 114"/>
                  <a:gd name="T95" fmla="*/ 1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57">
                    <a:moveTo>
                      <a:pt x="102" y="164"/>
                    </a:moveTo>
                    <a:cubicBezTo>
                      <a:pt x="114" y="234"/>
                      <a:pt x="114" y="234"/>
                      <a:pt x="114" y="234"/>
                    </a:cubicBezTo>
                    <a:cubicBezTo>
                      <a:pt x="45" y="257"/>
                      <a:pt x="45" y="257"/>
                      <a:pt x="45" y="257"/>
                    </a:cubicBezTo>
                    <a:cubicBezTo>
                      <a:pt x="43" y="245"/>
                      <a:pt x="43" y="245"/>
                      <a:pt x="43" y="245"/>
                    </a:cubicBezTo>
                    <a:cubicBezTo>
                      <a:pt x="44" y="244"/>
                      <a:pt x="45" y="243"/>
                      <a:pt x="47" y="242"/>
                    </a:cubicBezTo>
                    <a:cubicBezTo>
                      <a:pt x="49" y="241"/>
                      <a:pt x="50" y="239"/>
                      <a:pt x="50" y="238"/>
                    </a:cubicBezTo>
                    <a:cubicBezTo>
                      <a:pt x="51" y="236"/>
                      <a:pt x="52" y="234"/>
                      <a:pt x="52" y="231"/>
                    </a:cubicBezTo>
                    <a:cubicBezTo>
                      <a:pt x="52" y="228"/>
                      <a:pt x="51" y="225"/>
                      <a:pt x="51" y="221"/>
                    </a:cubicBezTo>
                    <a:cubicBezTo>
                      <a:pt x="19" y="51"/>
                      <a:pt x="19" y="51"/>
                      <a:pt x="19" y="51"/>
                    </a:cubicBezTo>
                    <a:cubicBezTo>
                      <a:pt x="18" y="48"/>
                      <a:pt x="17" y="44"/>
                      <a:pt x="16" y="42"/>
                    </a:cubicBezTo>
                    <a:cubicBezTo>
                      <a:pt x="15" y="39"/>
                      <a:pt x="14" y="37"/>
                      <a:pt x="12" y="36"/>
                    </a:cubicBezTo>
                    <a:cubicBezTo>
                      <a:pt x="11" y="35"/>
                      <a:pt x="9" y="34"/>
                      <a:pt x="7" y="33"/>
                    </a:cubicBezTo>
                    <a:cubicBezTo>
                      <a:pt x="5" y="33"/>
                      <a:pt x="4" y="33"/>
                      <a:pt x="2" y="33"/>
                    </a:cubicBezTo>
                    <a:cubicBezTo>
                      <a:pt x="0" y="21"/>
                      <a:pt x="0" y="21"/>
                      <a:pt x="0" y="21"/>
                    </a:cubicBezTo>
                    <a:cubicBezTo>
                      <a:pt x="64" y="0"/>
                      <a:pt x="64" y="0"/>
                      <a:pt x="64" y="0"/>
                    </a:cubicBezTo>
                    <a:cubicBezTo>
                      <a:pt x="75" y="57"/>
                      <a:pt x="75" y="57"/>
                      <a:pt x="75" y="57"/>
                    </a:cubicBezTo>
                    <a:cubicBezTo>
                      <a:pt x="71" y="58"/>
                      <a:pt x="71" y="58"/>
                      <a:pt x="71" y="58"/>
                    </a:cubicBezTo>
                    <a:cubicBezTo>
                      <a:pt x="68" y="50"/>
                      <a:pt x="65" y="42"/>
                      <a:pt x="61" y="33"/>
                    </a:cubicBezTo>
                    <a:cubicBezTo>
                      <a:pt x="56" y="24"/>
                      <a:pt x="53" y="20"/>
                      <a:pt x="50" y="20"/>
                    </a:cubicBezTo>
                    <a:cubicBezTo>
                      <a:pt x="49" y="20"/>
                      <a:pt x="47" y="20"/>
                      <a:pt x="46" y="20"/>
                    </a:cubicBezTo>
                    <a:cubicBezTo>
                      <a:pt x="44" y="21"/>
                      <a:pt x="42" y="21"/>
                      <a:pt x="40" y="22"/>
                    </a:cubicBezTo>
                    <a:cubicBezTo>
                      <a:pt x="27" y="26"/>
                      <a:pt x="27" y="26"/>
                      <a:pt x="27" y="26"/>
                    </a:cubicBezTo>
                    <a:cubicBezTo>
                      <a:pt x="45" y="120"/>
                      <a:pt x="45" y="120"/>
                      <a:pt x="45" y="120"/>
                    </a:cubicBezTo>
                    <a:cubicBezTo>
                      <a:pt x="54" y="117"/>
                      <a:pt x="54" y="117"/>
                      <a:pt x="54" y="117"/>
                    </a:cubicBezTo>
                    <a:cubicBezTo>
                      <a:pt x="57" y="116"/>
                      <a:pt x="59" y="114"/>
                      <a:pt x="60" y="112"/>
                    </a:cubicBezTo>
                    <a:cubicBezTo>
                      <a:pt x="61" y="110"/>
                      <a:pt x="62" y="107"/>
                      <a:pt x="62" y="103"/>
                    </a:cubicBezTo>
                    <a:cubicBezTo>
                      <a:pt x="62" y="99"/>
                      <a:pt x="62" y="95"/>
                      <a:pt x="62" y="89"/>
                    </a:cubicBezTo>
                    <a:cubicBezTo>
                      <a:pt x="62" y="84"/>
                      <a:pt x="61" y="79"/>
                      <a:pt x="60" y="74"/>
                    </a:cubicBezTo>
                    <a:cubicBezTo>
                      <a:pt x="65" y="72"/>
                      <a:pt x="65" y="72"/>
                      <a:pt x="65" y="72"/>
                    </a:cubicBezTo>
                    <a:cubicBezTo>
                      <a:pt x="82" y="165"/>
                      <a:pt x="82" y="165"/>
                      <a:pt x="82" y="165"/>
                    </a:cubicBezTo>
                    <a:cubicBezTo>
                      <a:pt x="78" y="166"/>
                      <a:pt x="78" y="166"/>
                      <a:pt x="78" y="166"/>
                    </a:cubicBezTo>
                    <a:cubicBezTo>
                      <a:pt x="77" y="161"/>
                      <a:pt x="75" y="155"/>
                      <a:pt x="73" y="149"/>
                    </a:cubicBezTo>
                    <a:cubicBezTo>
                      <a:pt x="71" y="144"/>
                      <a:pt x="70" y="140"/>
                      <a:pt x="69" y="137"/>
                    </a:cubicBezTo>
                    <a:cubicBezTo>
                      <a:pt x="67" y="133"/>
                      <a:pt x="65" y="131"/>
                      <a:pt x="63" y="130"/>
                    </a:cubicBezTo>
                    <a:cubicBezTo>
                      <a:pt x="61" y="129"/>
                      <a:pt x="59" y="129"/>
                      <a:pt x="57" y="130"/>
                    </a:cubicBezTo>
                    <a:cubicBezTo>
                      <a:pt x="47" y="133"/>
                      <a:pt x="47" y="133"/>
                      <a:pt x="47" y="133"/>
                    </a:cubicBezTo>
                    <a:cubicBezTo>
                      <a:pt x="61" y="204"/>
                      <a:pt x="61" y="204"/>
                      <a:pt x="61" y="204"/>
                    </a:cubicBezTo>
                    <a:cubicBezTo>
                      <a:pt x="62" y="211"/>
                      <a:pt x="63" y="217"/>
                      <a:pt x="64" y="221"/>
                    </a:cubicBezTo>
                    <a:cubicBezTo>
                      <a:pt x="65" y="225"/>
                      <a:pt x="67" y="228"/>
                      <a:pt x="68" y="229"/>
                    </a:cubicBezTo>
                    <a:cubicBezTo>
                      <a:pt x="70" y="231"/>
                      <a:pt x="71" y="232"/>
                      <a:pt x="73" y="232"/>
                    </a:cubicBezTo>
                    <a:cubicBezTo>
                      <a:pt x="75" y="232"/>
                      <a:pt x="77" y="232"/>
                      <a:pt x="81" y="231"/>
                    </a:cubicBezTo>
                    <a:cubicBezTo>
                      <a:pt x="82" y="230"/>
                      <a:pt x="84" y="230"/>
                      <a:pt x="86" y="229"/>
                    </a:cubicBezTo>
                    <a:cubicBezTo>
                      <a:pt x="88" y="228"/>
                      <a:pt x="90" y="227"/>
                      <a:pt x="91" y="226"/>
                    </a:cubicBezTo>
                    <a:cubicBezTo>
                      <a:pt x="92" y="226"/>
                      <a:pt x="94" y="224"/>
                      <a:pt x="95" y="223"/>
                    </a:cubicBezTo>
                    <a:cubicBezTo>
                      <a:pt x="96" y="221"/>
                      <a:pt x="97" y="219"/>
                      <a:pt x="97" y="217"/>
                    </a:cubicBezTo>
                    <a:cubicBezTo>
                      <a:pt x="98" y="211"/>
                      <a:pt x="99" y="202"/>
                      <a:pt x="99" y="191"/>
                    </a:cubicBezTo>
                    <a:cubicBezTo>
                      <a:pt x="98" y="179"/>
                      <a:pt x="98" y="171"/>
                      <a:pt x="98" y="166"/>
                    </a:cubicBezTo>
                    <a:lnTo>
                      <a:pt x="102" y="164"/>
                    </a:lnTo>
                    <a:close/>
                  </a:path>
                </a:pathLst>
              </a:custGeom>
              <a:solidFill>
                <a:srgbClr val="898989"/>
              </a:solidFill>
              <a:ln>
                <a:noFill/>
              </a:ln>
            </p:spPr>
            <p:txBody>
              <a:bodyPr anchor="ctr"/>
              <a:lstStyle/>
              <a:p>
                <a:pPr algn="ctr"/>
                <a:endParaRPr/>
              </a:p>
            </p:txBody>
          </p:sp>
          <p:sp>
            <p:nvSpPr>
              <p:cNvPr id="45" name="işľíḑê">
                <a:extLst>
                  <a:ext uri="{FF2B5EF4-FFF2-40B4-BE49-F238E27FC236}">
                    <a16:creationId xmlns:a16="http://schemas.microsoft.com/office/drawing/2014/main" id="{05CBB044-FA1C-48BD-AB18-2CB503606613}"/>
                  </a:ext>
                </a:extLst>
              </p:cNvPr>
              <p:cNvSpPr/>
              <p:nvPr/>
            </p:nvSpPr>
            <p:spPr bwMode="auto">
              <a:xfrm>
                <a:off x="3314701" y="4000501"/>
                <a:ext cx="95250" cy="207963"/>
              </a:xfrm>
              <a:custGeom>
                <a:avLst/>
                <a:gdLst>
                  <a:gd name="T0" fmla="*/ 91 w 123"/>
                  <a:gd name="T1" fmla="*/ 12 h 265"/>
                  <a:gd name="T2" fmla="*/ 86 w 123"/>
                  <a:gd name="T3" fmla="*/ 16 h 265"/>
                  <a:gd name="T4" fmla="*/ 83 w 123"/>
                  <a:gd name="T5" fmla="*/ 23 h 265"/>
                  <a:gd name="T6" fmla="*/ 83 w 123"/>
                  <a:gd name="T7" fmla="*/ 40 h 265"/>
                  <a:gd name="T8" fmla="*/ 88 w 123"/>
                  <a:gd name="T9" fmla="*/ 70 h 265"/>
                  <a:gd name="T10" fmla="*/ 123 w 123"/>
                  <a:gd name="T11" fmla="*/ 242 h 265"/>
                  <a:gd name="T12" fmla="*/ 118 w 123"/>
                  <a:gd name="T13" fmla="*/ 243 h 265"/>
                  <a:gd name="T14" fmla="*/ 29 w 123"/>
                  <a:gd name="T15" fmla="*/ 69 h 265"/>
                  <a:gd name="T16" fmla="*/ 54 w 123"/>
                  <a:gd name="T17" fmla="*/ 190 h 265"/>
                  <a:gd name="T18" fmla="*/ 61 w 123"/>
                  <a:gd name="T19" fmla="*/ 221 h 265"/>
                  <a:gd name="T20" fmla="*/ 67 w 123"/>
                  <a:gd name="T21" fmla="*/ 236 h 265"/>
                  <a:gd name="T22" fmla="*/ 74 w 123"/>
                  <a:gd name="T23" fmla="*/ 240 h 265"/>
                  <a:gd name="T24" fmla="*/ 80 w 123"/>
                  <a:gd name="T25" fmla="*/ 242 h 265"/>
                  <a:gd name="T26" fmla="*/ 83 w 123"/>
                  <a:gd name="T27" fmla="*/ 254 h 265"/>
                  <a:gd name="T28" fmla="*/ 49 w 123"/>
                  <a:gd name="T29" fmla="*/ 265 h 265"/>
                  <a:gd name="T30" fmla="*/ 46 w 123"/>
                  <a:gd name="T31" fmla="*/ 254 h 265"/>
                  <a:gd name="T32" fmla="*/ 51 w 123"/>
                  <a:gd name="T33" fmla="*/ 249 h 265"/>
                  <a:gd name="T34" fmla="*/ 55 w 123"/>
                  <a:gd name="T35" fmla="*/ 242 h 265"/>
                  <a:gd name="T36" fmla="*/ 55 w 123"/>
                  <a:gd name="T37" fmla="*/ 227 h 265"/>
                  <a:gd name="T38" fmla="*/ 49 w 123"/>
                  <a:gd name="T39" fmla="*/ 194 h 265"/>
                  <a:gd name="T40" fmla="*/ 25 w 123"/>
                  <a:gd name="T41" fmla="*/ 78 h 265"/>
                  <a:gd name="T42" fmla="*/ 21 w 123"/>
                  <a:gd name="T43" fmla="*/ 63 h 265"/>
                  <a:gd name="T44" fmla="*/ 16 w 123"/>
                  <a:gd name="T45" fmla="*/ 52 h 265"/>
                  <a:gd name="T46" fmla="*/ 9 w 123"/>
                  <a:gd name="T47" fmla="*/ 45 h 265"/>
                  <a:gd name="T48" fmla="*/ 2 w 123"/>
                  <a:gd name="T49" fmla="*/ 43 h 265"/>
                  <a:gd name="T50" fmla="*/ 0 w 123"/>
                  <a:gd name="T51" fmla="*/ 31 h 265"/>
                  <a:gd name="T52" fmla="*/ 23 w 123"/>
                  <a:gd name="T53" fmla="*/ 23 h 265"/>
                  <a:gd name="T54" fmla="*/ 106 w 123"/>
                  <a:gd name="T55" fmla="*/ 186 h 265"/>
                  <a:gd name="T56" fmla="*/ 83 w 123"/>
                  <a:gd name="T57" fmla="*/ 74 h 265"/>
                  <a:gd name="T58" fmla="*/ 76 w 123"/>
                  <a:gd name="T59" fmla="*/ 43 h 265"/>
                  <a:gd name="T60" fmla="*/ 70 w 123"/>
                  <a:gd name="T61" fmla="*/ 29 h 265"/>
                  <a:gd name="T62" fmla="*/ 64 w 123"/>
                  <a:gd name="T63" fmla="*/ 25 h 265"/>
                  <a:gd name="T64" fmla="*/ 57 w 123"/>
                  <a:gd name="T65" fmla="*/ 23 h 265"/>
                  <a:gd name="T66" fmla="*/ 55 w 123"/>
                  <a:gd name="T67" fmla="*/ 12 h 265"/>
                  <a:gd name="T68" fmla="*/ 89 w 123"/>
                  <a:gd name="T69" fmla="*/ 0 h 265"/>
                  <a:gd name="T70" fmla="*/ 91 w 123"/>
                  <a:gd name="T71"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65">
                    <a:moveTo>
                      <a:pt x="91" y="12"/>
                    </a:moveTo>
                    <a:cubicBezTo>
                      <a:pt x="90" y="12"/>
                      <a:pt x="88" y="14"/>
                      <a:pt x="86" y="16"/>
                    </a:cubicBezTo>
                    <a:cubicBezTo>
                      <a:pt x="85" y="18"/>
                      <a:pt x="83" y="21"/>
                      <a:pt x="83" y="23"/>
                    </a:cubicBezTo>
                    <a:cubicBezTo>
                      <a:pt x="82" y="26"/>
                      <a:pt x="82" y="32"/>
                      <a:pt x="83" y="40"/>
                    </a:cubicBezTo>
                    <a:cubicBezTo>
                      <a:pt x="84" y="48"/>
                      <a:pt x="86" y="58"/>
                      <a:pt x="88" y="70"/>
                    </a:cubicBezTo>
                    <a:cubicBezTo>
                      <a:pt x="123" y="242"/>
                      <a:pt x="123" y="242"/>
                      <a:pt x="123" y="242"/>
                    </a:cubicBezTo>
                    <a:cubicBezTo>
                      <a:pt x="118" y="243"/>
                      <a:pt x="118" y="243"/>
                      <a:pt x="118" y="243"/>
                    </a:cubicBezTo>
                    <a:cubicBezTo>
                      <a:pt x="29" y="69"/>
                      <a:pt x="29" y="69"/>
                      <a:pt x="29" y="69"/>
                    </a:cubicBezTo>
                    <a:cubicBezTo>
                      <a:pt x="54" y="190"/>
                      <a:pt x="54" y="190"/>
                      <a:pt x="54" y="190"/>
                    </a:cubicBezTo>
                    <a:cubicBezTo>
                      <a:pt x="57" y="204"/>
                      <a:pt x="59" y="214"/>
                      <a:pt x="61" y="221"/>
                    </a:cubicBezTo>
                    <a:cubicBezTo>
                      <a:pt x="63" y="228"/>
                      <a:pt x="65" y="233"/>
                      <a:pt x="67" y="236"/>
                    </a:cubicBezTo>
                    <a:cubicBezTo>
                      <a:pt x="69" y="238"/>
                      <a:pt x="71" y="239"/>
                      <a:pt x="74" y="240"/>
                    </a:cubicBezTo>
                    <a:cubicBezTo>
                      <a:pt x="77" y="242"/>
                      <a:pt x="79" y="242"/>
                      <a:pt x="80" y="242"/>
                    </a:cubicBezTo>
                    <a:cubicBezTo>
                      <a:pt x="83" y="254"/>
                      <a:pt x="83" y="254"/>
                      <a:pt x="83" y="254"/>
                    </a:cubicBezTo>
                    <a:cubicBezTo>
                      <a:pt x="49" y="265"/>
                      <a:pt x="49" y="265"/>
                      <a:pt x="49" y="265"/>
                    </a:cubicBezTo>
                    <a:cubicBezTo>
                      <a:pt x="46" y="254"/>
                      <a:pt x="46" y="254"/>
                      <a:pt x="46" y="254"/>
                    </a:cubicBezTo>
                    <a:cubicBezTo>
                      <a:pt x="47" y="253"/>
                      <a:pt x="49" y="251"/>
                      <a:pt x="51" y="249"/>
                    </a:cubicBezTo>
                    <a:cubicBezTo>
                      <a:pt x="53" y="246"/>
                      <a:pt x="54" y="244"/>
                      <a:pt x="55" y="242"/>
                    </a:cubicBezTo>
                    <a:cubicBezTo>
                      <a:pt x="55" y="238"/>
                      <a:pt x="55" y="233"/>
                      <a:pt x="55" y="227"/>
                    </a:cubicBezTo>
                    <a:cubicBezTo>
                      <a:pt x="54" y="220"/>
                      <a:pt x="52" y="209"/>
                      <a:pt x="49" y="194"/>
                    </a:cubicBezTo>
                    <a:cubicBezTo>
                      <a:pt x="25" y="78"/>
                      <a:pt x="25" y="78"/>
                      <a:pt x="25" y="78"/>
                    </a:cubicBezTo>
                    <a:cubicBezTo>
                      <a:pt x="24" y="73"/>
                      <a:pt x="23" y="68"/>
                      <a:pt x="21" y="63"/>
                    </a:cubicBezTo>
                    <a:cubicBezTo>
                      <a:pt x="20" y="58"/>
                      <a:pt x="18" y="55"/>
                      <a:pt x="16" y="52"/>
                    </a:cubicBezTo>
                    <a:cubicBezTo>
                      <a:pt x="14" y="49"/>
                      <a:pt x="12" y="47"/>
                      <a:pt x="9" y="45"/>
                    </a:cubicBezTo>
                    <a:cubicBezTo>
                      <a:pt x="6" y="43"/>
                      <a:pt x="4" y="43"/>
                      <a:pt x="2" y="43"/>
                    </a:cubicBezTo>
                    <a:cubicBezTo>
                      <a:pt x="0" y="31"/>
                      <a:pt x="0" y="31"/>
                      <a:pt x="0" y="31"/>
                    </a:cubicBezTo>
                    <a:cubicBezTo>
                      <a:pt x="23" y="23"/>
                      <a:pt x="23" y="23"/>
                      <a:pt x="23" y="23"/>
                    </a:cubicBezTo>
                    <a:cubicBezTo>
                      <a:pt x="106" y="186"/>
                      <a:pt x="106" y="186"/>
                      <a:pt x="106" y="186"/>
                    </a:cubicBezTo>
                    <a:cubicBezTo>
                      <a:pt x="83" y="74"/>
                      <a:pt x="83" y="74"/>
                      <a:pt x="83" y="74"/>
                    </a:cubicBezTo>
                    <a:cubicBezTo>
                      <a:pt x="80" y="60"/>
                      <a:pt x="78" y="50"/>
                      <a:pt x="76" y="43"/>
                    </a:cubicBezTo>
                    <a:cubicBezTo>
                      <a:pt x="74" y="36"/>
                      <a:pt x="72" y="31"/>
                      <a:pt x="70" y="29"/>
                    </a:cubicBezTo>
                    <a:cubicBezTo>
                      <a:pt x="69" y="27"/>
                      <a:pt x="67" y="26"/>
                      <a:pt x="64" y="25"/>
                    </a:cubicBezTo>
                    <a:cubicBezTo>
                      <a:pt x="61" y="24"/>
                      <a:pt x="59" y="23"/>
                      <a:pt x="57" y="23"/>
                    </a:cubicBezTo>
                    <a:cubicBezTo>
                      <a:pt x="55" y="12"/>
                      <a:pt x="55" y="12"/>
                      <a:pt x="55" y="12"/>
                    </a:cubicBezTo>
                    <a:cubicBezTo>
                      <a:pt x="89" y="0"/>
                      <a:pt x="89" y="0"/>
                      <a:pt x="89" y="0"/>
                    </a:cubicBezTo>
                    <a:lnTo>
                      <a:pt x="91" y="12"/>
                    </a:lnTo>
                    <a:close/>
                  </a:path>
                </a:pathLst>
              </a:custGeom>
              <a:solidFill>
                <a:srgbClr val="898989"/>
              </a:solidFill>
              <a:ln>
                <a:noFill/>
              </a:ln>
            </p:spPr>
            <p:txBody>
              <a:bodyPr anchor="ctr"/>
              <a:lstStyle/>
              <a:p>
                <a:pPr algn="ctr"/>
                <a:endParaRPr/>
              </a:p>
            </p:txBody>
          </p:sp>
          <p:sp>
            <p:nvSpPr>
              <p:cNvPr id="46" name="îṥ1îďê">
                <a:extLst>
                  <a:ext uri="{FF2B5EF4-FFF2-40B4-BE49-F238E27FC236}">
                    <a16:creationId xmlns:a16="http://schemas.microsoft.com/office/drawing/2014/main" id="{A4D73FB8-896D-46D2-A0F0-A24C0946AAE9}"/>
                  </a:ext>
                </a:extLst>
              </p:cNvPr>
              <p:cNvSpPr/>
              <p:nvPr/>
            </p:nvSpPr>
            <p:spPr bwMode="auto">
              <a:xfrm>
                <a:off x="3392488" y="3979863"/>
                <a:ext cx="76200" cy="198438"/>
              </a:xfrm>
              <a:custGeom>
                <a:avLst/>
                <a:gdLst>
                  <a:gd name="T0" fmla="*/ 77 w 97"/>
                  <a:gd name="T1" fmla="*/ 249 h 251"/>
                  <a:gd name="T2" fmla="*/ 61 w 97"/>
                  <a:gd name="T3" fmla="*/ 246 h 251"/>
                  <a:gd name="T4" fmla="*/ 44 w 97"/>
                  <a:gd name="T5" fmla="*/ 228 h 251"/>
                  <a:gd name="T6" fmla="*/ 27 w 97"/>
                  <a:gd name="T7" fmla="*/ 194 h 251"/>
                  <a:gd name="T8" fmla="*/ 12 w 97"/>
                  <a:gd name="T9" fmla="*/ 145 h 251"/>
                  <a:gd name="T10" fmla="*/ 2 w 97"/>
                  <a:gd name="T11" fmla="*/ 94 h 251"/>
                  <a:gd name="T12" fmla="*/ 1 w 97"/>
                  <a:gd name="T13" fmla="*/ 51 h 251"/>
                  <a:gd name="T14" fmla="*/ 7 w 97"/>
                  <a:gd name="T15" fmla="*/ 21 h 251"/>
                  <a:gd name="T16" fmla="*/ 20 w 97"/>
                  <a:gd name="T17" fmla="*/ 6 h 251"/>
                  <a:gd name="T18" fmla="*/ 32 w 97"/>
                  <a:gd name="T19" fmla="*/ 6 h 251"/>
                  <a:gd name="T20" fmla="*/ 44 w 97"/>
                  <a:gd name="T21" fmla="*/ 14 h 251"/>
                  <a:gd name="T22" fmla="*/ 44 w 97"/>
                  <a:gd name="T23" fmla="*/ 2 h 251"/>
                  <a:gd name="T24" fmla="*/ 49 w 97"/>
                  <a:gd name="T25" fmla="*/ 0 h 251"/>
                  <a:gd name="T26" fmla="*/ 69 w 97"/>
                  <a:gd name="T27" fmla="*/ 82 h 251"/>
                  <a:gd name="T28" fmla="*/ 64 w 97"/>
                  <a:gd name="T29" fmla="*/ 84 h 251"/>
                  <a:gd name="T30" fmla="*/ 55 w 97"/>
                  <a:gd name="T31" fmla="*/ 59 h 251"/>
                  <a:gd name="T32" fmla="*/ 45 w 97"/>
                  <a:gd name="T33" fmla="*/ 37 h 251"/>
                  <a:gd name="T34" fmla="*/ 34 w 97"/>
                  <a:gd name="T35" fmla="*/ 22 h 251"/>
                  <a:gd name="T36" fmla="*/ 24 w 97"/>
                  <a:gd name="T37" fmla="*/ 19 h 251"/>
                  <a:gd name="T38" fmla="*/ 16 w 97"/>
                  <a:gd name="T39" fmla="*/ 31 h 251"/>
                  <a:gd name="T40" fmla="*/ 12 w 97"/>
                  <a:gd name="T41" fmla="*/ 55 h 251"/>
                  <a:gd name="T42" fmla="*/ 15 w 97"/>
                  <a:gd name="T43" fmla="*/ 91 h 251"/>
                  <a:gd name="T44" fmla="*/ 25 w 97"/>
                  <a:gd name="T45" fmla="*/ 137 h 251"/>
                  <a:gd name="T46" fmla="*/ 37 w 97"/>
                  <a:gd name="T47" fmla="*/ 177 h 251"/>
                  <a:gd name="T48" fmla="*/ 50 w 97"/>
                  <a:gd name="T49" fmla="*/ 207 h 251"/>
                  <a:gd name="T50" fmla="*/ 64 w 97"/>
                  <a:gd name="T51" fmla="*/ 225 h 251"/>
                  <a:gd name="T52" fmla="*/ 77 w 97"/>
                  <a:gd name="T53" fmla="*/ 228 h 251"/>
                  <a:gd name="T54" fmla="*/ 85 w 97"/>
                  <a:gd name="T55" fmla="*/ 221 h 251"/>
                  <a:gd name="T56" fmla="*/ 89 w 97"/>
                  <a:gd name="T57" fmla="*/ 207 h 251"/>
                  <a:gd name="T58" fmla="*/ 90 w 97"/>
                  <a:gd name="T59" fmla="*/ 188 h 251"/>
                  <a:gd name="T60" fmla="*/ 88 w 97"/>
                  <a:gd name="T61" fmla="*/ 167 h 251"/>
                  <a:gd name="T62" fmla="*/ 94 w 97"/>
                  <a:gd name="T63" fmla="*/ 171 h 251"/>
                  <a:gd name="T64" fmla="*/ 93 w 97"/>
                  <a:gd name="T65" fmla="*/ 226 h 251"/>
                  <a:gd name="T66" fmla="*/ 77 w 97"/>
                  <a:gd name="T67" fmla="*/ 24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251">
                    <a:moveTo>
                      <a:pt x="77" y="249"/>
                    </a:moveTo>
                    <a:cubicBezTo>
                      <a:pt x="73" y="251"/>
                      <a:pt x="67" y="250"/>
                      <a:pt x="61" y="246"/>
                    </a:cubicBezTo>
                    <a:cubicBezTo>
                      <a:pt x="56" y="243"/>
                      <a:pt x="50" y="237"/>
                      <a:pt x="44" y="228"/>
                    </a:cubicBezTo>
                    <a:cubicBezTo>
                      <a:pt x="38" y="219"/>
                      <a:pt x="32" y="208"/>
                      <a:pt x="27" y="194"/>
                    </a:cubicBezTo>
                    <a:cubicBezTo>
                      <a:pt x="21" y="180"/>
                      <a:pt x="16" y="164"/>
                      <a:pt x="12" y="145"/>
                    </a:cubicBezTo>
                    <a:cubicBezTo>
                      <a:pt x="7" y="127"/>
                      <a:pt x="4" y="110"/>
                      <a:pt x="2" y="94"/>
                    </a:cubicBezTo>
                    <a:cubicBezTo>
                      <a:pt x="1" y="78"/>
                      <a:pt x="0" y="64"/>
                      <a:pt x="1" y="51"/>
                    </a:cubicBezTo>
                    <a:cubicBezTo>
                      <a:pt x="2" y="39"/>
                      <a:pt x="4" y="29"/>
                      <a:pt x="7" y="21"/>
                    </a:cubicBezTo>
                    <a:cubicBezTo>
                      <a:pt x="11" y="13"/>
                      <a:pt x="15" y="8"/>
                      <a:pt x="20" y="6"/>
                    </a:cubicBezTo>
                    <a:cubicBezTo>
                      <a:pt x="24" y="4"/>
                      <a:pt x="28" y="4"/>
                      <a:pt x="32" y="6"/>
                    </a:cubicBezTo>
                    <a:cubicBezTo>
                      <a:pt x="36" y="7"/>
                      <a:pt x="40" y="10"/>
                      <a:pt x="44" y="14"/>
                    </a:cubicBezTo>
                    <a:cubicBezTo>
                      <a:pt x="44" y="2"/>
                      <a:pt x="44" y="2"/>
                      <a:pt x="44" y="2"/>
                    </a:cubicBezTo>
                    <a:cubicBezTo>
                      <a:pt x="49" y="0"/>
                      <a:pt x="49" y="0"/>
                      <a:pt x="49" y="0"/>
                    </a:cubicBezTo>
                    <a:cubicBezTo>
                      <a:pt x="69" y="82"/>
                      <a:pt x="69" y="82"/>
                      <a:pt x="69" y="82"/>
                    </a:cubicBezTo>
                    <a:cubicBezTo>
                      <a:pt x="64" y="84"/>
                      <a:pt x="64" y="84"/>
                      <a:pt x="64" y="84"/>
                    </a:cubicBezTo>
                    <a:cubicBezTo>
                      <a:pt x="62" y="76"/>
                      <a:pt x="59" y="68"/>
                      <a:pt x="55" y="59"/>
                    </a:cubicBezTo>
                    <a:cubicBezTo>
                      <a:pt x="52" y="50"/>
                      <a:pt x="48" y="43"/>
                      <a:pt x="45" y="37"/>
                    </a:cubicBezTo>
                    <a:cubicBezTo>
                      <a:pt x="42" y="30"/>
                      <a:pt x="38" y="25"/>
                      <a:pt x="34" y="22"/>
                    </a:cubicBezTo>
                    <a:cubicBezTo>
                      <a:pt x="31" y="19"/>
                      <a:pt x="28" y="18"/>
                      <a:pt x="24" y="19"/>
                    </a:cubicBezTo>
                    <a:cubicBezTo>
                      <a:pt x="21" y="21"/>
                      <a:pt x="18" y="25"/>
                      <a:pt x="16" y="31"/>
                    </a:cubicBezTo>
                    <a:cubicBezTo>
                      <a:pt x="14" y="37"/>
                      <a:pt x="13" y="45"/>
                      <a:pt x="12" y="55"/>
                    </a:cubicBezTo>
                    <a:cubicBezTo>
                      <a:pt x="12" y="65"/>
                      <a:pt x="13" y="77"/>
                      <a:pt x="15" y="91"/>
                    </a:cubicBezTo>
                    <a:cubicBezTo>
                      <a:pt x="18" y="105"/>
                      <a:pt x="21" y="120"/>
                      <a:pt x="25" y="137"/>
                    </a:cubicBezTo>
                    <a:cubicBezTo>
                      <a:pt x="28" y="152"/>
                      <a:pt x="32" y="165"/>
                      <a:pt x="37" y="177"/>
                    </a:cubicBezTo>
                    <a:cubicBezTo>
                      <a:pt x="41" y="189"/>
                      <a:pt x="45" y="199"/>
                      <a:pt x="50" y="207"/>
                    </a:cubicBezTo>
                    <a:cubicBezTo>
                      <a:pt x="55" y="215"/>
                      <a:pt x="59" y="221"/>
                      <a:pt x="64" y="225"/>
                    </a:cubicBezTo>
                    <a:cubicBezTo>
                      <a:pt x="69" y="229"/>
                      <a:pt x="73" y="230"/>
                      <a:pt x="77" y="228"/>
                    </a:cubicBezTo>
                    <a:cubicBezTo>
                      <a:pt x="80" y="227"/>
                      <a:pt x="83" y="224"/>
                      <a:pt x="85" y="221"/>
                    </a:cubicBezTo>
                    <a:cubicBezTo>
                      <a:pt x="87" y="217"/>
                      <a:pt x="88" y="212"/>
                      <a:pt x="89" y="207"/>
                    </a:cubicBezTo>
                    <a:cubicBezTo>
                      <a:pt x="89" y="201"/>
                      <a:pt x="90" y="195"/>
                      <a:pt x="90" y="188"/>
                    </a:cubicBezTo>
                    <a:cubicBezTo>
                      <a:pt x="90" y="182"/>
                      <a:pt x="89" y="174"/>
                      <a:pt x="88" y="167"/>
                    </a:cubicBezTo>
                    <a:cubicBezTo>
                      <a:pt x="94" y="171"/>
                      <a:pt x="94" y="171"/>
                      <a:pt x="94" y="171"/>
                    </a:cubicBezTo>
                    <a:cubicBezTo>
                      <a:pt x="97" y="195"/>
                      <a:pt x="96" y="213"/>
                      <a:pt x="93" y="226"/>
                    </a:cubicBezTo>
                    <a:cubicBezTo>
                      <a:pt x="90" y="238"/>
                      <a:pt x="85" y="245"/>
                      <a:pt x="77" y="249"/>
                    </a:cubicBezTo>
                    <a:close/>
                  </a:path>
                </a:pathLst>
              </a:custGeom>
              <a:solidFill>
                <a:srgbClr val="898989"/>
              </a:solidFill>
              <a:ln>
                <a:noFill/>
              </a:ln>
            </p:spPr>
            <p:txBody>
              <a:bodyPr anchor="ctr"/>
              <a:lstStyle/>
              <a:p>
                <a:pPr algn="ctr"/>
                <a:endParaRPr/>
              </a:p>
            </p:txBody>
          </p:sp>
          <p:sp>
            <p:nvSpPr>
              <p:cNvPr id="47" name="îś1îḓe">
                <a:extLst>
                  <a:ext uri="{FF2B5EF4-FFF2-40B4-BE49-F238E27FC236}">
                    <a16:creationId xmlns:a16="http://schemas.microsoft.com/office/drawing/2014/main" id="{39C87C6E-ED98-4ABF-A75D-6726EDEDC1CE}"/>
                  </a:ext>
                </a:extLst>
              </p:cNvPr>
              <p:cNvSpPr/>
              <p:nvPr/>
            </p:nvSpPr>
            <p:spPr bwMode="auto">
              <a:xfrm>
                <a:off x="3438526" y="3952876"/>
                <a:ext cx="103188" cy="203200"/>
              </a:xfrm>
              <a:custGeom>
                <a:avLst/>
                <a:gdLst>
                  <a:gd name="T0" fmla="*/ 115 w 133"/>
                  <a:gd name="T1" fmla="*/ 156 h 258"/>
                  <a:gd name="T2" fmla="*/ 133 w 133"/>
                  <a:gd name="T3" fmla="*/ 224 h 258"/>
                  <a:gd name="T4" fmla="*/ 67 w 133"/>
                  <a:gd name="T5" fmla="*/ 258 h 258"/>
                  <a:gd name="T6" fmla="*/ 64 w 133"/>
                  <a:gd name="T7" fmla="*/ 246 h 258"/>
                  <a:gd name="T8" fmla="*/ 68 w 133"/>
                  <a:gd name="T9" fmla="*/ 243 h 258"/>
                  <a:gd name="T10" fmla="*/ 71 w 133"/>
                  <a:gd name="T11" fmla="*/ 239 h 258"/>
                  <a:gd name="T12" fmla="*/ 71 w 133"/>
                  <a:gd name="T13" fmla="*/ 231 h 258"/>
                  <a:gd name="T14" fmla="*/ 69 w 133"/>
                  <a:gd name="T15" fmla="*/ 221 h 258"/>
                  <a:gd name="T16" fmla="*/ 21 w 133"/>
                  <a:gd name="T17" fmla="*/ 58 h 258"/>
                  <a:gd name="T18" fmla="*/ 18 w 133"/>
                  <a:gd name="T19" fmla="*/ 49 h 258"/>
                  <a:gd name="T20" fmla="*/ 13 w 133"/>
                  <a:gd name="T21" fmla="*/ 44 h 258"/>
                  <a:gd name="T22" fmla="*/ 8 w 133"/>
                  <a:gd name="T23" fmla="*/ 42 h 258"/>
                  <a:gd name="T24" fmla="*/ 3 w 133"/>
                  <a:gd name="T25" fmla="*/ 43 h 258"/>
                  <a:gd name="T26" fmla="*/ 0 w 133"/>
                  <a:gd name="T27" fmla="*/ 31 h 258"/>
                  <a:gd name="T28" fmla="*/ 61 w 133"/>
                  <a:gd name="T29" fmla="*/ 0 h 258"/>
                  <a:gd name="T30" fmla="*/ 78 w 133"/>
                  <a:gd name="T31" fmla="*/ 54 h 258"/>
                  <a:gd name="T32" fmla="*/ 73 w 133"/>
                  <a:gd name="T33" fmla="*/ 56 h 258"/>
                  <a:gd name="T34" fmla="*/ 61 w 133"/>
                  <a:gd name="T35" fmla="*/ 33 h 258"/>
                  <a:gd name="T36" fmla="*/ 49 w 133"/>
                  <a:gd name="T37" fmla="*/ 22 h 258"/>
                  <a:gd name="T38" fmla="*/ 45 w 133"/>
                  <a:gd name="T39" fmla="*/ 23 h 258"/>
                  <a:gd name="T40" fmla="*/ 39 w 133"/>
                  <a:gd name="T41" fmla="*/ 25 h 258"/>
                  <a:gd name="T42" fmla="*/ 27 w 133"/>
                  <a:gd name="T43" fmla="*/ 32 h 258"/>
                  <a:gd name="T44" fmla="*/ 54 w 133"/>
                  <a:gd name="T45" fmla="*/ 122 h 258"/>
                  <a:gd name="T46" fmla="*/ 63 w 133"/>
                  <a:gd name="T47" fmla="*/ 117 h 258"/>
                  <a:gd name="T48" fmla="*/ 68 w 133"/>
                  <a:gd name="T49" fmla="*/ 112 h 258"/>
                  <a:gd name="T50" fmla="*/ 69 w 133"/>
                  <a:gd name="T51" fmla="*/ 102 h 258"/>
                  <a:gd name="T52" fmla="*/ 68 w 133"/>
                  <a:gd name="T53" fmla="*/ 89 h 258"/>
                  <a:gd name="T54" fmla="*/ 65 w 133"/>
                  <a:gd name="T55" fmla="*/ 74 h 258"/>
                  <a:gd name="T56" fmla="*/ 69 w 133"/>
                  <a:gd name="T57" fmla="*/ 71 h 258"/>
                  <a:gd name="T58" fmla="*/ 95 w 133"/>
                  <a:gd name="T59" fmla="*/ 160 h 258"/>
                  <a:gd name="T60" fmla="*/ 91 w 133"/>
                  <a:gd name="T61" fmla="*/ 162 h 258"/>
                  <a:gd name="T62" fmla="*/ 85 w 133"/>
                  <a:gd name="T63" fmla="*/ 147 h 258"/>
                  <a:gd name="T64" fmla="*/ 79 w 133"/>
                  <a:gd name="T65" fmla="*/ 135 h 258"/>
                  <a:gd name="T66" fmla="*/ 73 w 133"/>
                  <a:gd name="T67" fmla="*/ 129 h 258"/>
                  <a:gd name="T68" fmla="*/ 66 w 133"/>
                  <a:gd name="T69" fmla="*/ 130 h 258"/>
                  <a:gd name="T70" fmla="*/ 57 w 133"/>
                  <a:gd name="T71" fmla="*/ 135 h 258"/>
                  <a:gd name="T72" fmla="*/ 78 w 133"/>
                  <a:gd name="T73" fmla="*/ 203 h 258"/>
                  <a:gd name="T74" fmla="*/ 83 w 133"/>
                  <a:gd name="T75" fmla="*/ 219 h 258"/>
                  <a:gd name="T76" fmla="*/ 87 w 133"/>
                  <a:gd name="T77" fmla="*/ 227 h 258"/>
                  <a:gd name="T78" fmla="*/ 93 w 133"/>
                  <a:gd name="T79" fmla="*/ 228 h 258"/>
                  <a:gd name="T80" fmla="*/ 100 w 133"/>
                  <a:gd name="T81" fmla="*/ 226 h 258"/>
                  <a:gd name="T82" fmla="*/ 105 w 133"/>
                  <a:gd name="T83" fmla="*/ 223 h 258"/>
                  <a:gd name="T84" fmla="*/ 110 w 133"/>
                  <a:gd name="T85" fmla="*/ 220 h 258"/>
                  <a:gd name="T86" fmla="*/ 114 w 133"/>
                  <a:gd name="T87" fmla="*/ 215 h 258"/>
                  <a:gd name="T88" fmla="*/ 115 w 133"/>
                  <a:gd name="T89" fmla="*/ 209 h 258"/>
                  <a:gd name="T90" fmla="*/ 114 w 133"/>
                  <a:gd name="T91" fmla="*/ 183 h 258"/>
                  <a:gd name="T92" fmla="*/ 111 w 133"/>
                  <a:gd name="T93" fmla="*/ 158 h 258"/>
                  <a:gd name="T94" fmla="*/ 115 w 133"/>
                  <a:gd name="T95" fmla="*/ 1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258">
                    <a:moveTo>
                      <a:pt x="115" y="156"/>
                    </a:moveTo>
                    <a:cubicBezTo>
                      <a:pt x="133" y="224"/>
                      <a:pt x="133" y="224"/>
                      <a:pt x="133" y="224"/>
                    </a:cubicBezTo>
                    <a:cubicBezTo>
                      <a:pt x="67" y="258"/>
                      <a:pt x="67" y="258"/>
                      <a:pt x="67" y="258"/>
                    </a:cubicBezTo>
                    <a:cubicBezTo>
                      <a:pt x="64" y="246"/>
                      <a:pt x="64" y="246"/>
                      <a:pt x="64" y="246"/>
                    </a:cubicBezTo>
                    <a:cubicBezTo>
                      <a:pt x="65" y="245"/>
                      <a:pt x="66" y="244"/>
                      <a:pt x="68" y="243"/>
                    </a:cubicBezTo>
                    <a:cubicBezTo>
                      <a:pt x="69" y="241"/>
                      <a:pt x="70" y="240"/>
                      <a:pt x="71" y="239"/>
                    </a:cubicBezTo>
                    <a:cubicBezTo>
                      <a:pt x="72" y="236"/>
                      <a:pt x="72" y="234"/>
                      <a:pt x="71" y="231"/>
                    </a:cubicBezTo>
                    <a:cubicBezTo>
                      <a:pt x="71" y="228"/>
                      <a:pt x="70" y="225"/>
                      <a:pt x="69" y="221"/>
                    </a:cubicBezTo>
                    <a:cubicBezTo>
                      <a:pt x="21" y="58"/>
                      <a:pt x="21" y="58"/>
                      <a:pt x="21" y="58"/>
                    </a:cubicBezTo>
                    <a:cubicBezTo>
                      <a:pt x="20" y="55"/>
                      <a:pt x="19" y="52"/>
                      <a:pt x="18" y="49"/>
                    </a:cubicBezTo>
                    <a:cubicBezTo>
                      <a:pt x="16" y="47"/>
                      <a:pt x="15" y="45"/>
                      <a:pt x="13" y="44"/>
                    </a:cubicBezTo>
                    <a:cubicBezTo>
                      <a:pt x="12" y="43"/>
                      <a:pt x="10" y="43"/>
                      <a:pt x="8" y="42"/>
                    </a:cubicBezTo>
                    <a:cubicBezTo>
                      <a:pt x="6" y="42"/>
                      <a:pt x="4" y="42"/>
                      <a:pt x="3" y="43"/>
                    </a:cubicBezTo>
                    <a:cubicBezTo>
                      <a:pt x="0" y="31"/>
                      <a:pt x="0" y="31"/>
                      <a:pt x="0" y="31"/>
                    </a:cubicBezTo>
                    <a:cubicBezTo>
                      <a:pt x="61" y="0"/>
                      <a:pt x="61" y="0"/>
                      <a:pt x="61" y="0"/>
                    </a:cubicBezTo>
                    <a:cubicBezTo>
                      <a:pt x="78" y="54"/>
                      <a:pt x="78" y="54"/>
                      <a:pt x="78" y="54"/>
                    </a:cubicBezTo>
                    <a:cubicBezTo>
                      <a:pt x="73" y="56"/>
                      <a:pt x="73" y="56"/>
                      <a:pt x="73" y="56"/>
                    </a:cubicBezTo>
                    <a:cubicBezTo>
                      <a:pt x="70" y="49"/>
                      <a:pt x="66" y="41"/>
                      <a:pt x="61" y="33"/>
                    </a:cubicBezTo>
                    <a:cubicBezTo>
                      <a:pt x="56" y="25"/>
                      <a:pt x="52" y="22"/>
                      <a:pt x="49" y="22"/>
                    </a:cubicBezTo>
                    <a:cubicBezTo>
                      <a:pt x="48" y="22"/>
                      <a:pt x="47" y="22"/>
                      <a:pt x="45" y="23"/>
                    </a:cubicBezTo>
                    <a:cubicBezTo>
                      <a:pt x="43" y="24"/>
                      <a:pt x="41" y="24"/>
                      <a:pt x="39" y="25"/>
                    </a:cubicBezTo>
                    <a:cubicBezTo>
                      <a:pt x="27" y="32"/>
                      <a:pt x="27" y="32"/>
                      <a:pt x="27" y="32"/>
                    </a:cubicBezTo>
                    <a:cubicBezTo>
                      <a:pt x="54" y="122"/>
                      <a:pt x="54" y="122"/>
                      <a:pt x="54" y="122"/>
                    </a:cubicBezTo>
                    <a:cubicBezTo>
                      <a:pt x="63" y="117"/>
                      <a:pt x="63" y="117"/>
                      <a:pt x="63" y="117"/>
                    </a:cubicBezTo>
                    <a:cubicBezTo>
                      <a:pt x="65" y="116"/>
                      <a:pt x="67" y="114"/>
                      <a:pt x="68" y="112"/>
                    </a:cubicBezTo>
                    <a:cubicBezTo>
                      <a:pt x="69" y="110"/>
                      <a:pt x="69" y="106"/>
                      <a:pt x="69" y="102"/>
                    </a:cubicBezTo>
                    <a:cubicBezTo>
                      <a:pt x="69" y="99"/>
                      <a:pt x="69" y="94"/>
                      <a:pt x="68" y="89"/>
                    </a:cubicBezTo>
                    <a:cubicBezTo>
                      <a:pt x="67" y="83"/>
                      <a:pt x="66" y="78"/>
                      <a:pt x="65" y="74"/>
                    </a:cubicBezTo>
                    <a:cubicBezTo>
                      <a:pt x="69" y="71"/>
                      <a:pt x="69" y="71"/>
                      <a:pt x="69" y="71"/>
                    </a:cubicBezTo>
                    <a:cubicBezTo>
                      <a:pt x="95" y="160"/>
                      <a:pt x="95" y="160"/>
                      <a:pt x="95" y="160"/>
                    </a:cubicBezTo>
                    <a:cubicBezTo>
                      <a:pt x="91" y="162"/>
                      <a:pt x="91" y="162"/>
                      <a:pt x="91" y="162"/>
                    </a:cubicBezTo>
                    <a:cubicBezTo>
                      <a:pt x="89" y="157"/>
                      <a:pt x="87" y="152"/>
                      <a:pt x="85" y="147"/>
                    </a:cubicBezTo>
                    <a:cubicBezTo>
                      <a:pt x="83" y="141"/>
                      <a:pt x="81" y="137"/>
                      <a:pt x="79" y="135"/>
                    </a:cubicBezTo>
                    <a:cubicBezTo>
                      <a:pt x="77" y="132"/>
                      <a:pt x="75" y="130"/>
                      <a:pt x="73" y="129"/>
                    </a:cubicBezTo>
                    <a:cubicBezTo>
                      <a:pt x="71" y="129"/>
                      <a:pt x="69" y="129"/>
                      <a:pt x="66" y="130"/>
                    </a:cubicBezTo>
                    <a:cubicBezTo>
                      <a:pt x="57" y="135"/>
                      <a:pt x="57" y="135"/>
                      <a:pt x="57" y="135"/>
                    </a:cubicBezTo>
                    <a:cubicBezTo>
                      <a:pt x="78" y="203"/>
                      <a:pt x="78" y="203"/>
                      <a:pt x="78" y="203"/>
                    </a:cubicBezTo>
                    <a:cubicBezTo>
                      <a:pt x="80" y="210"/>
                      <a:pt x="81" y="215"/>
                      <a:pt x="83" y="219"/>
                    </a:cubicBezTo>
                    <a:cubicBezTo>
                      <a:pt x="84" y="222"/>
                      <a:pt x="86" y="225"/>
                      <a:pt x="87" y="227"/>
                    </a:cubicBezTo>
                    <a:cubicBezTo>
                      <a:pt x="89" y="228"/>
                      <a:pt x="91" y="229"/>
                      <a:pt x="93" y="228"/>
                    </a:cubicBezTo>
                    <a:cubicBezTo>
                      <a:pt x="94" y="228"/>
                      <a:pt x="97" y="227"/>
                      <a:pt x="100" y="226"/>
                    </a:cubicBezTo>
                    <a:cubicBezTo>
                      <a:pt x="101" y="225"/>
                      <a:pt x="103" y="224"/>
                      <a:pt x="105" y="223"/>
                    </a:cubicBezTo>
                    <a:cubicBezTo>
                      <a:pt x="107" y="222"/>
                      <a:pt x="109" y="221"/>
                      <a:pt x="110" y="220"/>
                    </a:cubicBezTo>
                    <a:cubicBezTo>
                      <a:pt x="111" y="219"/>
                      <a:pt x="112" y="217"/>
                      <a:pt x="114" y="215"/>
                    </a:cubicBezTo>
                    <a:cubicBezTo>
                      <a:pt x="115" y="213"/>
                      <a:pt x="115" y="211"/>
                      <a:pt x="115" y="209"/>
                    </a:cubicBezTo>
                    <a:cubicBezTo>
                      <a:pt x="116" y="203"/>
                      <a:pt x="115" y="194"/>
                      <a:pt x="114" y="183"/>
                    </a:cubicBezTo>
                    <a:cubicBezTo>
                      <a:pt x="113" y="172"/>
                      <a:pt x="112" y="164"/>
                      <a:pt x="111" y="158"/>
                    </a:cubicBezTo>
                    <a:lnTo>
                      <a:pt x="115" y="156"/>
                    </a:lnTo>
                    <a:close/>
                  </a:path>
                </a:pathLst>
              </a:custGeom>
              <a:solidFill>
                <a:srgbClr val="898989"/>
              </a:solidFill>
              <a:ln>
                <a:noFill/>
              </a:ln>
            </p:spPr>
            <p:txBody>
              <a:bodyPr anchor="ctr"/>
              <a:lstStyle/>
              <a:p>
                <a:pPr algn="ctr"/>
                <a:endParaRPr/>
              </a:p>
            </p:txBody>
          </p:sp>
          <p:sp>
            <p:nvSpPr>
              <p:cNvPr id="48" name="íşḻiḓe">
                <a:extLst>
                  <a:ext uri="{FF2B5EF4-FFF2-40B4-BE49-F238E27FC236}">
                    <a16:creationId xmlns:a16="http://schemas.microsoft.com/office/drawing/2014/main" id="{7C123004-D749-4A75-9EDC-CA25DA79C4FD}"/>
                  </a:ext>
                </a:extLst>
              </p:cNvPr>
              <p:cNvSpPr/>
              <p:nvPr/>
            </p:nvSpPr>
            <p:spPr bwMode="auto">
              <a:xfrm>
                <a:off x="3540126" y="3905251"/>
                <a:ext cx="101600" cy="193675"/>
              </a:xfrm>
              <a:custGeom>
                <a:avLst/>
                <a:gdLst>
                  <a:gd name="T0" fmla="*/ 131 w 131"/>
                  <a:gd name="T1" fmla="*/ 189 h 245"/>
                  <a:gd name="T2" fmla="*/ 100 w 131"/>
                  <a:gd name="T3" fmla="*/ 212 h 245"/>
                  <a:gd name="T4" fmla="*/ 96 w 131"/>
                  <a:gd name="T5" fmla="*/ 201 h 245"/>
                  <a:gd name="T6" fmla="*/ 101 w 131"/>
                  <a:gd name="T7" fmla="*/ 193 h 245"/>
                  <a:gd name="T8" fmla="*/ 101 w 131"/>
                  <a:gd name="T9" fmla="*/ 186 h 245"/>
                  <a:gd name="T10" fmla="*/ 100 w 131"/>
                  <a:gd name="T11" fmla="*/ 182 h 245"/>
                  <a:gd name="T12" fmla="*/ 98 w 131"/>
                  <a:gd name="T13" fmla="*/ 179 h 245"/>
                  <a:gd name="T14" fmla="*/ 72 w 131"/>
                  <a:gd name="T15" fmla="*/ 136 h 245"/>
                  <a:gd name="T16" fmla="*/ 46 w 131"/>
                  <a:gd name="T17" fmla="*/ 155 h 245"/>
                  <a:gd name="T18" fmla="*/ 51 w 131"/>
                  <a:gd name="T19" fmla="*/ 175 h 245"/>
                  <a:gd name="T20" fmla="*/ 55 w 131"/>
                  <a:gd name="T21" fmla="*/ 191 h 245"/>
                  <a:gd name="T22" fmla="*/ 59 w 131"/>
                  <a:gd name="T23" fmla="*/ 202 h 245"/>
                  <a:gd name="T24" fmla="*/ 61 w 131"/>
                  <a:gd name="T25" fmla="*/ 209 h 245"/>
                  <a:gd name="T26" fmla="*/ 69 w 131"/>
                  <a:gd name="T27" fmla="*/ 216 h 245"/>
                  <a:gd name="T28" fmla="*/ 78 w 131"/>
                  <a:gd name="T29" fmla="*/ 214 h 245"/>
                  <a:gd name="T30" fmla="*/ 82 w 131"/>
                  <a:gd name="T31" fmla="*/ 225 h 245"/>
                  <a:gd name="T32" fmla="*/ 54 w 131"/>
                  <a:gd name="T33" fmla="*/ 245 h 245"/>
                  <a:gd name="T34" fmla="*/ 50 w 131"/>
                  <a:gd name="T35" fmla="*/ 235 h 245"/>
                  <a:gd name="T36" fmla="*/ 52 w 131"/>
                  <a:gd name="T37" fmla="*/ 230 h 245"/>
                  <a:gd name="T38" fmla="*/ 54 w 131"/>
                  <a:gd name="T39" fmla="*/ 224 h 245"/>
                  <a:gd name="T40" fmla="*/ 54 w 131"/>
                  <a:gd name="T41" fmla="*/ 213 h 245"/>
                  <a:gd name="T42" fmla="*/ 51 w 131"/>
                  <a:gd name="T43" fmla="*/ 199 h 245"/>
                  <a:gd name="T44" fmla="*/ 25 w 131"/>
                  <a:gd name="T45" fmla="*/ 101 h 245"/>
                  <a:gd name="T46" fmla="*/ 0 w 131"/>
                  <a:gd name="T47" fmla="*/ 3 h 245"/>
                  <a:gd name="T48" fmla="*/ 4 w 131"/>
                  <a:gd name="T49" fmla="*/ 0 h 245"/>
                  <a:gd name="T50" fmla="*/ 106 w 131"/>
                  <a:gd name="T51" fmla="*/ 165 h 245"/>
                  <a:gd name="T52" fmla="*/ 112 w 131"/>
                  <a:gd name="T53" fmla="*/ 173 h 245"/>
                  <a:gd name="T54" fmla="*/ 118 w 131"/>
                  <a:gd name="T55" fmla="*/ 178 h 245"/>
                  <a:gd name="T56" fmla="*/ 123 w 131"/>
                  <a:gd name="T57" fmla="*/ 179 h 245"/>
                  <a:gd name="T58" fmla="*/ 127 w 131"/>
                  <a:gd name="T59" fmla="*/ 178 h 245"/>
                  <a:gd name="T60" fmla="*/ 131 w 131"/>
                  <a:gd name="T61" fmla="*/ 189 h 245"/>
                  <a:gd name="T62" fmla="*/ 64 w 131"/>
                  <a:gd name="T63" fmla="*/ 124 h 245"/>
                  <a:gd name="T64" fmla="*/ 18 w 131"/>
                  <a:gd name="T65" fmla="*/ 50 h 245"/>
                  <a:gd name="T66" fmla="*/ 42 w 131"/>
                  <a:gd name="T67" fmla="*/ 141 h 245"/>
                  <a:gd name="T68" fmla="*/ 64 w 131"/>
                  <a:gd name="T69" fmla="*/ 1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45">
                    <a:moveTo>
                      <a:pt x="131" y="189"/>
                    </a:moveTo>
                    <a:cubicBezTo>
                      <a:pt x="100" y="212"/>
                      <a:pt x="100" y="212"/>
                      <a:pt x="100" y="212"/>
                    </a:cubicBezTo>
                    <a:cubicBezTo>
                      <a:pt x="96" y="201"/>
                      <a:pt x="96" y="201"/>
                      <a:pt x="96" y="201"/>
                    </a:cubicBezTo>
                    <a:cubicBezTo>
                      <a:pt x="98" y="199"/>
                      <a:pt x="100" y="196"/>
                      <a:pt x="101" y="193"/>
                    </a:cubicBezTo>
                    <a:cubicBezTo>
                      <a:pt x="102" y="190"/>
                      <a:pt x="102" y="188"/>
                      <a:pt x="101" y="186"/>
                    </a:cubicBezTo>
                    <a:cubicBezTo>
                      <a:pt x="101" y="185"/>
                      <a:pt x="101" y="184"/>
                      <a:pt x="100" y="182"/>
                    </a:cubicBezTo>
                    <a:cubicBezTo>
                      <a:pt x="99" y="181"/>
                      <a:pt x="99" y="180"/>
                      <a:pt x="98" y="179"/>
                    </a:cubicBezTo>
                    <a:cubicBezTo>
                      <a:pt x="72" y="136"/>
                      <a:pt x="72" y="136"/>
                      <a:pt x="72" y="136"/>
                    </a:cubicBezTo>
                    <a:cubicBezTo>
                      <a:pt x="46" y="155"/>
                      <a:pt x="46" y="155"/>
                      <a:pt x="46" y="155"/>
                    </a:cubicBezTo>
                    <a:cubicBezTo>
                      <a:pt x="48" y="163"/>
                      <a:pt x="49" y="170"/>
                      <a:pt x="51" y="175"/>
                    </a:cubicBezTo>
                    <a:cubicBezTo>
                      <a:pt x="53" y="181"/>
                      <a:pt x="54" y="186"/>
                      <a:pt x="55" y="191"/>
                    </a:cubicBezTo>
                    <a:cubicBezTo>
                      <a:pt x="57" y="196"/>
                      <a:pt x="58" y="199"/>
                      <a:pt x="59" y="202"/>
                    </a:cubicBezTo>
                    <a:cubicBezTo>
                      <a:pt x="60" y="205"/>
                      <a:pt x="61" y="207"/>
                      <a:pt x="61" y="209"/>
                    </a:cubicBezTo>
                    <a:cubicBezTo>
                      <a:pt x="63" y="213"/>
                      <a:pt x="66" y="215"/>
                      <a:pt x="69" y="216"/>
                    </a:cubicBezTo>
                    <a:cubicBezTo>
                      <a:pt x="72" y="216"/>
                      <a:pt x="75" y="216"/>
                      <a:pt x="78" y="214"/>
                    </a:cubicBezTo>
                    <a:cubicBezTo>
                      <a:pt x="82" y="225"/>
                      <a:pt x="82" y="225"/>
                      <a:pt x="82" y="225"/>
                    </a:cubicBezTo>
                    <a:cubicBezTo>
                      <a:pt x="54" y="245"/>
                      <a:pt x="54" y="245"/>
                      <a:pt x="54" y="245"/>
                    </a:cubicBezTo>
                    <a:cubicBezTo>
                      <a:pt x="50" y="235"/>
                      <a:pt x="50" y="235"/>
                      <a:pt x="50" y="235"/>
                    </a:cubicBezTo>
                    <a:cubicBezTo>
                      <a:pt x="51" y="234"/>
                      <a:pt x="51" y="232"/>
                      <a:pt x="52" y="230"/>
                    </a:cubicBezTo>
                    <a:cubicBezTo>
                      <a:pt x="53" y="229"/>
                      <a:pt x="54" y="226"/>
                      <a:pt x="54" y="224"/>
                    </a:cubicBezTo>
                    <a:cubicBezTo>
                      <a:pt x="54" y="220"/>
                      <a:pt x="54" y="217"/>
                      <a:pt x="54" y="213"/>
                    </a:cubicBezTo>
                    <a:cubicBezTo>
                      <a:pt x="53" y="210"/>
                      <a:pt x="52" y="205"/>
                      <a:pt x="51" y="199"/>
                    </a:cubicBezTo>
                    <a:cubicBezTo>
                      <a:pt x="43" y="170"/>
                      <a:pt x="35" y="137"/>
                      <a:pt x="25" y="101"/>
                    </a:cubicBezTo>
                    <a:cubicBezTo>
                      <a:pt x="16" y="64"/>
                      <a:pt x="7" y="32"/>
                      <a:pt x="0" y="3"/>
                    </a:cubicBezTo>
                    <a:cubicBezTo>
                      <a:pt x="4" y="0"/>
                      <a:pt x="4" y="0"/>
                      <a:pt x="4" y="0"/>
                    </a:cubicBezTo>
                    <a:cubicBezTo>
                      <a:pt x="106" y="165"/>
                      <a:pt x="106" y="165"/>
                      <a:pt x="106" y="165"/>
                    </a:cubicBezTo>
                    <a:cubicBezTo>
                      <a:pt x="109" y="168"/>
                      <a:pt x="111" y="171"/>
                      <a:pt x="112" y="173"/>
                    </a:cubicBezTo>
                    <a:cubicBezTo>
                      <a:pt x="114" y="175"/>
                      <a:pt x="116" y="177"/>
                      <a:pt x="118" y="178"/>
                    </a:cubicBezTo>
                    <a:cubicBezTo>
                      <a:pt x="119" y="179"/>
                      <a:pt x="121" y="179"/>
                      <a:pt x="123" y="179"/>
                    </a:cubicBezTo>
                    <a:cubicBezTo>
                      <a:pt x="124" y="179"/>
                      <a:pt x="126" y="179"/>
                      <a:pt x="127" y="178"/>
                    </a:cubicBezTo>
                    <a:cubicBezTo>
                      <a:pt x="131" y="189"/>
                      <a:pt x="131" y="189"/>
                      <a:pt x="131" y="189"/>
                    </a:cubicBezTo>
                    <a:close/>
                    <a:moveTo>
                      <a:pt x="64" y="124"/>
                    </a:moveTo>
                    <a:cubicBezTo>
                      <a:pt x="18" y="50"/>
                      <a:pt x="18" y="50"/>
                      <a:pt x="18" y="50"/>
                    </a:cubicBezTo>
                    <a:cubicBezTo>
                      <a:pt x="42" y="141"/>
                      <a:pt x="42" y="141"/>
                      <a:pt x="42" y="141"/>
                    </a:cubicBezTo>
                    <a:lnTo>
                      <a:pt x="64" y="124"/>
                    </a:lnTo>
                    <a:close/>
                  </a:path>
                </a:pathLst>
              </a:custGeom>
              <a:solidFill>
                <a:srgbClr val="898989"/>
              </a:solidFill>
              <a:ln>
                <a:noFill/>
              </a:ln>
            </p:spPr>
            <p:txBody>
              <a:bodyPr anchor="ctr"/>
              <a:lstStyle/>
              <a:p>
                <a:pPr algn="ctr"/>
                <a:endParaRPr/>
              </a:p>
            </p:txBody>
          </p:sp>
          <p:sp>
            <p:nvSpPr>
              <p:cNvPr id="49" name="iSliḋê">
                <a:extLst>
                  <a:ext uri="{FF2B5EF4-FFF2-40B4-BE49-F238E27FC236}">
                    <a16:creationId xmlns:a16="http://schemas.microsoft.com/office/drawing/2014/main" id="{C1E848E0-FC21-4A0A-89F4-DF486F6E5034}"/>
                  </a:ext>
                </a:extLst>
              </p:cNvPr>
              <p:cNvSpPr/>
              <p:nvPr/>
            </p:nvSpPr>
            <p:spPr bwMode="auto">
              <a:xfrm>
                <a:off x="3557588" y="3838576"/>
                <a:ext cx="133350" cy="211138"/>
              </a:xfrm>
              <a:custGeom>
                <a:avLst/>
                <a:gdLst>
                  <a:gd name="T0" fmla="*/ 81 w 170"/>
                  <a:gd name="T1" fmla="*/ 10 h 268"/>
                  <a:gd name="T2" fmla="*/ 78 w 170"/>
                  <a:gd name="T3" fmla="*/ 16 h 268"/>
                  <a:gd name="T4" fmla="*/ 76 w 170"/>
                  <a:gd name="T5" fmla="*/ 24 h 268"/>
                  <a:gd name="T6" fmla="*/ 81 w 170"/>
                  <a:gd name="T7" fmla="*/ 40 h 268"/>
                  <a:gd name="T8" fmla="*/ 94 w 170"/>
                  <a:gd name="T9" fmla="*/ 66 h 268"/>
                  <a:gd name="T10" fmla="*/ 170 w 170"/>
                  <a:gd name="T11" fmla="*/ 213 h 268"/>
                  <a:gd name="T12" fmla="*/ 166 w 170"/>
                  <a:gd name="T13" fmla="*/ 217 h 268"/>
                  <a:gd name="T14" fmla="*/ 38 w 170"/>
                  <a:gd name="T15" fmla="*/ 91 h 268"/>
                  <a:gd name="T16" fmla="*/ 92 w 170"/>
                  <a:gd name="T17" fmla="*/ 195 h 268"/>
                  <a:gd name="T18" fmla="*/ 106 w 170"/>
                  <a:gd name="T19" fmla="*/ 221 h 268"/>
                  <a:gd name="T20" fmla="*/ 116 w 170"/>
                  <a:gd name="T21" fmla="*/ 232 h 268"/>
                  <a:gd name="T22" fmla="*/ 123 w 170"/>
                  <a:gd name="T23" fmla="*/ 233 h 268"/>
                  <a:gd name="T24" fmla="*/ 129 w 170"/>
                  <a:gd name="T25" fmla="*/ 232 h 268"/>
                  <a:gd name="T26" fmla="*/ 135 w 170"/>
                  <a:gd name="T27" fmla="*/ 242 h 268"/>
                  <a:gd name="T28" fmla="*/ 106 w 170"/>
                  <a:gd name="T29" fmla="*/ 268 h 268"/>
                  <a:gd name="T30" fmla="*/ 101 w 170"/>
                  <a:gd name="T31" fmla="*/ 258 h 268"/>
                  <a:gd name="T32" fmla="*/ 104 w 170"/>
                  <a:gd name="T33" fmla="*/ 251 h 268"/>
                  <a:gd name="T34" fmla="*/ 105 w 170"/>
                  <a:gd name="T35" fmla="*/ 243 h 268"/>
                  <a:gd name="T36" fmla="*/ 101 w 170"/>
                  <a:gd name="T37" fmla="*/ 229 h 268"/>
                  <a:gd name="T38" fmla="*/ 88 w 170"/>
                  <a:gd name="T39" fmla="*/ 200 h 268"/>
                  <a:gd name="T40" fmla="*/ 36 w 170"/>
                  <a:gd name="T41" fmla="*/ 102 h 268"/>
                  <a:gd name="T42" fmla="*/ 29 w 170"/>
                  <a:gd name="T43" fmla="*/ 89 h 268"/>
                  <a:gd name="T44" fmla="*/ 21 w 170"/>
                  <a:gd name="T45" fmla="*/ 81 h 268"/>
                  <a:gd name="T46" fmla="*/ 12 w 170"/>
                  <a:gd name="T47" fmla="*/ 78 h 268"/>
                  <a:gd name="T48" fmla="*/ 5 w 170"/>
                  <a:gd name="T49" fmla="*/ 79 h 268"/>
                  <a:gd name="T50" fmla="*/ 0 w 170"/>
                  <a:gd name="T51" fmla="*/ 69 h 268"/>
                  <a:gd name="T52" fmla="*/ 20 w 170"/>
                  <a:gd name="T53" fmla="*/ 50 h 268"/>
                  <a:gd name="T54" fmla="*/ 139 w 170"/>
                  <a:gd name="T55" fmla="*/ 168 h 268"/>
                  <a:gd name="T56" fmla="*/ 90 w 170"/>
                  <a:gd name="T57" fmla="*/ 72 h 268"/>
                  <a:gd name="T58" fmla="*/ 75 w 170"/>
                  <a:gd name="T59" fmla="*/ 46 h 268"/>
                  <a:gd name="T60" fmla="*/ 66 w 170"/>
                  <a:gd name="T61" fmla="*/ 36 h 268"/>
                  <a:gd name="T62" fmla="*/ 59 w 170"/>
                  <a:gd name="T63" fmla="*/ 34 h 268"/>
                  <a:gd name="T64" fmla="*/ 53 w 170"/>
                  <a:gd name="T65" fmla="*/ 36 h 268"/>
                  <a:gd name="T66" fmla="*/ 47 w 170"/>
                  <a:gd name="T67" fmla="*/ 26 h 268"/>
                  <a:gd name="T68" fmla="*/ 76 w 170"/>
                  <a:gd name="T69" fmla="*/ 0 h 268"/>
                  <a:gd name="T70" fmla="*/ 81 w 170"/>
                  <a:gd name="T71" fmla="*/ 1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268">
                    <a:moveTo>
                      <a:pt x="81" y="10"/>
                    </a:moveTo>
                    <a:cubicBezTo>
                      <a:pt x="80" y="11"/>
                      <a:pt x="79" y="13"/>
                      <a:pt x="78" y="16"/>
                    </a:cubicBezTo>
                    <a:cubicBezTo>
                      <a:pt x="77" y="19"/>
                      <a:pt x="76" y="22"/>
                      <a:pt x="76" y="24"/>
                    </a:cubicBezTo>
                    <a:cubicBezTo>
                      <a:pt x="76" y="28"/>
                      <a:pt x="78" y="33"/>
                      <a:pt x="81" y="40"/>
                    </a:cubicBezTo>
                    <a:cubicBezTo>
                      <a:pt x="84" y="47"/>
                      <a:pt x="88" y="56"/>
                      <a:pt x="94" y="66"/>
                    </a:cubicBezTo>
                    <a:cubicBezTo>
                      <a:pt x="170" y="213"/>
                      <a:pt x="170" y="213"/>
                      <a:pt x="170" y="213"/>
                    </a:cubicBezTo>
                    <a:cubicBezTo>
                      <a:pt x="166" y="217"/>
                      <a:pt x="166" y="217"/>
                      <a:pt x="166" y="217"/>
                    </a:cubicBezTo>
                    <a:cubicBezTo>
                      <a:pt x="38" y="91"/>
                      <a:pt x="38" y="91"/>
                      <a:pt x="38" y="91"/>
                    </a:cubicBezTo>
                    <a:cubicBezTo>
                      <a:pt x="92" y="195"/>
                      <a:pt x="92" y="195"/>
                      <a:pt x="92" y="195"/>
                    </a:cubicBezTo>
                    <a:cubicBezTo>
                      <a:pt x="98" y="206"/>
                      <a:pt x="103" y="215"/>
                      <a:pt x="106" y="221"/>
                    </a:cubicBezTo>
                    <a:cubicBezTo>
                      <a:pt x="110" y="226"/>
                      <a:pt x="113" y="230"/>
                      <a:pt x="116" y="232"/>
                    </a:cubicBezTo>
                    <a:cubicBezTo>
                      <a:pt x="117" y="233"/>
                      <a:pt x="120" y="234"/>
                      <a:pt x="123" y="233"/>
                    </a:cubicBezTo>
                    <a:cubicBezTo>
                      <a:pt x="127" y="233"/>
                      <a:pt x="129" y="232"/>
                      <a:pt x="129" y="232"/>
                    </a:cubicBezTo>
                    <a:cubicBezTo>
                      <a:pt x="135" y="242"/>
                      <a:pt x="135" y="242"/>
                      <a:pt x="135" y="242"/>
                    </a:cubicBezTo>
                    <a:cubicBezTo>
                      <a:pt x="106" y="268"/>
                      <a:pt x="106" y="268"/>
                      <a:pt x="106" y="268"/>
                    </a:cubicBezTo>
                    <a:cubicBezTo>
                      <a:pt x="101" y="258"/>
                      <a:pt x="101" y="258"/>
                      <a:pt x="101" y="258"/>
                    </a:cubicBezTo>
                    <a:cubicBezTo>
                      <a:pt x="101" y="257"/>
                      <a:pt x="102" y="255"/>
                      <a:pt x="104" y="251"/>
                    </a:cubicBezTo>
                    <a:cubicBezTo>
                      <a:pt x="105" y="248"/>
                      <a:pt x="106" y="245"/>
                      <a:pt x="105" y="243"/>
                    </a:cubicBezTo>
                    <a:cubicBezTo>
                      <a:pt x="105" y="239"/>
                      <a:pt x="104" y="235"/>
                      <a:pt x="101" y="229"/>
                    </a:cubicBezTo>
                    <a:cubicBezTo>
                      <a:pt x="99" y="223"/>
                      <a:pt x="94" y="214"/>
                      <a:pt x="88" y="200"/>
                    </a:cubicBezTo>
                    <a:cubicBezTo>
                      <a:pt x="36" y="102"/>
                      <a:pt x="36" y="102"/>
                      <a:pt x="36" y="102"/>
                    </a:cubicBezTo>
                    <a:cubicBezTo>
                      <a:pt x="34" y="97"/>
                      <a:pt x="31" y="93"/>
                      <a:pt x="29" y="89"/>
                    </a:cubicBezTo>
                    <a:cubicBezTo>
                      <a:pt x="26" y="86"/>
                      <a:pt x="23" y="83"/>
                      <a:pt x="21" y="81"/>
                    </a:cubicBezTo>
                    <a:cubicBezTo>
                      <a:pt x="18" y="79"/>
                      <a:pt x="15" y="78"/>
                      <a:pt x="12" y="78"/>
                    </a:cubicBezTo>
                    <a:cubicBezTo>
                      <a:pt x="9" y="77"/>
                      <a:pt x="7" y="78"/>
                      <a:pt x="5" y="79"/>
                    </a:cubicBezTo>
                    <a:cubicBezTo>
                      <a:pt x="0" y="69"/>
                      <a:pt x="0" y="69"/>
                      <a:pt x="0" y="69"/>
                    </a:cubicBezTo>
                    <a:cubicBezTo>
                      <a:pt x="20" y="50"/>
                      <a:pt x="20" y="50"/>
                      <a:pt x="20" y="50"/>
                    </a:cubicBezTo>
                    <a:cubicBezTo>
                      <a:pt x="139" y="168"/>
                      <a:pt x="139" y="168"/>
                      <a:pt x="139" y="168"/>
                    </a:cubicBezTo>
                    <a:cubicBezTo>
                      <a:pt x="90" y="72"/>
                      <a:pt x="90" y="72"/>
                      <a:pt x="90" y="72"/>
                    </a:cubicBezTo>
                    <a:cubicBezTo>
                      <a:pt x="84" y="61"/>
                      <a:pt x="79" y="52"/>
                      <a:pt x="75" y="46"/>
                    </a:cubicBezTo>
                    <a:cubicBezTo>
                      <a:pt x="71" y="40"/>
                      <a:pt x="68" y="37"/>
                      <a:pt x="66" y="36"/>
                    </a:cubicBezTo>
                    <a:cubicBezTo>
                      <a:pt x="64" y="35"/>
                      <a:pt x="62" y="34"/>
                      <a:pt x="59" y="34"/>
                    </a:cubicBezTo>
                    <a:cubicBezTo>
                      <a:pt x="56" y="35"/>
                      <a:pt x="54" y="35"/>
                      <a:pt x="53" y="36"/>
                    </a:cubicBezTo>
                    <a:cubicBezTo>
                      <a:pt x="47" y="26"/>
                      <a:pt x="47" y="26"/>
                      <a:pt x="47" y="26"/>
                    </a:cubicBezTo>
                    <a:cubicBezTo>
                      <a:pt x="76" y="0"/>
                      <a:pt x="76" y="0"/>
                      <a:pt x="76" y="0"/>
                    </a:cubicBezTo>
                    <a:lnTo>
                      <a:pt x="81" y="10"/>
                    </a:lnTo>
                    <a:close/>
                  </a:path>
                </a:pathLst>
              </a:custGeom>
              <a:solidFill>
                <a:srgbClr val="898989"/>
              </a:solidFill>
              <a:ln>
                <a:noFill/>
              </a:ln>
            </p:spPr>
            <p:txBody>
              <a:bodyPr anchor="ctr"/>
              <a:lstStyle/>
              <a:p>
                <a:pPr algn="ctr"/>
                <a:endParaRPr/>
              </a:p>
            </p:txBody>
          </p:sp>
          <p:sp>
            <p:nvSpPr>
              <p:cNvPr id="50" name="íṡļïďè">
                <a:extLst>
                  <a:ext uri="{FF2B5EF4-FFF2-40B4-BE49-F238E27FC236}">
                    <a16:creationId xmlns:a16="http://schemas.microsoft.com/office/drawing/2014/main" id="{1927F256-C6E0-4DC5-B8BC-7D4EA5ED56BA}"/>
                  </a:ext>
                </a:extLst>
              </p:cNvPr>
              <p:cNvSpPr/>
              <p:nvPr/>
            </p:nvSpPr>
            <p:spPr bwMode="auto">
              <a:xfrm>
                <a:off x="3624263" y="3802063"/>
                <a:ext cx="112713" cy="185738"/>
              </a:xfrm>
              <a:custGeom>
                <a:avLst/>
                <a:gdLst>
                  <a:gd name="T0" fmla="*/ 119 w 144"/>
                  <a:gd name="T1" fmla="*/ 77 h 236"/>
                  <a:gd name="T2" fmla="*/ 137 w 144"/>
                  <a:gd name="T3" fmla="*/ 125 h 236"/>
                  <a:gd name="T4" fmla="*/ 144 w 144"/>
                  <a:gd name="T5" fmla="*/ 164 h 236"/>
                  <a:gd name="T6" fmla="*/ 140 w 144"/>
                  <a:gd name="T7" fmla="*/ 193 h 236"/>
                  <a:gd name="T8" fmla="*/ 129 w 144"/>
                  <a:gd name="T9" fmla="*/ 211 h 236"/>
                  <a:gd name="T10" fmla="*/ 99 w 144"/>
                  <a:gd name="T11" fmla="*/ 236 h 236"/>
                  <a:gd name="T12" fmla="*/ 94 w 144"/>
                  <a:gd name="T13" fmla="*/ 226 h 236"/>
                  <a:gd name="T14" fmla="*/ 98 w 144"/>
                  <a:gd name="T15" fmla="*/ 222 h 236"/>
                  <a:gd name="T16" fmla="*/ 100 w 144"/>
                  <a:gd name="T17" fmla="*/ 218 h 236"/>
                  <a:gd name="T18" fmla="*/ 99 w 144"/>
                  <a:gd name="T19" fmla="*/ 210 h 236"/>
                  <a:gd name="T20" fmla="*/ 96 w 144"/>
                  <a:gd name="T21" fmla="*/ 201 h 236"/>
                  <a:gd name="T22" fmla="*/ 24 w 144"/>
                  <a:gd name="T23" fmla="*/ 53 h 236"/>
                  <a:gd name="T24" fmla="*/ 19 w 144"/>
                  <a:gd name="T25" fmla="*/ 45 h 236"/>
                  <a:gd name="T26" fmla="*/ 14 w 144"/>
                  <a:gd name="T27" fmla="*/ 41 h 236"/>
                  <a:gd name="T28" fmla="*/ 9 w 144"/>
                  <a:gd name="T29" fmla="*/ 40 h 236"/>
                  <a:gd name="T30" fmla="*/ 5 w 144"/>
                  <a:gd name="T31" fmla="*/ 42 h 236"/>
                  <a:gd name="T32" fmla="*/ 0 w 144"/>
                  <a:gd name="T33" fmla="*/ 31 h 236"/>
                  <a:gd name="T34" fmla="*/ 31 w 144"/>
                  <a:gd name="T35" fmla="*/ 5 h 236"/>
                  <a:gd name="T36" fmla="*/ 47 w 144"/>
                  <a:gd name="T37" fmla="*/ 0 h 236"/>
                  <a:gd name="T38" fmla="*/ 65 w 144"/>
                  <a:gd name="T39" fmla="*/ 6 h 236"/>
                  <a:gd name="T40" fmla="*/ 91 w 144"/>
                  <a:gd name="T41" fmla="*/ 31 h 236"/>
                  <a:gd name="T42" fmla="*/ 119 w 144"/>
                  <a:gd name="T43" fmla="*/ 77 h 236"/>
                  <a:gd name="T44" fmla="*/ 106 w 144"/>
                  <a:gd name="T45" fmla="*/ 87 h 236"/>
                  <a:gd name="T46" fmla="*/ 86 w 144"/>
                  <a:gd name="T47" fmla="*/ 52 h 236"/>
                  <a:gd name="T48" fmla="*/ 67 w 144"/>
                  <a:gd name="T49" fmla="*/ 27 h 236"/>
                  <a:gd name="T50" fmla="*/ 49 w 144"/>
                  <a:gd name="T51" fmla="*/ 16 h 236"/>
                  <a:gd name="T52" fmla="*/ 34 w 144"/>
                  <a:gd name="T53" fmla="*/ 19 h 236"/>
                  <a:gd name="T54" fmla="*/ 30 w 144"/>
                  <a:gd name="T55" fmla="*/ 23 h 236"/>
                  <a:gd name="T56" fmla="*/ 26 w 144"/>
                  <a:gd name="T57" fmla="*/ 27 h 236"/>
                  <a:gd name="T58" fmla="*/ 103 w 144"/>
                  <a:gd name="T59" fmla="*/ 184 h 236"/>
                  <a:gd name="T60" fmla="*/ 114 w 144"/>
                  <a:gd name="T61" fmla="*/ 200 h 236"/>
                  <a:gd name="T62" fmla="*/ 125 w 144"/>
                  <a:gd name="T63" fmla="*/ 198 h 236"/>
                  <a:gd name="T64" fmla="*/ 133 w 144"/>
                  <a:gd name="T65" fmla="*/ 182 h 236"/>
                  <a:gd name="T66" fmla="*/ 132 w 144"/>
                  <a:gd name="T67" fmla="*/ 157 h 236"/>
                  <a:gd name="T68" fmla="*/ 123 w 144"/>
                  <a:gd name="T69" fmla="*/ 125 h 236"/>
                  <a:gd name="T70" fmla="*/ 106 w 144"/>
                  <a:gd name="T71" fmla="*/ 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236">
                    <a:moveTo>
                      <a:pt x="119" y="77"/>
                    </a:moveTo>
                    <a:cubicBezTo>
                      <a:pt x="127" y="94"/>
                      <a:pt x="134" y="110"/>
                      <a:pt x="137" y="125"/>
                    </a:cubicBezTo>
                    <a:cubicBezTo>
                      <a:pt x="141" y="140"/>
                      <a:pt x="144" y="153"/>
                      <a:pt x="144" y="164"/>
                    </a:cubicBezTo>
                    <a:cubicBezTo>
                      <a:pt x="144" y="176"/>
                      <a:pt x="143" y="185"/>
                      <a:pt x="140" y="193"/>
                    </a:cubicBezTo>
                    <a:cubicBezTo>
                      <a:pt x="138" y="201"/>
                      <a:pt x="134" y="207"/>
                      <a:pt x="129" y="211"/>
                    </a:cubicBezTo>
                    <a:cubicBezTo>
                      <a:pt x="99" y="236"/>
                      <a:pt x="99" y="236"/>
                      <a:pt x="99" y="236"/>
                    </a:cubicBezTo>
                    <a:cubicBezTo>
                      <a:pt x="94" y="226"/>
                      <a:pt x="94" y="226"/>
                      <a:pt x="94" y="226"/>
                    </a:cubicBezTo>
                    <a:cubicBezTo>
                      <a:pt x="95" y="225"/>
                      <a:pt x="96" y="224"/>
                      <a:pt x="98" y="222"/>
                    </a:cubicBezTo>
                    <a:cubicBezTo>
                      <a:pt x="99" y="220"/>
                      <a:pt x="100" y="219"/>
                      <a:pt x="100" y="218"/>
                    </a:cubicBezTo>
                    <a:cubicBezTo>
                      <a:pt x="100" y="215"/>
                      <a:pt x="100" y="213"/>
                      <a:pt x="99" y="210"/>
                    </a:cubicBezTo>
                    <a:cubicBezTo>
                      <a:pt x="99" y="207"/>
                      <a:pt x="97" y="204"/>
                      <a:pt x="96" y="201"/>
                    </a:cubicBezTo>
                    <a:cubicBezTo>
                      <a:pt x="24" y="53"/>
                      <a:pt x="24" y="53"/>
                      <a:pt x="24" y="53"/>
                    </a:cubicBezTo>
                    <a:cubicBezTo>
                      <a:pt x="22" y="50"/>
                      <a:pt x="21" y="47"/>
                      <a:pt x="19" y="45"/>
                    </a:cubicBezTo>
                    <a:cubicBezTo>
                      <a:pt x="17" y="43"/>
                      <a:pt x="15" y="41"/>
                      <a:pt x="14" y="41"/>
                    </a:cubicBezTo>
                    <a:cubicBezTo>
                      <a:pt x="12" y="40"/>
                      <a:pt x="10" y="40"/>
                      <a:pt x="9" y="40"/>
                    </a:cubicBezTo>
                    <a:cubicBezTo>
                      <a:pt x="7" y="41"/>
                      <a:pt x="6" y="41"/>
                      <a:pt x="5" y="42"/>
                    </a:cubicBezTo>
                    <a:cubicBezTo>
                      <a:pt x="0" y="31"/>
                      <a:pt x="0" y="31"/>
                      <a:pt x="0" y="31"/>
                    </a:cubicBezTo>
                    <a:cubicBezTo>
                      <a:pt x="31" y="5"/>
                      <a:pt x="31" y="5"/>
                      <a:pt x="31" y="5"/>
                    </a:cubicBezTo>
                    <a:cubicBezTo>
                      <a:pt x="36" y="1"/>
                      <a:pt x="41" y="0"/>
                      <a:pt x="47" y="0"/>
                    </a:cubicBezTo>
                    <a:cubicBezTo>
                      <a:pt x="53" y="0"/>
                      <a:pt x="59" y="2"/>
                      <a:pt x="65" y="6"/>
                    </a:cubicBezTo>
                    <a:cubicBezTo>
                      <a:pt x="74" y="11"/>
                      <a:pt x="82" y="19"/>
                      <a:pt x="91" y="31"/>
                    </a:cubicBezTo>
                    <a:cubicBezTo>
                      <a:pt x="101" y="43"/>
                      <a:pt x="110" y="58"/>
                      <a:pt x="119" y="77"/>
                    </a:cubicBezTo>
                    <a:close/>
                    <a:moveTo>
                      <a:pt x="106" y="87"/>
                    </a:moveTo>
                    <a:cubicBezTo>
                      <a:pt x="100" y="74"/>
                      <a:pt x="93" y="62"/>
                      <a:pt x="86" y="52"/>
                    </a:cubicBezTo>
                    <a:cubicBezTo>
                      <a:pt x="80" y="42"/>
                      <a:pt x="73" y="34"/>
                      <a:pt x="67" y="27"/>
                    </a:cubicBezTo>
                    <a:cubicBezTo>
                      <a:pt x="60" y="21"/>
                      <a:pt x="55" y="18"/>
                      <a:pt x="49" y="16"/>
                    </a:cubicBezTo>
                    <a:cubicBezTo>
                      <a:pt x="43" y="14"/>
                      <a:pt x="38" y="15"/>
                      <a:pt x="34" y="19"/>
                    </a:cubicBezTo>
                    <a:cubicBezTo>
                      <a:pt x="33" y="20"/>
                      <a:pt x="31" y="21"/>
                      <a:pt x="30" y="23"/>
                    </a:cubicBezTo>
                    <a:cubicBezTo>
                      <a:pt x="28" y="25"/>
                      <a:pt x="27" y="26"/>
                      <a:pt x="26" y="27"/>
                    </a:cubicBezTo>
                    <a:cubicBezTo>
                      <a:pt x="103" y="184"/>
                      <a:pt x="103" y="184"/>
                      <a:pt x="103" y="184"/>
                    </a:cubicBezTo>
                    <a:cubicBezTo>
                      <a:pt x="107" y="193"/>
                      <a:pt x="111" y="198"/>
                      <a:pt x="114" y="200"/>
                    </a:cubicBezTo>
                    <a:cubicBezTo>
                      <a:pt x="118" y="202"/>
                      <a:pt x="121" y="201"/>
                      <a:pt x="125" y="198"/>
                    </a:cubicBezTo>
                    <a:cubicBezTo>
                      <a:pt x="129" y="194"/>
                      <a:pt x="132" y="189"/>
                      <a:pt x="133" y="182"/>
                    </a:cubicBezTo>
                    <a:cubicBezTo>
                      <a:pt x="134" y="175"/>
                      <a:pt x="134" y="167"/>
                      <a:pt x="132" y="157"/>
                    </a:cubicBezTo>
                    <a:cubicBezTo>
                      <a:pt x="130" y="148"/>
                      <a:pt x="127" y="137"/>
                      <a:pt x="123" y="125"/>
                    </a:cubicBezTo>
                    <a:cubicBezTo>
                      <a:pt x="119" y="114"/>
                      <a:pt x="113" y="101"/>
                      <a:pt x="106" y="87"/>
                    </a:cubicBezTo>
                    <a:close/>
                  </a:path>
                </a:pathLst>
              </a:custGeom>
              <a:solidFill>
                <a:srgbClr val="898989"/>
              </a:solidFill>
              <a:ln>
                <a:noFill/>
              </a:ln>
            </p:spPr>
            <p:txBody>
              <a:bodyPr anchor="ctr"/>
              <a:lstStyle/>
              <a:p>
                <a:pPr algn="ctr"/>
                <a:endParaRPr/>
              </a:p>
            </p:txBody>
          </p:sp>
          <p:sp>
            <p:nvSpPr>
              <p:cNvPr id="51" name="íṡ1íḍê">
                <a:extLst>
                  <a:ext uri="{FF2B5EF4-FFF2-40B4-BE49-F238E27FC236}">
                    <a16:creationId xmlns:a16="http://schemas.microsoft.com/office/drawing/2014/main" id="{7392700E-72FA-43E5-B856-DD07F26BF1EC}"/>
                  </a:ext>
                </a:extLst>
              </p:cNvPr>
              <p:cNvSpPr/>
              <p:nvPr/>
            </p:nvSpPr>
            <p:spPr bwMode="auto">
              <a:xfrm>
                <a:off x="3683001" y="3697288"/>
                <a:ext cx="142875" cy="160338"/>
              </a:xfrm>
              <a:custGeom>
                <a:avLst/>
                <a:gdLst>
                  <a:gd name="T0" fmla="*/ 84 w 183"/>
                  <a:gd name="T1" fmla="*/ 39 h 204"/>
                  <a:gd name="T2" fmla="*/ 82 w 183"/>
                  <a:gd name="T3" fmla="*/ 43 h 204"/>
                  <a:gd name="T4" fmla="*/ 72 w 183"/>
                  <a:gd name="T5" fmla="*/ 37 h 204"/>
                  <a:gd name="T6" fmla="*/ 60 w 183"/>
                  <a:gd name="T7" fmla="*/ 31 h 204"/>
                  <a:gd name="T8" fmla="*/ 49 w 183"/>
                  <a:gd name="T9" fmla="*/ 27 h 204"/>
                  <a:gd name="T10" fmla="*/ 43 w 183"/>
                  <a:gd name="T11" fmla="*/ 27 h 204"/>
                  <a:gd name="T12" fmla="*/ 39 w 183"/>
                  <a:gd name="T13" fmla="*/ 32 h 204"/>
                  <a:gd name="T14" fmla="*/ 36 w 183"/>
                  <a:gd name="T15" fmla="*/ 37 h 204"/>
                  <a:gd name="T16" fmla="*/ 34 w 183"/>
                  <a:gd name="T17" fmla="*/ 41 h 204"/>
                  <a:gd name="T18" fmla="*/ 154 w 183"/>
                  <a:gd name="T19" fmla="*/ 155 h 204"/>
                  <a:gd name="T20" fmla="*/ 161 w 183"/>
                  <a:gd name="T21" fmla="*/ 160 h 204"/>
                  <a:gd name="T22" fmla="*/ 167 w 183"/>
                  <a:gd name="T23" fmla="*/ 161 h 204"/>
                  <a:gd name="T24" fmla="*/ 171 w 183"/>
                  <a:gd name="T25" fmla="*/ 158 h 204"/>
                  <a:gd name="T26" fmla="*/ 176 w 183"/>
                  <a:gd name="T27" fmla="*/ 153 h 204"/>
                  <a:gd name="T28" fmla="*/ 183 w 183"/>
                  <a:gd name="T29" fmla="*/ 161 h 204"/>
                  <a:gd name="T30" fmla="*/ 160 w 183"/>
                  <a:gd name="T31" fmla="*/ 204 h 204"/>
                  <a:gd name="T32" fmla="*/ 152 w 183"/>
                  <a:gd name="T33" fmla="*/ 196 h 204"/>
                  <a:gd name="T34" fmla="*/ 155 w 183"/>
                  <a:gd name="T35" fmla="*/ 190 h 204"/>
                  <a:gd name="T36" fmla="*/ 156 w 183"/>
                  <a:gd name="T37" fmla="*/ 184 h 204"/>
                  <a:gd name="T38" fmla="*/ 154 w 183"/>
                  <a:gd name="T39" fmla="*/ 177 h 204"/>
                  <a:gd name="T40" fmla="*/ 147 w 183"/>
                  <a:gd name="T41" fmla="*/ 169 h 204"/>
                  <a:gd name="T42" fmla="*/ 26 w 183"/>
                  <a:gd name="T43" fmla="*/ 55 h 204"/>
                  <a:gd name="T44" fmla="*/ 24 w 183"/>
                  <a:gd name="T45" fmla="*/ 58 h 204"/>
                  <a:gd name="T46" fmla="*/ 22 w 183"/>
                  <a:gd name="T47" fmla="*/ 63 h 204"/>
                  <a:gd name="T48" fmla="*/ 19 w 183"/>
                  <a:gd name="T49" fmla="*/ 70 h 204"/>
                  <a:gd name="T50" fmla="*/ 21 w 183"/>
                  <a:gd name="T51" fmla="*/ 78 h 204"/>
                  <a:gd name="T52" fmla="*/ 27 w 183"/>
                  <a:gd name="T53" fmla="*/ 90 h 204"/>
                  <a:gd name="T54" fmla="*/ 36 w 183"/>
                  <a:gd name="T55" fmla="*/ 103 h 204"/>
                  <a:gd name="T56" fmla="*/ 43 w 183"/>
                  <a:gd name="T57" fmla="*/ 114 h 204"/>
                  <a:gd name="T58" fmla="*/ 41 w 183"/>
                  <a:gd name="T59" fmla="*/ 118 h 204"/>
                  <a:gd name="T60" fmla="*/ 0 w 183"/>
                  <a:gd name="T61" fmla="*/ 80 h 204"/>
                  <a:gd name="T62" fmla="*/ 44 w 183"/>
                  <a:gd name="T63" fmla="*/ 0 h 204"/>
                  <a:gd name="T64" fmla="*/ 84 w 183"/>
                  <a:gd name="T65"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204">
                    <a:moveTo>
                      <a:pt x="84" y="39"/>
                    </a:moveTo>
                    <a:cubicBezTo>
                      <a:pt x="82" y="43"/>
                      <a:pt x="82" y="43"/>
                      <a:pt x="82" y="43"/>
                    </a:cubicBezTo>
                    <a:cubicBezTo>
                      <a:pt x="79" y="41"/>
                      <a:pt x="76" y="39"/>
                      <a:pt x="72" y="37"/>
                    </a:cubicBezTo>
                    <a:cubicBezTo>
                      <a:pt x="68" y="35"/>
                      <a:pt x="64" y="33"/>
                      <a:pt x="60" y="31"/>
                    </a:cubicBezTo>
                    <a:cubicBezTo>
                      <a:pt x="56" y="29"/>
                      <a:pt x="52" y="28"/>
                      <a:pt x="49" y="27"/>
                    </a:cubicBezTo>
                    <a:cubicBezTo>
                      <a:pt x="46" y="26"/>
                      <a:pt x="44" y="26"/>
                      <a:pt x="43" y="27"/>
                    </a:cubicBezTo>
                    <a:cubicBezTo>
                      <a:pt x="42" y="29"/>
                      <a:pt x="40" y="30"/>
                      <a:pt x="39" y="32"/>
                    </a:cubicBezTo>
                    <a:cubicBezTo>
                      <a:pt x="38" y="34"/>
                      <a:pt x="37" y="36"/>
                      <a:pt x="36" y="37"/>
                    </a:cubicBezTo>
                    <a:cubicBezTo>
                      <a:pt x="34" y="41"/>
                      <a:pt x="34" y="41"/>
                      <a:pt x="34" y="41"/>
                    </a:cubicBezTo>
                    <a:cubicBezTo>
                      <a:pt x="154" y="155"/>
                      <a:pt x="154" y="155"/>
                      <a:pt x="154" y="155"/>
                    </a:cubicBezTo>
                    <a:cubicBezTo>
                      <a:pt x="156" y="157"/>
                      <a:pt x="158" y="158"/>
                      <a:pt x="161" y="160"/>
                    </a:cubicBezTo>
                    <a:cubicBezTo>
                      <a:pt x="163" y="161"/>
                      <a:pt x="165" y="161"/>
                      <a:pt x="167" y="161"/>
                    </a:cubicBezTo>
                    <a:cubicBezTo>
                      <a:pt x="168" y="161"/>
                      <a:pt x="169" y="160"/>
                      <a:pt x="171" y="158"/>
                    </a:cubicBezTo>
                    <a:cubicBezTo>
                      <a:pt x="174" y="156"/>
                      <a:pt x="175" y="155"/>
                      <a:pt x="176" y="153"/>
                    </a:cubicBezTo>
                    <a:cubicBezTo>
                      <a:pt x="183" y="161"/>
                      <a:pt x="183" y="161"/>
                      <a:pt x="183" y="161"/>
                    </a:cubicBezTo>
                    <a:cubicBezTo>
                      <a:pt x="160" y="204"/>
                      <a:pt x="160" y="204"/>
                      <a:pt x="160" y="204"/>
                    </a:cubicBezTo>
                    <a:cubicBezTo>
                      <a:pt x="152" y="196"/>
                      <a:pt x="152" y="196"/>
                      <a:pt x="152" y="196"/>
                    </a:cubicBezTo>
                    <a:cubicBezTo>
                      <a:pt x="153" y="195"/>
                      <a:pt x="154" y="193"/>
                      <a:pt x="155" y="190"/>
                    </a:cubicBezTo>
                    <a:cubicBezTo>
                      <a:pt x="156" y="187"/>
                      <a:pt x="156" y="185"/>
                      <a:pt x="156" y="184"/>
                    </a:cubicBezTo>
                    <a:cubicBezTo>
                      <a:pt x="156" y="181"/>
                      <a:pt x="155" y="179"/>
                      <a:pt x="154" y="177"/>
                    </a:cubicBezTo>
                    <a:cubicBezTo>
                      <a:pt x="152" y="174"/>
                      <a:pt x="150" y="172"/>
                      <a:pt x="147" y="169"/>
                    </a:cubicBezTo>
                    <a:cubicBezTo>
                      <a:pt x="26" y="55"/>
                      <a:pt x="26" y="55"/>
                      <a:pt x="26" y="55"/>
                    </a:cubicBezTo>
                    <a:cubicBezTo>
                      <a:pt x="24" y="58"/>
                      <a:pt x="24" y="58"/>
                      <a:pt x="24" y="58"/>
                    </a:cubicBezTo>
                    <a:cubicBezTo>
                      <a:pt x="24" y="60"/>
                      <a:pt x="23" y="61"/>
                      <a:pt x="22" y="63"/>
                    </a:cubicBezTo>
                    <a:cubicBezTo>
                      <a:pt x="21" y="66"/>
                      <a:pt x="20" y="68"/>
                      <a:pt x="19" y="70"/>
                    </a:cubicBezTo>
                    <a:cubicBezTo>
                      <a:pt x="19" y="71"/>
                      <a:pt x="19" y="74"/>
                      <a:pt x="21" y="78"/>
                    </a:cubicBezTo>
                    <a:cubicBezTo>
                      <a:pt x="23" y="82"/>
                      <a:pt x="25" y="86"/>
                      <a:pt x="27" y="90"/>
                    </a:cubicBezTo>
                    <a:cubicBezTo>
                      <a:pt x="30" y="95"/>
                      <a:pt x="33" y="99"/>
                      <a:pt x="36" y="103"/>
                    </a:cubicBezTo>
                    <a:cubicBezTo>
                      <a:pt x="39" y="108"/>
                      <a:pt x="41" y="111"/>
                      <a:pt x="43" y="114"/>
                    </a:cubicBezTo>
                    <a:cubicBezTo>
                      <a:pt x="41" y="118"/>
                      <a:pt x="41" y="118"/>
                      <a:pt x="41" y="118"/>
                    </a:cubicBezTo>
                    <a:cubicBezTo>
                      <a:pt x="0" y="80"/>
                      <a:pt x="0" y="80"/>
                      <a:pt x="0" y="80"/>
                    </a:cubicBezTo>
                    <a:cubicBezTo>
                      <a:pt x="44" y="0"/>
                      <a:pt x="44" y="0"/>
                      <a:pt x="44" y="0"/>
                    </a:cubicBezTo>
                    <a:lnTo>
                      <a:pt x="84" y="39"/>
                    </a:lnTo>
                    <a:close/>
                  </a:path>
                </a:pathLst>
              </a:custGeom>
              <a:solidFill>
                <a:srgbClr val="898989"/>
              </a:solidFill>
              <a:ln>
                <a:noFill/>
              </a:ln>
            </p:spPr>
            <p:txBody>
              <a:bodyPr anchor="ctr"/>
              <a:lstStyle/>
              <a:p>
                <a:pPr algn="ctr"/>
                <a:endParaRPr/>
              </a:p>
            </p:txBody>
          </p:sp>
          <p:sp>
            <p:nvSpPr>
              <p:cNvPr id="52" name="íṥ1îdê">
                <a:extLst>
                  <a:ext uri="{FF2B5EF4-FFF2-40B4-BE49-F238E27FC236}">
                    <a16:creationId xmlns:a16="http://schemas.microsoft.com/office/drawing/2014/main" id="{B31FF8D8-53DA-4F89-BF23-6D381C80027E}"/>
                  </a:ext>
                </a:extLst>
              </p:cNvPr>
              <p:cNvSpPr/>
              <p:nvPr/>
            </p:nvSpPr>
            <p:spPr bwMode="auto">
              <a:xfrm>
                <a:off x="3717926" y="3638551"/>
                <a:ext cx="152400" cy="160338"/>
              </a:xfrm>
              <a:custGeom>
                <a:avLst/>
                <a:gdLst>
                  <a:gd name="T0" fmla="*/ 149 w 194"/>
                  <a:gd name="T1" fmla="*/ 85 h 203"/>
                  <a:gd name="T2" fmla="*/ 194 w 194"/>
                  <a:gd name="T3" fmla="*/ 125 h 203"/>
                  <a:gd name="T4" fmla="*/ 156 w 194"/>
                  <a:gd name="T5" fmla="*/ 203 h 203"/>
                  <a:gd name="T6" fmla="*/ 148 w 194"/>
                  <a:gd name="T7" fmla="*/ 197 h 203"/>
                  <a:gd name="T8" fmla="*/ 150 w 194"/>
                  <a:gd name="T9" fmla="*/ 191 h 203"/>
                  <a:gd name="T10" fmla="*/ 150 w 194"/>
                  <a:gd name="T11" fmla="*/ 185 h 203"/>
                  <a:gd name="T12" fmla="*/ 148 w 194"/>
                  <a:gd name="T13" fmla="*/ 179 h 203"/>
                  <a:gd name="T14" fmla="*/ 141 w 194"/>
                  <a:gd name="T15" fmla="*/ 172 h 203"/>
                  <a:gd name="T16" fmla="*/ 29 w 194"/>
                  <a:gd name="T17" fmla="*/ 79 h 203"/>
                  <a:gd name="T18" fmla="*/ 22 w 194"/>
                  <a:gd name="T19" fmla="*/ 74 h 203"/>
                  <a:gd name="T20" fmla="*/ 16 w 194"/>
                  <a:gd name="T21" fmla="*/ 73 h 203"/>
                  <a:gd name="T22" fmla="*/ 11 w 194"/>
                  <a:gd name="T23" fmla="*/ 76 h 203"/>
                  <a:gd name="T24" fmla="*/ 8 w 194"/>
                  <a:gd name="T25" fmla="*/ 80 h 203"/>
                  <a:gd name="T26" fmla="*/ 0 w 194"/>
                  <a:gd name="T27" fmla="*/ 73 h 203"/>
                  <a:gd name="T28" fmla="*/ 35 w 194"/>
                  <a:gd name="T29" fmla="*/ 0 h 203"/>
                  <a:gd name="T30" fmla="*/ 73 w 194"/>
                  <a:gd name="T31" fmla="*/ 31 h 203"/>
                  <a:gd name="T32" fmla="*/ 70 w 194"/>
                  <a:gd name="T33" fmla="*/ 36 h 203"/>
                  <a:gd name="T34" fmla="*/ 50 w 194"/>
                  <a:gd name="T35" fmla="*/ 27 h 203"/>
                  <a:gd name="T36" fmla="*/ 36 w 194"/>
                  <a:gd name="T37" fmla="*/ 27 h 203"/>
                  <a:gd name="T38" fmla="*/ 32 w 194"/>
                  <a:gd name="T39" fmla="*/ 32 h 203"/>
                  <a:gd name="T40" fmla="*/ 29 w 194"/>
                  <a:gd name="T41" fmla="*/ 38 h 203"/>
                  <a:gd name="T42" fmla="*/ 22 w 194"/>
                  <a:gd name="T43" fmla="*/ 53 h 203"/>
                  <a:gd name="T44" fmla="*/ 84 w 194"/>
                  <a:gd name="T45" fmla="*/ 105 h 203"/>
                  <a:gd name="T46" fmla="*/ 89 w 194"/>
                  <a:gd name="T47" fmla="*/ 94 h 203"/>
                  <a:gd name="T48" fmla="*/ 91 w 194"/>
                  <a:gd name="T49" fmla="*/ 85 h 203"/>
                  <a:gd name="T50" fmla="*/ 88 w 194"/>
                  <a:gd name="T51" fmla="*/ 76 h 203"/>
                  <a:gd name="T52" fmla="*/ 81 w 194"/>
                  <a:gd name="T53" fmla="*/ 67 h 203"/>
                  <a:gd name="T54" fmla="*/ 71 w 194"/>
                  <a:gd name="T55" fmla="*/ 57 h 203"/>
                  <a:gd name="T56" fmla="*/ 74 w 194"/>
                  <a:gd name="T57" fmla="*/ 52 h 203"/>
                  <a:gd name="T58" fmla="*/ 135 w 194"/>
                  <a:gd name="T59" fmla="*/ 103 h 203"/>
                  <a:gd name="T60" fmla="*/ 132 w 194"/>
                  <a:gd name="T61" fmla="*/ 108 h 203"/>
                  <a:gd name="T62" fmla="*/ 120 w 194"/>
                  <a:gd name="T63" fmla="*/ 100 h 203"/>
                  <a:gd name="T64" fmla="*/ 111 w 194"/>
                  <a:gd name="T65" fmla="*/ 95 h 203"/>
                  <a:gd name="T66" fmla="*/ 103 w 194"/>
                  <a:gd name="T67" fmla="*/ 95 h 203"/>
                  <a:gd name="T68" fmla="*/ 98 w 194"/>
                  <a:gd name="T69" fmla="*/ 101 h 203"/>
                  <a:gd name="T70" fmla="*/ 93 w 194"/>
                  <a:gd name="T71" fmla="*/ 112 h 203"/>
                  <a:gd name="T72" fmla="*/ 140 w 194"/>
                  <a:gd name="T73" fmla="*/ 151 h 203"/>
                  <a:gd name="T74" fmla="*/ 151 w 194"/>
                  <a:gd name="T75" fmla="*/ 160 h 203"/>
                  <a:gd name="T76" fmla="*/ 158 w 194"/>
                  <a:gd name="T77" fmla="*/ 163 h 203"/>
                  <a:gd name="T78" fmla="*/ 163 w 194"/>
                  <a:gd name="T79" fmla="*/ 160 h 203"/>
                  <a:gd name="T80" fmla="*/ 168 w 194"/>
                  <a:gd name="T81" fmla="*/ 152 h 203"/>
                  <a:gd name="T82" fmla="*/ 171 w 194"/>
                  <a:gd name="T83" fmla="*/ 146 h 203"/>
                  <a:gd name="T84" fmla="*/ 173 w 194"/>
                  <a:gd name="T85" fmla="*/ 140 h 203"/>
                  <a:gd name="T86" fmla="*/ 174 w 194"/>
                  <a:gd name="T87" fmla="*/ 133 h 203"/>
                  <a:gd name="T88" fmla="*/ 173 w 194"/>
                  <a:gd name="T89" fmla="*/ 127 h 203"/>
                  <a:gd name="T90" fmla="*/ 160 w 194"/>
                  <a:gd name="T91" fmla="*/ 107 h 203"/>
                  <a:gd name="T92" fmla="*/ 146 w 194"/>
                  <a:gd name="T93" fmla="*/ 89 h 203"/>
                  <a:gd name="T94" fmla="*/ 149 w 194"/>
                  <a:gd name="T95"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03">
                    <a:moveTo>
                      <a:pt x="149" y="85"/>
                    </a:moveTo>
                    <a:cubicBezTo>
                      <a:pt x="194" y="125"/>
                      <a:pt x="194" y="125"/>
                      <a:pt x="194" y="125"/>
                    </a:cubicBezTo>
                    <a:cubicBezTo>
                      <a:pt x="156" y="203"/>
                      <a:pt x="156" y="203"/>
                      <a:pt x="156" y="203"/>
                    </a:cubicBezTo>
                    <a:cubicBezTo>
                      <a:pt x="148" y="197"/>
                      <a:pt x="148" y="197"/>
                      <a:pt x="148" y="197"/>
                    </a:cubicBezTo>
                    <a:cubicBezTo>
                      <a:pt x="149" y="195"/>
                      <a:pt x="149" y="193"/>
                      <a:pt x="150" y="191"/>
                    </a:cubicBezTo>
                    <a:cubicBezTo>
                      <a:pt x="150" y="188"/>
                      <a:pt x="151" y="186"/>
                      <a:pt x="150" y="185"/>
                    </a:cubicBezTo>
                    <a:cubicBezTo>
                      <a:pt x="150" y="183"/>
                      <a:pt x="149" y="181"/>
                      <a:pt x="148" y="179"/>
                    </a:cubicBezTo>
                    <a:cubicBezTo>
                      <a:pt x="146" y="177"/>
                      <a:pt x="144" y="175"/>
                      <a:pt x="141" y="172"/>
                    </a:cubicBezTo>
                    <a:cubicBezTo>
                      <a:pt x="29" y="79"/>
                      <a:pt x="29" y="79"/>
                      <a:pt x="29" y="79"/>
                    </a:cubicBezTo>
                    <a:cubicBezTo>
                      <a:pt x="27" y="77"/>
                      <a:pt x="24" y="75"/>
                      <a:pt x="22" y="74"/>
                    </a:cubicBezTo>
                    <a:cubicBezTo>
                      <a:pt x="20" y="73"/>
                      <a:pt x="18" y="73"/>
                      <a:pt x="16" y="73"/>
                    </a:cubicBezTo>
                    <a:cubicBezTo>
                      <a:pt x="15" y="74"/>
                      <a:pt x="13" y="75"/>
                      <a:pt x="11" y="76"/>
                    </a:cubicBezTo>
                    <a:cubicBezTo>
                      <a:pt x="10" y="78"/>
                      <a:pt x="8" y="79"/>
                      <a:pt x="8" y="80"/>
                    </a:cubicBezTo>
                    <a:cubicBezTo>
                      <a:pt x="0" y="73"/>
                      <a:pt x="0" y="73"/>
                      <a:pt x="0" y="73"/>
                    </a:cubicBezTo>
                    <a:cubicBezTo>
                      <a:pt x="35" y="0"/>
                      <a:pt x="35" y="0"/>
                      <a:pt x="35" y="0"/>
                    </a:cubicBezTo>
                    <a:cubicBezTo>
                      <a:pt x="73" y="31"/>
                      <a:pt x="73" y="31"/>
                      <a:pt x="73" y="31"/>
                    </a:cubicBezTo>
                    <a:cubicBezTo>
                      <a:pt x="70" y="36"/>
                      <a:pt x="70" y="36"/>
                      <a:pt x="70" y="36"/>
                    </a:cubicBezTo>
                    <a:cubicBezTo>
                      <a:pt x="64" y="33"/>
                      <a:pt x="58" y="30"/>
                      <a:pt x="50" y="27"/>
                    </a:cubicBezTo>
                    <a:cubicBezTo>
                      <a:pt x="42" y="25"/>
                      <a:pt x="37" y="25"/>
                      <a:pt x="36" y="27"/>
                    </a:cubicBezTo>
                    <a:cubicBezTo>
                      <a:pt x="35" y="28"/>
                      <a:pt x="34" y="30"/>
                      <a:pt x="32" y="32"/>
                    </a:cubicBezTo>
                    <a:cubicBezTo>
                      <a:pt x="31" y="33"/>
                      <a:pt x="30" y="36"/>
                      <a:pt x="29" y="38"/>
                    </a:cubicBezTo>
                    <a:cubicBezTo>
                      <a:pt x="22" y="53"/>
                      <a:pt x="22" y="53"/>
                      <a:pt x="22" y="53"/>
                    </a:cubicBezTo>
                    <a:cubicBezTo>
                      <a:pt x="84" y="105"/>
                      <a:pt x="84" y="105"/>
                      <a:pt x="84" y="105"/>
                    </a:cubicBezTo>
                    <a:cubicBezTo>
                      <a:pt x="89" y="94"/>
                      <a:pt x="89" y="94"/>
                      <a:pt x="89" y="94"/>
                    </a:cubicBezTo>
                    <a:cubicBezTo>
                      <a:pt x="91" y="91"/>
                      <a:pt x="91" y="88"/>
                      <a:pt x="91" y="85"/>
                    </a:cubicBezTo>
                    <a:cubicBezTo>
                      <a:pt x="91" y="83"/>
                      <a:pt x="90" y="80"/>
                      <a:pt x="88" y="76"/>
                    </a:cubicBezTo>
                    <a:cubicBezTo>
                      <a:pt x="86" y="74"/>
                      <a:pt x="84" y="71"/>
                      <a:pt x="81" y="67"/>
                    </a:cubicBezTo>
                    <a:cubicBezTo>
                      <a:pt x="77" y="63"/>
                      <a:pt x="74" y="60"/>
                      <a:pt x="71" y="57"/>
                    </a:cubicBezTo>
                    <a:cubicBezTo>
                      <a:pt x="74" y="52"/>
                      <a:pt x="74" y="52"/>
                      <a:pt x="74" y="52"/>
                    </a:cubicBezTo>
                    <a:cubicBezTo>
                      <a:pt x="135" y="103"/>
                      <a:pt x="135" y="103"/>
                      <a:pt x="135" y="103"/>
                    </a:cubicBezTo>
                    <a:cubicBezTo>
                      <a:pt x="132" y="108"/>
                      <a:pt x="132" y="108"/>
                      <a:pt x="132" y="108"/>
                    </a:cubicBezTo>
                    <a:cubicBezTo>
                      <a:pt x="129" y="105"/>
                      <a:pt x="125" y="103"/>
                      <a:pt x="120" y="100"/>
                    </a:cubicBezTo>
                    <a:cubicBezTo>
                      <a:pt x="116" y="98"/>
                      <a:pt x="113" y="96"/>
                      <a:pt x="111" y="95"/>
                    </a:cubicBezTo>
                    <a:cubicBezTo>
                      <a:pt x="107" y="94"/>
                      <a:pt x="104" y="94"/>
                      <a:pt x="103" y="95"/>
                    </a:cubicBezTo>
                    <a:cubicBezTo>
                      <a:pt x="101" y="96"/>
                      <a:pt x="99" y="98"/>
                      <a:pt x="98" y="101"/>
                    </a:cubicBezTo>
                    <a:cubicBezTo>
                      <a:pt x="93" y="112"/>
                      <a:pt x="93" y="112"/>
                      <a:pt x="93" y="112"/>
                    </a:cubicBezTo>
                    <a:cubicBezTo>
                      <a:pt x="140" y="151"/>
                      <a:pt x="140" y="151"/>
                      <a:pt x="140" y="151"/>
                    </a:cubicBezTo>
                    <a:cubicBezTo>
                      <a:pt x="144" y="155"/>
                      <a:pt x="148" y="158"/>
                      <a:pt x="151" y="160"/>
                    </a:cubicBezTo>
                    <a:cubicBezTo>
                      <a:pt x="154" y="162"/>
                      <a:pt x="156" y="163"/>
                      <a:pt x="158" y="163"/>
                    </a:cubicBezTo>
                    <a:cubicBezTo>
                      <a:pt x="160" y="163"/>
                      <a:pt x="162" y="162"/>
                      <a:pt x="163" y="160"/>
                    </a:cubicBezTo>
                    <a:cubicBezTo>
                      <a:pt x="165" y="158"/>
                      <a:pt x="166" y="156"/>
                      <a:pt x="168" y="152"/>
                    </a:cubicBezTo>
                    <a:cubicBezTo>
                      <a:pt x="169" y="151"/>
                      <a:pt x="170" y="149"/>
                      <a:pt x="171" y="146"/>
                    </a:cubicBezTo>
                    <a:cubicBezTo>
                      <a:pt x="172" y="144"/>
                      <a:pt x="173" y="142"/>
                      <a:pt x="173" y="140"/>
                    </a:cubicBezTo>
                    <a:cubicBezTo>
                      <a:pt x="174" y="138"/>
                      <a:pt x="174" y="136"/>
                      <a:pt x="174" y="133"/>
                    </a:cubicBezTo>
                    <a:cubicBezTo>
                      <a:pt x="174" y="131"/>
                      <a:pt x="174" y="129"/>
                      <a:pt x="173" y="127"/>
                    </a:cubicBezTo>
                    <a:cubicBezTo>
                      <a:pt x="170" y="122"/>
                      <a:pt x="166" y="115"/>
                      <a:pt x="160" y="107"/>
                    </a:cubicBezTo>
                    <a:cubicBezTo>
                      <a:pt x="154" y="99"/>
                      <a:pt x="149" y="93"/>
                      <a:pt x="146" y="89"/>
                    </a:cubicBezTo>
                    <a:lnTo>
                      <a:pt x="149" y="85"/>
                    </a:lnTo>
                    <a:close/>
                  </a:path>
                </a:pathLst>
              </a:custGeom>
              <a:solidFill>
                <a:srgbClr val="898989"/>
              </a:solidFill>
              <a:ln>
                <a:noFill/>
              </a:ln>
            </p:spPr>
            <p:txBody>
              <a:bodyPr anchor="ctr"/>
              <a:lstStyle/>
              <a:p>
                <a:pPr algn="ctr"/>
                <a:endParaRPr/>
              </a:p>
            </p:txBody>
          </p:sp>
          <p:sp>
            <p:nvSpPr>
              <p:cNvPr id="53" name="íṧḻïďé">
                <a:extLst>
                  <a:ext uri="{FF2B5EF4-FFF2-40B4-BE49-F238E27FC236}">
                    <a16:creationId xmlns:a16="http://schemas.microsoft.com/office/drawing/2014/main" id="{B09F8A3C-88B5-4819-8A2F-6D9786527AB7}"/>
                  </a:ext>
                </a:extLst>
              </p:cNvPr>
              <p:cNvSpPr/>
              <p:nvPr/>
            </p:nvSpPr>
            <p:spPr bwMode="auto">
              <a:xfrm>
                <a:off x="3756026" y="3581401"/>
                <a:ext cx="144463" cy="115888"/>
              </a:xfrm>
              <a:custGeom>
                <a:avLst/>
                <a:gdLst>
                  <a:gd name="T0" fmla="*/ 182 w 184"/>
                  <a:gd name="T1" fmla="*/ 126 h 148"/>
                  <a:gd name="T2" fmla="*/ 170 w 184"/>
                  <a:gd name="T3" fmla="*/ 141 h 148"/>
                  <a:gd name="T4" fmla="*/ 148 w 184"/>
                  <a:gd name="T5" fmla="*/ 147 h 148"/>
                  <a:gd name="T6" fmla="*/ 117 w 184"/>
                  <a:gd name="T7" fmla="*/ 144 h 148"/>
                  <a:gd name="T8" fmla="*/ 79 w 184"/>
                  <a:gd name="T9" fmla="*/ 129 h 148"/>
                  <a:gd name="T10" fmla="*/ 43 w 184"/>
                  <a:gd name="T11" fmla="*/ 107 h 148"/>
                  <a:gd name="T12" fmla="*/ 17 w 184"/>
                  <a:gd name="T13" fmla="*/ 81 h 148"/>
                  <a:gd name="T14" fmla="*/ 3 w 184"/>
                  <a:gd name="T15" fmla="*/ 56 h 148"/>
                  <a:gd name="T16" fmla="*/ 2 w 184"/>
                  <a:gd name="T17" fmla="*/ 33 h 148"/>
                  <a:gd name="T18" fmla="*/ 9 w 184"/>
                  <a:gd name="T19" fmla="*/ 21 h 148"/>
                  <a:gd name="T20" fmla="*/ 21 w 184"/>
                  <a:gd name="T21" fmla="*/ 13 h 148"/>
                  <a:gd name="T22" fmla="*/ 14 w 184"/>
                  <a:gd name="T23" fmla="*/ 6 h 148"/>
                  <a:gd name="T24" fmla="*/ 16 w 184"/>
                  <a:gd name="T25" fmla="*/ 0 h 148"/>
                  <a:gd name="T26" fmla="*/ 77 w 184"/>
                  <a:gd name="T27" fmla="*/ 30 h 148"/>
                  <a:gd name="T28" fmla="*/ 76 w 184"/>
                  <a:gd name="T29" fmla="*/ 36 h 148"/>
                  <a:gd name="T30" fmla="*/ 55 w 184"/>
                  <a:gd name="T31" fmla="*/ 30 h 148"/>
                  <a:gd name="T32" fmla="*/ 36 w 184"/>
                  <a:gd name="T33" fmla="*/ 27 h 148"/>
                  <a:gd name="T34" fmla="*/ 20 w 184"/>
                  <a:gd name="T35" fmla="*/ 29 h 148"/>
                  <a:gd name="T36" fmla="*/ 12 w 184"/>
                  <a:gd name="T37" fmla="*/ 38 h 148"/>
                  <a:gd name="T38" fmla="*/ 14 w 184"/>
                  <a:gd name="T39" fmla="*/ 54 h 148"/>
                  <a:gd name="T40" fmla="*/ 26 w 184"/>
                  <a:gd name="T41" fmla="*/ 72 h 148"/>
                  <a:gd name="T42" fmla="*/ 49 w 184"/>
                  <a:gd name="T43" fmla="*/ 91 h 148"/>
                  <a:gd name="T44" fmla="*/ 83 w 184"/>
                  <a:gd name="T45" fmla="*/ 111 h 148"/>
                  <a:gd name="T46" fmla="*/ 114 w 184"/>
                  <a:gd name="T47" fmla="*/ 123 h 148"/>
                  <a:gd name="T48" fmla="*/ 140 w 184"/>
                  <a:gd name="T49" fmla="*/ 128 h 148"/>
                  <a:gd name="T50" fmla="*/ 159 w 184"/>
                  <a:gd name="T51" fmla="*/ 125 h 148"/>
                  <a:gd name="T52" fmla="*/ 169 w 184"/>
                  <a:gd name="T53" fmla="*/ 114 h 148"/>
                  <a:gd name="T54" fmla="*/ 170 w 184"/>
                  <a:gd name="T55" fmla="*/ 101 h 148"/>
                  <a:gd name="T56" fmla="*/ 164 w 184"/>
                  <a:gd name="T57" fmla="*/ 88 h 148"/>
                  <a:gd name="T58" fmla="*/ 154 w 184"/>
                  <a:gd name="T59" fmla="*/ 76 h 148"/>
                  <a:gd name="T60" fmla="*/ 140 w 184"/>
                  <a:gd name="T61" fmla="*/ 64 h 148"/>
                  <a:gd name="T62" fmla="*/ 146 w 184"/>
                  <a:gd name="T63" fmla="*/ 60 h 148"/>
                  <a:gd name="T64" fmla="*/ 178 w 184"/>
                  <a:gd name="T65" fmla="*/ 95 h 148"/>
                  <a:gd name="T66" fmla="*/ 182 w 184"/>
                  <a:gd name="T67"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48">
                    <a:moveTo>
                      <a:pt x="182" y="126"/>
                    </a:moveTo>
                    <a:cubicBezTo>
                      <a:pt x="180" y="132"/>
                      <a:pt x="176" y="137"/>
                      <a:pt x="170" y="141"/>
                    </a:cubicBezTo>
                    <a:cubicBezTo>
                      <a:pt x="165" y="145"/>
                      <a:pt x="157" y="147"/>
                      <a:pt x="148" y="147"/>
                    </a:cubicBezTo>
                    <a:cubicBezTo>
                      <a:pt x="139" y="148"/>
                      <a:pt x="129" y="147"/>
                      <a:pt x="117" y="144"/>
                    </a:cubicBezTo>
                    <a:cubicBezTo>
                      <a:pt x="106" y="141"/>
                      <a:pt x="93" y="136"/>
                      <a:pt x="79" y="129"/>
                    </a:cubicBezTo>
                    <a:cubicBezTo>
                      <a:pt x="65" y="122"/>
                      <a:pt x="53" y="115"/>
                      <a:pt x="43" y="107"/>
                    </a:cubicBezTo>
                    <a:cubicBezTo>
                      <a:pt x="32" y="98"/>
                      <a:pt x="24" y="90"/>
                      <a:pt x="17" y="81"/>
                    </a:cubicBezTo>
                    <a:cubicBezTo>
                      <a:pt x="10" y="73"/>
                      <a:pt x="5" y="64"/>
                      <a:pt x="3" y="56"/>
                    </a:cubicBezTo>
                    <a:cubicBezTo>
                      <a:pt x="0" y="48"/>
                      <a:pt x="0" y="40"/>
                      <a:pt x="2" y="33"/>
                    </a:cubicBezTo>
                    <a:cubicBezTo>
                      <a:pt x="3" y="28"/>
                      <a:pt x="6" y="24"/>
                      <a:pt x="9" y="21"/>
                    </a:cubicBezTo>
                    <a:cubicBezTo>
                      <a:pt x="12" y="18"/>
                      <a:pt x="17" y="15"/>
                      <a:pt x="21" y="13"/>
                    </a:cubicBezTo>
                    <a:cubicBezTo>
                      <a:pt x="14" y="6"/>
                      <a:pt x="14" y="6"/>
                      <a:pt x="14" y="6"/>
                    </a:cubicBezTo>
                    <a:cubicBezTo>
                      <a:pt x="16" y="0"/>
                      <a:pt x="16" y="0"/>
                      <a:pt x="16" y="0"/>
                    </a:cubicBezTo>
                    <a:cubicBezTo>
                      <a:pt x="77" y="30"/>
                      <a:pt x="77" y="30"/>
                      <a:pt x="77" y="30"/>
                    </a:cubicBezTo>
                    <a:cubicBezTo>
                      <a:pt x="76" y="36"/>
                      <a:pt x="76" y="36"/>
                      <a:pt x="76" y="36"/>
                    </a:cubicBezTo>
                    <a:cubicBezTo>
                      <a:pt x="70" y="34"/>
                      <a:pt x="63" y="32"/>
                      <a:pt x="55" y="30"/>
                    </a:cubicBezTo>
                    <a:cubicBezTo>
                      <a:pt x="48" y="28"/>
                      <a:pt x="41" y="27"/>
                      <a:pt x="36" y="27"/>
                    </a:cubicBezTo>
                    <a:cubicBezTo>
                      <a:pt x="30" y="26"/>
                      <a:pt x="24" y="27"/>
                      <a:pt x="20" y="29"/>
                    </a:cubicBezTo>
                    <a:cubicBezTo>
                      <a:pt x="16" y="30"/>
                      <a:pt x="14" y="33"/>
                      <a:pt x="12" y="38"/>
                    </a:cubicBezTo>
                    <a:cubicBezTo>
                      <a:pt x="11" y="42"/>
                      <a:pt x="12" y="48"/>
                      <a:pt x="14" y="54"/>
                    </a:cubicBezTo>
                    <a:cubicBezTo>
                      <a:pt x="16" y="59"/>
                      <a:pt x="20" y="66"/>
                      <a:pt x="26" y="72"/>
                    </a:cubicBezTo>
                    <a:cubicBezTo>
                      <a:pt x="32" y="78"/>
                      <a:pt x="40" y="85"/>
                      <a:pt x="49" y="91"/>
                    </a:cubicBezTo>
                    <a:cubicBezTo>
                      <a:pt x="59" y="98"/>
                      <a:pt x="70" y="104"/>
                      <a:pt x="83" y="111"/>
                    </a:cubicBezTo>
                    <a:cubicBezTo>
                      <a:pt x="94" y="116"/>
                      <a:pt x="104" y="120"/>
                      <a:pt x="114" y="123"/>
                    </a:cubicBezTo>
                    <a:cubicBezTo>
                      <a:pt x="123" y="126"/>
                      <a:pt x="132" y="128"/>
                      <a:pt x="140" y="128"/>
                    </a:cubicBezTo>
                    <a:cubicBezTo>
                      <a:pt x="148" y="129"/>
                      <a:pt x="154" y="127"/>
                      <a:pt x="159" y="125"/>
                    </a:cubicBezTo>
                    <a:cubicBezTo>
                      <a:pt x="165" y="123"/>
                      <a:pt x="168" y="119"/>
                      <a:pt x="169" y="114"/>
                    </a:cubicBezTo>
                    <a:cubicBezTo>
                      <a:pt x="171" y="110"/>
                      <a:pt x="171" y="105"/>
                      <a:pt x="170" y="101"/>
                    </a:cubicBezTo>
                    <a:cubicBezTo>
                      <a:pt x="168" y="97"/>
                      <a:pt x="167" y="92"/>
                      <a:pt x="164" y="88"/>
                    </a:cubicBezTo>
                    <a:cubicBezTo>
                      <a:pt x="161" y="84"/>
                      <a:pt x="158" y="80"/>
                      <a:pt x="154" y="76"/>
                    </a:cubicBezTo>
                    <a:cubicBezTo>
                      <a:pt x="150" y="71"/>
                      <a:pt x="145" y="67"/>
                      <a:pt x="140" y="64"/>
                    </a:cubicBezTo>
                    <a:cubicBezTo>
                      <a:pt x="146" y="60"/>
                      <a:pt x="146" y="60"/>
                      <a:pt x="146" y="60"/>
                    </a:cubicBezTo>
                    <a:cubicBezTo>
                      <a:pt x="162" y="73"/>
                      <a:pt x="172" y="85"/>
                      <a:pt x="178" y="95"/>
                    </a:cubicBezTo>
                    <a:cubicBezTo>
                      <a:pt x="183" y="106"/>
                      <a:pt x="184" y="116"/>
                      <a:pt x="182" y="126"/>
                    </a:cubicBezTo>
                    <a:close/>
                  </a:path>
                </a:pathLst>
              </a:custGeom>
              <a:solidFill>
                <a:srgbClr val="898989"/>
              </a:solidFill>
              <a:ln>
                <a:noFill/>
              </a:ln>
            </p:spPr>
            <p:txBody>
              <a:bodyPr anchor="ctr"/>
              <a:lstStyle/>
              <a:p>
                <a:pPr algn="ctr"/>
                <a:endParaRPr/>
              </a:p>
            </p:txBody>
          </p:sp>
          <p:sp>
            <p:nvSpPr>
              <p:cNvPr id="54" name="iSlídè">
                <a:extLst>
                  <a:ext uri="{FF2B5EF4-FFF2-40B4-BE49-F238E27FC236}">
                    <a16:creationId xmlns:a16="http://schemas.microsoft.com/office/drawing/2014/main" id="{9B63C3C8-4AE0-4405-ACE9-01CA4A11816E}"/>
                  </a:ext>
                </a:extLst>
              </p:cNvPr>
              <p:cNvSpPr/>
              <p:nvPr/>
            </p:nvSpPr>
            <p:spPr bwMode="auto">
              <a:xfrm>
                <a:off x="3767138" y="3487738"/>
                <a:ext cx="155575" cy="131763"/>
              </a:xfrm>
              <a:custGeom>
                <a:avLst/>
                <a:gdLst>
                  <a:gd name="T0" fmla="*/ 199 w 199"/>
                  <a:gd name="T1" fmla="*/ 54 h 167"/>
                  <a:gd name="T2" fmla="*/ 191 w 199"/>
                  <a:gd name="T3" fmla="*/ 99 h 167"/>
                  <a:gd name="T4" fmla="*/ 182 w 199"/>
                  <a:gd name="T5" fmla="*/ 97 h 167"/>
                  <a:gd name="T6" fmla="*/ 183 w 199"/>
                  <a:gd name="T7" fmla="*/ 91 h 167"/>
                  <a:gd name="T8" fmla="*/ 182 w 199"/>
                  <a:gd name="T9" fmla="*/ 86 h 167"/>
                  <a:gd name="T10" fmla="*/ 178 w 199"/>
                  <a:gd name="T11" fmla="*/ 81 h 167"/>
                  <a:gd name="T12" fmla="*/ 170 w 199"/>
                  <a:gd name="T13" fmla="*/ 77 h 167"/>
                  <a:gd name="T14" fmla="*/ 106 w 199"/>
                  <a:gd name="T15" fmla="*/ 58 h 167"/>
                  <a:gd name="T16" fmla="*/ 97 w 199"/>
                  <a:gd name="T17" fmla="*/ 109 h 167"/>
                  <a:gd name="T18" fmla="*/ 160 w 199"/>
                  <a:gd name="T19" fmla="*/ 128 h 167"/>
                  <a:gd name="T20" fmla="*/ 167 w 199"/>
                  <a:gd name="T21" fmla="*/ 130 h 167"/>
                  <a:gd name="T22" fmla="*/ 173 w 199"/>
                  <a:gd name="T23" fmla="*/ 128 h 167"/>
                  <a:gd name="T24" fmla="*/ 176 w 199"/>
                  <a:gd name="T25" fmla="*/ 124 h 167"/>
                  <a:gd name="T26" fmla="*/ 178 w 199"/>
                  <a:gd name="T27" fmla="*/ 119 h 167"/>
                  <a:gd name="T28" fmla="*/ 187 w 199"/>
                  <a:gd name="T29" fmla="*/ 122 h 167"/>
                  <a:gd name="T30" fmla="*/ 180 w 199"/>
                  <a:gd name="T31" fmla="*/ 167 h 167"/>
                  <a:gd name="T32" fmla="*/ 171 w 199"/>
                  <a:gd name="T33" fmla="*/ 164 h 167"/>
                  <a:gd name="T34" fmla="*/ 171 w 199"/>
                  <a:gd name="T35" fmla="*/ 159 h 167"/>
                  <a:gd name="T36" fmla="*/ 170 w 199"/>
                  <a:gd name="T37" fmla="*/ 154 h 167"/>
                  <a:gd name="T38" fmla="*/ 166 w 199"/>
                  <a:gd name="T39" fmla="*/ 149 h 167"/>
                  <a:gd name="T40" fmla="*/ 158 w 199"/>
                  <a:gd name="T41" fmla="*/ 145 h 167"/>
                  <a:gd name="T42" fmla="*/ 28 w 199"/>
                  <a:gd name="T43" fmla="*/ 106 h 167"/>
                  <a:gd name="T44" fmla="*/ 21 w 199"/>
                  <a:gd name="T45" fmla="*/ 105 h 167"/>
                  <a:gd name="T46" fmla="*/ 15 w 199"/>
                  <a:gd name="T47" fmla="*/ 107 h 167"/>
                  <a:gd name="T48" fmla="*/ 11 w 199"/>
                  <a:gd name="T49" fmla="*/ 111 h 167"/>
                  <a:gd name="T50" fmla="*/ 9 w 199"/>
                  <a:gd name="T51" fmla="*/ 115 h 167"/>
                  <a:gd name="T52" fmla="*/ 0 w 199"/>
                  <a:gd name="T53" fmla="*/ 113 h 167"/>
                  <a:gd name="T54" fmla="*/ 7 w 199"/>
                  <a:gd name="T55" fmla="*/ 67 h 167"/>
                  <a:gd name="T56" fmla="*/ 16 w 199"/>
                  <a:gd name="T57" fmla="*/ 70 h 167"/>
                  <a:gd name="T58" fmla="*/ 17 w 199"/>
                  <a:gd name="T59" fmla="*/ 76 h 167"/>
                  <a:gd name="T60" fmla="*/ 18 w 199"/>
                  <a:gd name="T61" fmla="*/ 81 h 167"/>
                  <a:gd name="T62" fmla="*/ 22 w 199"/>
                  <a:gd name="T63" fmla="*/ 86 h 167"/>
                  <a:gd name="T64" fmla="*/ 30 w 199"/>
                  <a:gd name="T65" fmla="*/ 89 h 167"/>
                  <a:gd name="T66" fmla="*/ 86 w 199"/>
                  <a:gd name="T67" fmla="*/ 106 h 167"/>
                  <a:gd name="T68" fmla="*/ 95 w 199"/>
                  <a:gd name="T69" fmla="*/ 55 h 167"/>
                  <a:gd name="T70" fmla="*/ 40 w 199"/>
                  <a:gd name="T71" fmla="*/ 38 h 167"/>
                  <a:gd name="T72" fmla="*/ 32 w 199"/>
                  <a:gd name="T73" fmla="*/ 37 h 167"/>
                  <a:gd name="T74" fmla="*/ 27 w 199"/>
                  <a:gd name="T75" fmla="*/ 39 h 167"/>
                  <a:gd name="T76" fmla="*/ 23 w 199"/>
                  <a:gd name="T77" fmla="*/ 43 h 167"/>
                  <a:gd name="T78" fmla="*/ 20 w 199"/>
                  <a:gd name="T79" fmla="*/ 48 h 167"/>
                  <a:gd name="T80" fmla="*/ 11 w 199"/>
                  <a:gd name="T81" fmla="*/ 45 h 167"/>
                  <a:gd name="T82" fmla="*/ 19 w 199"/>
                  <a:gd name="T83" fmla="*/ 0 h 167"/>
                  <a:gd name="T84" fmla="*/ 28 w 199"/>
                  <a:gd name="T85" fmla="*/ 2 h 167"/>
                  <a:gd name="T86" fmla="*/ 29 w 199"/>
                  <a:gd name="T87" fmla="*/ 8 h 167"/>
                  <a:gd name="T88" fmla="*/ 30 w 199"/>
                  <a:gd name="T89" fmla="*/ 13 h 167"/>
                  <a:gd name="T90" fmla="*/ 34 w 199"/>
                  <a:gd name="T91" fmla="*/ 18 h 167"/>
                  <a:gd name="T92" fmla="*/ 42 w 199"/>
                  <a:gd name="T93" fmla="*/ 21 h 167"/>
                  <a:gd name="T94" fmla="*/ 171 w 199"/>
                  <a:gd name="T95" fmla="*/ 61 h 167"/>
                  <a:gd name="T96" fmla="*/ 179 w 199"/>
                  <a:gd name="T97" fmla="*/ 62 h 167"/>
                  <a:gd name="T98" fmla="*/ 185 w 199"/>
                  <a:gd name="T99" fmla="*/ 60 h 167"/>
                  <a:gd name="T100" fmla="*/ 188 w 199"/>
                  <a:gd name="T101" fmla="*/ 56 h 167"/>
                  <a:gd name="T102" fmla="*/ 190 w 199"/>
                  <a:gd name="T103" fmla="*/ 51 h 167"/>
                  <a:gd name="T104" fmla="*/ 199 w 199"/>
                  <a:gd name="T105"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67">
                    <a:moveTo>
                      <a:pt x="199" y="54"/>
                    </a:moveTo>
                    <a:cubicBezTo>
                      <a:pt x="191" y="99"/>
                      <a:pt x="191" y="99"/>
                      <a:pt x="191" y="99"/>
                    </a:cubicBezTo>
                    <a:cubicBezTo>
                      <a:pt x="182" y="97"/>
                      <a:pt x="182" y="97"/>
                      <a:pt x="182" y="97"/>
                    </a:cubicBezTo>
                    <a:cubicBezTo>
                      <a:pt x="182" y="95"/>
                      <a:pt x="182" y="93"/>
                      <a:pt x="183" y="91"/>
                    </a:cubicBezTo>
                    <a:cubicBezTo>
                      <a:pt x="183" y="89"/>
                      <a:pt x="182" y="87"/>
                      <a:pt x="182" y="86"/>
                    </a:cubicBezTo>
                    <a:cubicBezTo>
                      <a:pt x="181" y="84"/>
                      <a:pt x="180" y="82"/>
                      <a:pt x="178" y="81"/>
                    </a:cubicBezTo>
                    <a:cubicBezTo>
                      <a:pt x="176" y="80"/>
                      <a:pt x="173" y="78"/>
                      <a:pt x="170" y="77"/>
                    </a:cubicBezTo>
                    <a:cubicBezTo>
                      <a:pt x="106" y="58"/>
                      <a:pt x="106" y="58"/>
                      <a:pt x="106" y="58"/>
                    </a:cubicBezTo>
                    <a:cubicBezTo>
                      <a:pt x="97" y="109"/>
                      <a:pt x="97" y="109"/>
                      <a:pt x="97" y="109"/>
                    </a:cubicBezTo>
                    <a:cubicBezTo>
                      <a:pt x="160" y="128"/>
                      <a:pt x="160" y="128"/>
                      <a:pt x="160" y="128"/>
                    </a:cubicBezTo>
                    <a:cubicBezTo>
                      <a:pt x="163" y="129"/>
                      <a:pt x="165" y="130"/>
                      <a:pt x="167" y="130"/>
                    </a:cubicBezTo>
                    <a:cubicBezTo>
                      <a:pt x="169" y="130"/>
                      <a:pt x="171" y="129"/>
                      <a:pt x="173" y="128"/>
                    </a:cubicBezTo>
                    <a:cubicBezTo>
                      <a:pt x="174" y="127"/>
                      <a:pt x="175" y="126"/>
                      <a:pt x="176" y="124"/>
                    </a:cubicBezTo>
                    <a:cubicBezTo>
                      <a:pt x="177" y="122"/>
                      <a:pt x="178" y="120"/>
                      <a:pt x="178" y="119"/>
                    </a:cubicBezTo>
                    <a:cubicBezTo>
                      <a:pt x="187" y="122"/>
                      <a:pt x="187" y="122"/>
                      <a:pt x="187" y="122"/>
                    </a:cubicBezTo>
                    <a:cubicBezTo>
                      <a:pt x="180" y="167"/>
                      <a:pt x="180" y="167"/>
                      <a:pt x="180" y="167"/>
                    </a:cubicBezTo>
                    <a:cubicBezTo>
                      <a:pt x="171" y="164"/>
                      <a:pt x="171" y="164"/>
                      <a:pt x="171" y="164"/>
                    </a:cubicBezTo>
                    <a:cubicBezTo>
                      <a:pt x="171" y="163"/>
                      <a:pt x="171" y="161"/>
                      <a:pt x="171" y="159"/>
                    </a:cubicBezTo>
                    <a:cubicBezTo>
                      <a:pt x="171" y="156"/>
                      <a:pt x="171" y="155"/>
                      <a:pt x="170" y="154"/>
                    </a:cubicBezTo>
                    <a:cubicBezTo>
                      <a:pt x="169" y="152"/>
                      <a:pt x="168" y="150"/>
                      <a:pt x="166" y="149"/>
                    </a:cubicBezTo>
                    <a:cubicBezTo>
                      <a:pt x="164" y="147"/>
                      <a:pt x="161" y="146"/>
                      <a:pt x="158" y="145"/>
                    </a:cubicBezTo>
                    <a:cubicBezTo>
                      <a:pt x="28" y="106"/>
                      <a:pt x="28" y="106"/>
                      <a:pt x="28" y="106"/>
                    </a:cubicBezTo>
                    <a:cubicBezTo>
                      <a:pt x="26" y="105"/>
                      <a:pt x="23" y="105"/>
                      <a:pt x="21" y="105"/>
                    </a:cubicBezTo>
                    <a:cubicBezTo>
                      <a:pt x="18" y="105"/>
                      <a:pt x="16" y="105"/>
                      <a:pt x="15" y="107"/>
                    </a:cubicBezTo>
                    <a:cubicBezTo>
                      <a:pt x="13" y="108"/>
                      <a:pt x="12" y="109"/>
                      <a:pt x="11" y="111"/>
                    </a:cubicBezTo>
                    <a:cubicBezTo>
                      <a:pt x="10" y="113"/>
                      <a:pt x="9" y="114"/>
                      <a:pt x="9" y="115"/>
                    </a:cubicBezTo>
                    <a:cubicBezTo>
                      <a:pt x="0" y="113"/>
                      <a:pt x="0" y="113"/>
                      <a:pt x="0" y="113"/>
                    </a:cubicBezTo>
                    <a:cubicBezTo>
                      <a:pt x="7" y="67"/>
                      <a:pt x="7" y="67"/>
                      <a:pt x="7" y="67"/>
                    </a:cubicBezTo>
                    <a:cubicBezTo>
                      <a:pt x="16" y="70"/>
                      <a:pt x="16" y="70"/>
                      <a:pt x="16" y="70"/>
                    </a:cubicBezTo>
                    <a:cubicBezTo>
                      <a:pt x="16" y="72"/>
                      <a:pt x="16" y="73"/>
                      <a:pt x="17" y="76"/>
                    </a:cubicBezTo>
                    <a:cubicBezTo>
                      <a:pt x="17" y="78"/>
                      <a:pt x="17" y="80"/>
                      <a:pt x="18" y="81"/>
                    </a:cubicBezTo>
                    <a:cubicBezTo>
                      <a:pt x="19" y="83"/>
                      <a:pt x="20" y="85"/>
                      <a:pt x="22" y="86"/>
                    </a:cubicBezTo>
                    <a:cubicBezTo>
                      <a:pt x="25" y="87"/>
                      <a:pt x="27" y="88"/>
                      <a:pt x="30" y="89"/>
                    </a:cubicBezTo>
                    <a:cubicBezTo>
                      <a:pt x="86" y="106"/>
                      <a:pt x="86" y="106"/>
                      <a:pt x="86" y="106"/>
                    </a:cubicBezTo>
                    <a:cubicBezTo>
                      <a:pt x="95" y="55"/>
                      <a:pt x="95" y="55"/>
                      <a:pt x="95" y="55"/>
                    </a:cubicBezTo>
                    <a:cubicBezTo>
                      <a:pt x="40" y="38"/>
                      <a:pt x="40" y="38"/>
                      <a:pt x="40" y="38"/>
                    </a:cubicBezTo>
                    <a:cubicBezTo>
                      <a:pt x="37" y="37"/>
                      <a:pt x="35" y="37"/>
                      <a:pt x="32" y="37"/>
                    </a:cubicBezTo>
                    <a:cubicBezTo>
                      <a:pt x="30" y="37"/>
                      <a:pt x="28" y="38"/>
                      <a:pt x="27" y="39"/>
                    </a:cubicBezTo>
                    <a:cubicBezTo>
                      <a:pt x="25" y="40"/>
                      <a:pt x="24" y="41"/>
                      <a:pt x="23" y="43"/>
                    </a:cubicBezTo>
                    <a:cubicBezTo>
                      <a:pt x="22" y="45"/>
                      <a:pt x="21" y="46"/>
                      <a:pt x="20" y="48"/>
                    </a:cubicBezTo>
                    <a:cubicBezTo>
                      <a:pt x="11" y="45"/>
                      <a:pt x="11" y="45"/>
                      <a:pt x="11" y="45"/>
                    </a:cubicBezTo>
                    <a:cubicBezTo>
                      <a:pt x="19" y="0"/>
                      <a:pt x="19" y="0"/>
                      <a:pt x="19" y="0"/>
                    </a:cubicBezTo>
                    <a:cubicBezTo>
                      <a:pt x="28" y="2"/>
                      <a:pt x="28" y="2"/>
                      <a:pt x="28" y="2"/>
                    </a:cubicBezTo>
                    <a:cubicBezTo>
                      <a:pt x="28" y="4"/>
                      <a:pt x="28" y="6"/>
                      <a:pt x="29" y="8"/>
                    </a:cubicBezTo>
                    <a:cubicBezTo>
                      <a:pt x="29" y="10"/>
                      <a:pt x="29" y="12"/>
                      <a:pt x="30" y="13"/>
                    </a:cubicBezTo>
                    <a:cubicBezTo>
                      <a:pt x="30" y="15"/>
                      <a:pt x="32" y="17"/>
                      <a:pt x="34" y="18"/>
                    </a:cubicBezTo>
                    <a:cubicBezTo>
                      <a:pt x="36" y="19"/>
                      <a:pt x="39" y="21"/>
                      <a:pt x="42" y="21"/>
                    </a:cubicBezTo>
                    <a:cubicBezTo>
                      <a:pt x="171" y="61"/>
                      <a:pt x="171" y="61"/>
                      <a:pt x="171" y="61"/>
                    </a:cubicBezTo>
                    <a:cubicBezTo>
                      <a:pt x="174" y="62"/>
                      <a:pt x="177" y="62"/>
                      <a:pt x="179" y="62"/>
                    </a:cubicBezTo>
                    <a:cubicBezTo>
                      <a:pt x="181" y="62"/>
                      <a:pt x="183" y="61"/>
                      <a:pt x="185" y="60"/>
                    </a:cubicBezTo>
                    <a:cubicBezTo>
                      <a:pt x="186" y="59"/>
                      <a:pt x="187" y="58"/>
                      <a:pt x="188" y="56"/>
                    </a:cubicBezTo>
                    <a:cubicBezTo>
                      <a:pt x="189" y="54"/>
                      <a:pt x="190" y="52"/>
                      <a:pt x="190" y="51"/>
                    </a:cubicBezTo>
                    <a:lnTo>
                      <a:pt x="199" y="54"/>
                    </a:lnTo>
                    <a:close/>
                  </a:path>
                </a:pathLst>
              </a:custGeom>
              <a:solidFill>
                <a:srgbClr val="898989"/>
              </a:solidFill>
              <a:ln>
                <a:noFill/>
              </a:ln>
            </p:spPr>
            <p:txBody>
              <a:bodyPr anchor="ctr"/>
              <a:lstStyle/>
              <a:p>
                <a:pPr algn="ctr"/>
                <a:endParaRPr/>
              </a:p>
            </p:txBody>
          </p:sp>
          <p:sp>
            <p:nvSpPr>
              <p:cNvPr id="55" name="îṣľíḋé">
                <a:extLst>
                  <a:ext uri="{FF2B5EF4-FFF2-40B4-BE49-F238E27FC236}">
                    <a16:creationId xmlns:a16="http://schemas.microsoft.com/office/drawing/2014/main" id="{472C7F56-01D6-42A9-8C6D-DE1F9A7FBB66}"/>
                  </a:ext>
                </a:extLst>
              </p:cNvPr>
              <p:cNvSpPr/>
              <p:nvPr/>
            </p:nvSpPr>
            <p:spPr bwMode="auto">
              <a:xfrm>
                <a:off x="3783013" y="3394076"/>
                <a:ext cx="147638" cy="96838"/>
              </a:xfrm>
              <a:custGeom>
                <a:avLst/>
                <a:gdLst>
                  <a:gd name="T0" fmla="*/ 11 w 188"/>
                  <a:gd name="T1" fmla="*/ 0 h 124"/>
                  <a:gd name="T2" fmla="*/ 13 w 188"/>
                  <a:gd name="T3" fmla="*/ 7 h 124"/>
                  <a:gd name="T4" fmla="*/ 17 w 188"/>
                  <a:gd name="T5" fmla="*/ 14 h 124"/>
                  <a:gd name="T6" fmla="*/ 29 w 188"/>
                  <a:gd name="T7" fmla="*/ 18 h 124"/>
                  <a:gd name="T8" fmla="*/ 53 w 188"/>
                  <a:gd name="T9" fmla="*/ 20 h 124"/>
                  <a:gd name="T10" fmla="*/ 188 w 188"/>
                  <a:gd name="T11" fmla="*/ 23 h 124"/>
                  <a:gd name="T12" fmla="*/ 188 w 188"/>
                  <a:gd name="T13" fmla="*/ 30 h 124"/>
                  <a:gd name="T14" fmla="*/ 36 w 188"/>
                  <a:gd name="T15" fmla="*/ 94 h 124"/>
                  <a:gd name="T16" fmla="*/ 131 w 188"/>
                  <a:gd name="T17" fmla="*/ 96 h 124"/>
                  <a:gd name="T18" fmla="*/ 156 w 188"/>
                  <a:gd name="T19" fmla="*/ 96 h 124"/>
                  <a:gd name="T20" fmla="*/ 168 w 188"/>
                  <a:gd name="T21" fmla="*/ 92 h 124"/>
                  <a:gd name="T22" fmla="*/ 173 w 188"/>
                  <a:gd name="T23" fmla="*/ 85 h 124"/>
                  <a:gd name="T24" fmla="*/ 176 w 188"/>
                  <a:gd name="T25" fmla="*/ 77 h 124"/>
                  <a:gd name="T26" fmla="*/ 185 w 188"/>
                  <a:gd name="T27" fmla="*/ 78 h 124"/>
                  <a:gd name="T28" fmla="*/ 185 w 188"/>
                  <a:gd name="T29" fmla="*/ 124 h 124"/>
                  <a:gd name="T30" fmla="*/ 176 w 188"/>
                  <a:gd name="T31" fmla="*/ 123 h 124"/>
                  <a:gd name="T32" fmla="*/ 173 w 188"/>
                  <a:gd name="T33" fmla="*/ 116 h 124"/>
                  <a:gd name="T34" fmla="*/ 169 w 188"/>
                  <a:gd name="T35" fmla="*/ 110 h 124"/>
                  <a:gd name="T36" fmla="*/ 158 w 188"/>
                  <a:gd name="T37" fmla="*/ 106 h 124"/>
                  <a:gd name="T38" fmla="*/ 132 w 188"/>
                  <a:gd name="T39" fmla="*/ 104 h 124"/>
                  <a:gd name="T40" fmla="*/ 42 w 188"/>
                  <a:gd name="T41" fmla="*/ 102 h 124"/>
                  <a:gd name="T42" fmla="*/ 29 w 188"/>
                  <a:gd name="T43" fmla="*/ 103 h 124"/>
                  <a:gd name="T44" fmla="*/ 20 w 188"/>
                  <a:gd name="T45" fmla="*/ 106 h 124"/>
                  <a:gd name="T46" fmla="*/ 13 w 188"/>
                  <a:gd name="T47" fmla="*/ 113 h 124"/>
                  <a:gd name="T48" fmla="*/ 9 w 188"/>
                  <a:gd name="T49" fmla="*/ 121 h 124"/>
                  <a:gd name="T50" fmla="*/ 0 w 188"/>
                  <a:gd name="T51" fmla="*/ 121 h 124"/>
                  <a:gd name="T52" fmla="*/ 1 w 188"/>
                  <a:gd name="T53" fmla="*/ 89 h 124"/>
                  <a:gd name="T54" fmla="*/ 142 w 188"/>
                  <a:gd name="T55" fmla="*/ 29 h 124"/>
                  <a:gd name="T56" fmla="*/ 54 w 188"/>
                  <a:gd name="T57" fmla="*/ 27 h 124"/>
                  <a:gd name="T58" fmla="*/ 30 w 188"/>
                  <a:gd name="T59" fmla="*/ 28 h 124"/>
                  <a:gd name="T60" fmla="*/ 18 w 188"/>
                  <a:gd name="T61" fmla="*/ 31 h 124"/>
                  <a:gd name="T62" fmla="*/ 13 w 188"/>
                  <a:gd name="T63" fmla="*/ 38 h 124"/>
                  <a:gd name="T64" fmla="*/ 10 w 188"/>
                  <a:gd name="T65" fmla="*/ 46 h 124"/>
                  <a:gd name="T66" fmla="*/ 1 w 188"/>
                  <a:gd name="T67" fmla="*/ 46 h 124"/>
                  <a:gd name="T68" fmla="*/ 2 w 188"/>
                  <a:gd name="T69" fmla="*/ 0 h 124"/>
                  <a:gd name="T70" fmla="*/ 11 w 188"/>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 h="124">
                    <a:moveTo>
                      <a:pt x="11" y="0"/>
                    </a:moveTo>
                    <a:cubicBezTo>
                      <a:pt x="11" y="2"/>
                      <a:pt x="12" y="4"/>
                      <a:pt x="13" y="7"/>
                    </a:cubicBezTo>
                    <a:cubicBezTo>
                      <a:pt x="14" y="10"/>
                      <a:pt x="16" y="12"/>
                      <a:pt x="17" y="14"/>
                    </a:cubicBezTo>
                    <a:cubicBezTo>
                      <a:pt x="19" y="16"/>
                      <a:pt x="23" y="17"/>
                      <a:pt x="29" y="18"/>
                    </a:cubicBezTo>
                    <a:cubicBezTo>
                      <a:pt x="36" y="19"/>
                      <a:pt x="43" y="19"/>
                      <a:pt x="53" y="20"/>
                    </a:cubicBezTo>
                    <a:cubicBezTo>
                      <a:pt x="188" y="23"/>
                      <a:pt x="188" y="23"/>
                      <a:pt x="188" y="23"/>
                    </a:cubicBezTo>
                    <a:cubicBezTo>
                      <a:pt x="188" y="30"/>
                      <a:pt x="188" y="30"/>
                      <a:pt x="188" y="30"/>
                    </a:cubicBezTo>
                    <a:cubicBezTo>
                      <a:pt x="36" y="94"/>
                      <a:pt x="36" y="94"/>
                      <a:pt x="36" y="94"/>
                    </a:cubicBezTo>
                    <a:cubicBezTo>
                      <a:pt x="131" y="96"/>
                      <a:pt x="131" y="96"/>
                      <a:pt x="131" y="96"/>
                    </a:cubicBezTo>
                    <a:cubicBezTo>
                      <a:pt x="142" y="97"/>
                      <a:pt x="150" y="96"/>
                      <a:pt x="156" y="96"/>
                    </a:cubicBezTo>
                    <a:cubicBezTo>
                      <a:pt x="161" y="95"/>
                      <a:pt x="166" y="94"/>
                      <a:pt x="168" y="92"/>
                    </a:cubicBezTo>
                    <a:cubicBezTo>
                      <a:pt x="170" y="91"/>
                      <a:pt x="172" y="89"/>
                      <a:pt x="173" y="85"/>
                    </a:cubicBezTo>
                    <a:cubicBezTo>
                      <a:pt x="175" y="81"/>
                      <a:pt x="176" y="79"/>
                      <a:pt x="176" y="77"/>
                    </a:cubicBezTo>
                    <a:cubicBezTo>
                      <a:pt x="185" y="78"/>
                      <a:pt x="185" y="78"/>
                      <a:pt x="185" y="78"/>
                    </a:cubicBezTo>
                    <a:cubicBezTo>
                      <a:pt x="185" y="124"/>
                      <a:pt x="185" y="124"/>
                      <a:pt x="185" y="124"/>
                    </a:cubicBezTo>
                    <a:cubicBezTo>
                      <a:pt x="176" y="123"/>
                      <a:pt x="176" y="123"/>
                      <a:pt x="176" y="123"/>
                    </a:cubicBezTo>
                    <a:cubicBezTo>
                      <a:pt x="175" y="122"/>
                      <a:pt x="175" y="120"/>
                      <a:pt x="173" y="116"/>
                    </a:cubicBezTo>
                    <a:cubicBezTo>
                      <a:pt x="172" y="113"/>
                      <a:pt x="170" y="111"/>
                      <a:pt x="169" y="110"/>
                    </a:cubicBezTo>
                    <a:cubicBezTo>
                      <a:pt x="167" y="108"/>
                      <a:pt x="163" y="107"/>
                      <a:pt x="158" y="106"/>
                    </a:cubicBezTo>
                    <a:cubicBezTo>
                      <a:pt x="153" y="105"/>
                      <a:pt x="145" y="104"/>
                      <a:pt x="132" y="104"/>
                    </a:cubicBezTo>
                    <a:cubicBezTo>
                      <a:pt x="42" y="102"/>
                      <a:pt x="42" y="102"/>
                      <a:pt x="42" y="102"/>
                    </a:cubicBezTo>
                    <a:cubicBezTo>
                      <a:pt x="38" y="102"/>
                      <a:pt x="34" y="102"/>
                      <a:pt x="29" y="103"/>
                    </a:cubicBezTo>
                    <a:cubicBezTo>
                      <a:pt x="25" y="103"/>
                      <a:pt x="22" y="105"/>
                      <a:pt x="20" y="106"/>
                    </a:cubicBezTo>
                    <a:cubicBezTo>
                      <a:pt x="17" y="108"/>
                      <a:pt x="15" y="110"/>
                      <a:pt x="13" y="113"/>
                    </a:cubicBezTo>
                    <a:cubicBezTo>
                      <a:pt x="11" y="117"/>
                      <a:pt x="10" y="119"/>
                      <a:pt x="9" y="121"/>
                    </a:cubicBezTo>
                    <a:cubicBezTo>
                      <a:pt x="0" y="121"/>
                      <a:pt x="0" y="121"/>
                      <a:pt x="0" y="121"/>
                    </a:cubicBezTo>
                    <a:cubicBezTo>
                      <a:pt x="1" y="89"/>
                      <a:pt x="1" y="89"/>
                      <a:pt x="1" y="89"/>
                    </a:cubicBezTo>
                    <a:cubicBezTo>
                      <a:pt x="142" y="29"/>
                      <a:pt x="142" y="29"/>
                      <a:pt x="142" y="29"/>
                    </a:cubicBezTo>
                    <a:cubicBezTo>
                      <a:pt x="54" y="27"/>
                      <a:pt x="54" y="27"/>
                      <a:pt x="54" y="27"/>
                    </a:cubicBezTo>
                    <a:cubicBezTo>
                      <a:pt x="44" y="27"/>
                      <a:pt x="35" y="27"/>
                      <a:pt x="30" y="28"/>
                    </a:cubicBezTo>
                    <a:cubicBezTo>
                      <a:pt x="24" y="29"/>
                      <a:pt x="20" y="30"/>
                      <a:pt x="18" y="31"/>
                    </a:cubicBezTo>
                    <a:cubicBezTo>
                      <a:pt x="16" y="33"/>
                      <a:pt x="15" y="35"/>
                      <a:pt x="13" y="38"/>
                    </a:cubicBezTo>
                    <a:cubicBezTo>
                      <a:pt x="11" y="42"/>
                      <a:pt x="11" y="44"/>
                      <a:pt x="10" y="46"/>
                    </a:cubicBezTo>
                    <a:cubicBezTo>
                      <a:pt x="1" y="46"/>
                      <a:pt x="1" y="46"/>
                      <a:pt x="1" y="46"/>
                    </a:cubicBezTo>
                    <a:cubicBezTo>
                      <a:pt x="2" y="0"/>
                      <a:pt x="2" y="0"/>
                      <a:pt x="2" y="0"/>
                    </a:cubicBezTo>
                    <a:lnTo>
                      <a:pt x="11" y="0"/>
                    </a:lnTo>
                    <a:close/>
                  </a:path>
                </a:pathLst>
              </a:custGeom>
              <a:solidFill>
                <a:srgbClr val="898989"/>
              </a:solidFill>
              <a:ln>
                <a:noFill/>
              </a:ln>
            </p:spPr>
            <p:txBody>
              <a:bodyPr anchor="ctr"/>
              <a:lstStyle/>
              <a:p>
                <a:pPr algn="ctr"/>
                <a:endParaRPr/>
              </a:p>
            </p:txBody>
          </p:sp>
          <p:sp>
            <p:nvSpPr>
              <p:cNvPr id="56" name="iṧľîḋè">
                <a:extLst>
                  <a:ext uri="{FF2B5EF4-FFF2-40B4-BE49-F238E27FC236}">
                    <a16:creationId xmlns:a16="http://schemas.microsoft.com/office/drawing/2014/main" id="{76AC9B29-1DFB-4408-930C-050128F5D4FD}"/>
                  </a:ext>
                </a:extLst>
              </p:cNvPr>
              <p:cNvSpPr/>
              <p:nvPr/>
            </p:nvSpPr>
            <p:spPr bwMode="auto">
              <a:xfrm>
                <a:off x="3779838" y="3303588"/>
                <a:ext cx="152400" cy="88900"/>
              </a:xfrm>
              <a:custGeom>
                <a:avLst/>
                <a:gdLst>
                  <a:gd name="T0" fmla="*/ 23 w 194"/>
                  <a:gd name="T1" fmla="*/ 30 h 113"/>
                  <a:gd name="T2" fmla="*/ 53 w 194"/>
                  <a:gd name="T3" fmla="*/ 13 h 113"/>
                  <a:gd name="T4" fmla="*/ 92 w 194"/>
                  <a:gd name="T5" fmla="*/ 3 h 113"/>
                  <a:gd name="T6" fmla="*/ 132 w 194"/>
                  <a:gd name="T7" fmla="*/ 1 h 113"/>
                  <a:gd name="T8" fmla="*/ 164 w 194"/>
                  <a:gd name="T9" fmla="*/ 8 h 113"/>
                  <a:gd name="T10" fmla="*/ 184 w 194"/>
                  <a:gd name="T11" fmla="*/ 22 h 113"/>
                  <a:gd name="T12" fmla="*/ 193 w 194"/>
                  <a:gd name="T13" fmla="*/ 42 h 113"/>
                  <a:gd name="T14" fmla="*/ 188 w 194"/>
                  <a:gd name="T15" fmla="*/ 64 h 113"/>
                  <a:gd name="T16" fmla="*/ 169 w 194"/>
                  <a:gd name="T17" fmla="*/ 84 h 113"/>
                  <a:gd name="T18" fmla="*/ 140 w 194"/>
                  <a:gd name="T19" fmla="*/ 100 h 113"/>
                  <a:gd name="T20" fmla="*/ 102 w 194"/>
                  <a:gd name="T21" fmla="*/ 110 h 113"/>
                  <a:gd name="T22" fmla="*/ 61 w 194"/>
                  <a:gd name="T23" fmla="*/ 112 h 113"/>
                  <a:gd name="T24" fmla="*/ 30 w 194"/>
                  <a:gd name="T25" fmla="*/ 105 h 113"/>
                  <a:gd name="T26" fmla="*/ 9 w 194"/>
                  <a:gd name="T27" fmla="*/ 91 h 113"/>
                  <a:gd name="T28" fmla="*/ 1 w 194"/>
                  <a:gd name="T29" fmla="*/ 72 h 113"/>
                  <a:gd name="T30" fmla="*/ 6 w 194"/>
                  <a:gd name="T31" fmla="*/ 50 h 113"/>
                  <a:gd name="T32" fmla="*/ 23 w 194"/>
                  <a:gd name="T33" fmla="*/ 30 h 113"/>
                  <a:gd name="T34" fmla="*/ 154 w 194"/>
                  <a:gd name="T35" fmla="*/ 21 h 113"/>
                  <a:gd name="T36" fmla="*/ 127 w 194"/>
                  <a:gd name="T37" fmla="*/ 19 h 113"/>
                  <a:gd name="T38" fmla="*/ 94 w 194"/>
                  <a:gd name="T39" fmla="*/ 22 h 113"/>
                  <a:gd name="T40" fmla="*/ 59 w 194"/>
                  <a:gd name="T41" fmla="*/ 30 h 113"/>
                  <a:gd name="T42" fmla="*/ 33 w 194"/>
                  <a:gd name="T43" fmla="*/ 40 h 113"/>
                  <a:gd name="T44" fmla="*/ 17 w 194"/>
                  <a:gd name="T45" fmla="*/ 54 h 113"/>
                  <a:gd name="T46" fmla="*/ 12 w 194"/>
                  <a:gd name="T47" fmla="*/ 70 h 113"/>
                  <a:gd name="T48" fmla="*/ 21 w 194"/>
                  <a:gd name="T49" fmla="*/ 85 h 113"/>
                  <a:gd name="T50" fmla="*/ 41 w 194"/>
                  <a:gd name="T51" fmla="*/ 92 h 113"/>
                  <a:gd name="T52" fmla="*/ 68 w 194"/>
                  <a:gd name="T53" fmla="*/ 94 h 113"/>
                  <a:gd name="T54" fmla="*/ 100 w 194"/>
                  <a:gd name="T55" fmla="*/ 91 h 113"/>
                  <a:gd name="T56" fmla="*/ 133 w 194"/>
                  <a:gd name="T57" fmla="*/ 84 h 113"/>
                  <a:gd name="T58" fmla="*/ 159 w 194"/>
                  <a:gd name="T59" fmla="*/ 73 h 113"/>
                  <a:gd name="T60" fmla="*/ 176 w 194"/>
                  <a:gd name="T61" fmla="*/ 60 h 113"/>
                  <a:gd name="T62" fmla="*/ 181 w 194"/>
                  <a:gd name="T63" fmla="*/ 44 h 113"/>
                  <a:gd name="T64" fmla="*/ 173 w 194"/>
                  <a:gd name="T65" fmla="*/ 29 h 113"/>
                  <a:gd name="T66" fmla="*/ 154 w 194"/>
                  <a:gd name="T6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113">
                    <a:moveTo>
                      <a:pt x="23" y="30"/>
                    </a:moveTo>
                    <a:cubicBezTo>
                      <a:pt x="31" y="23"/>
                      <a:pt x="41" y="18"/>
                      <a:pt x="53" y="13"/>
                    </a:cubicBezTo>
                    <a:cubicBezTo>
                      <a:pt x="65" y="9"/>
                      <a:pt x="78" y="5"/>
                      <a:pt x="92" y="3"/>
                    </a:cubicBezTo>
                    <a:cubicBezTo>
                      <a:pt x="107" y="1"/>
                      <a:pt x="120" y="0"/>
                      <a:pt x="132" y="1"/>
                    </a:cubicBezTo>
                    <a:cubicBezTo>
                      <a:pt x="144" y="2"/>
                      <a:pt x="155" y="5"/>
                      <a:pt x="164" y="8"/>
                    </a:cubicBezTo>
                    <a:cubicBezTo>
                      <a:pt x="172" y="12"/>
                      <a:pt x="179" y="17"/>
                      <a:pt x="184" y="22"/>
                    </a:cubicBezTo>
                    <a:cubicBezTo>
                      <a:pt x="189" y="28"/>
                      <a:pt x="192" y="34"/>
                      <a:pt x="193" y="42"/>
                    </a:cubicBezTo>
                    <a:cubicBezTo>
                      <a:pt x="194" y="50"/>
                      <a:pt x="192" y="57"/>
                      <a:pt x="188" y="64"/>
                    </a:cubicBezTo>
                    <a:cubicBezTo>
                      <a:pt x="183" y="72"/>
                      <a:pt x="177" y="78"/>
                      <a:pt x="169" y="84"/>
                    </a:cubicBezTo>
                    <a:cubicBezTo>
                      <a:pt x="161" y="90"/>
                      <a:pt x="151" y="96"/>
                      <a:pt x="140" y="100"/>
                    </a:cubicBezTo>
                    <a:cubicBezTo>
                      <a:pt x="128" y="105"/>
                      <a:pt x="115" y="108"/>
                      <a:pt x="102" y="110"/>
                    </a:cubicBezTo>
                    <a:cubicBezTo>
                      <a:pt x="87" y="112"/>
                      <a:pt x="73" y="113"/>
                      <a:pt x="61" y="112"/>
                    </a:cubicBezTo>
                    <a:cubicBezTo>
                      <a:pt x="49" y="111"/>
                      <a:pt x="39" y="109"/>
                      <a:pt x="30" y="105"/>
                    </a:cubicBezTo>
                    <a:cubicBezTo>
                      <a:pt x="21" y="101"/>
                      <a:pt x="14" y="97"/>
                      <a:pt x="9" y="91"/>
                    </a:cubicBezTo>
                    <a:cubicBezTo>
                      <a:pt x="4" y="85"/>
                      <a:pt x="1" y="79"/>
                      <a:pt x="1" y="72"/>
                    </a:cubicBezTo>
                    <a:cubicBezTo>
                      <a:pt x="0" y="64"/>
                      <a:pt x="2" y="57"/>
                      <a:pt x="6" y="50"/>
                    </a:cubicBezTo>
                    <a:cubicBezTo>
                      <a:pt x="10" y="42"/>
                      <a:pt x="15" y="36"/>
                      <a:pt x="23" y="30"/>
                    </a:cubicBezTo>
                    <a:close/>
                    <a:moveTo>
                      <a:pt x="154" y="21"/>
                    </a:moveTo>
                    <a:cubicBezTo>
                      <a:pt x="146" y="20"/>
                      <a:pt x="137" y="19"/>
                      <a:pt x="127" y="19"/>
                    </a:cubicBezTo>
                    <a:cubicBezTo>
                      <a:pt x="117" y="19"/>
                      <a:pt x="106" y="20"/>
                      <a:pt x="94" y="22"/>
                    </a:cubicBezTo>
                    <a:cubicBezTo>
                      <a:pt x="81" y="24"/>
                      <a:pt x="70" y="27"/>
                      <a:pt x="59" y="30"/>
                    </a:cubicBezTo>
                    <a:cubicBezTo>
                      <a:pt x="49" y="33"/>
                      <a:pt x="40" y="36"/>
                      <a:pt x="33" y="40"/>
                    </a:cubicBezTo>
                    <a:cubicBezTo>
                      <a:pt x="26" y="44"/>
                      <a:pt x="21" y="49"/>
                      <a:pt x="17" y="54"/>
                    </a:cubicBezTo>
                    <a:cubicBezTo>
                      <a:pt x="13" y="59"/>
                      <a:pt x="12" y="64"/>
                      <a:pt x="12" y="70"/>
                    </a:cubicBezTo>
                    <a:cubicBezTo>
                      <a:pt x="13" y="76"/>
                      <a:pt x="16" y="81"/>
                      <a:pt x="21" y="85"/>
                    </a:cubicBezTo>
                    <a:cubicBezTo>
                      <a:pt x="26" y="88"/>
                      <a:pt x="32" y="91"/>
                      <a:pt x="41" y="92"/>
                    </a:cubicBezTo>
                    <a:cubicBezTo>
                      <a:pt x="48" y="94"/>
                      <a:pt x="57" y="94"/>
                      <a:pt x="68" y="94"/>
                    </a:cubicBezTo>
                    <a:cubicBezTo>
                      <a:pt x="78" y="94"/>
                      <a:pt x="89" y="93"/>
                      <a:pt x="100" y="91"/>
                    </a:cubicBezTo>
                    <a:cubicBezTo>
                      <a:pt x="112" y="89"/>
                      <a:pt x="124" y="87"/>
                      <a:pt x="133" y="84"/>
                    </a:cubicBezTo>
                    <a:cubicBezTo>
                      <a:pt x="143" y="81"/>
                      <a:pt x="152" y="78"/>
                      <a:pt x="159" y="73"/>
                    </a:cubicBezTo>
                    <a:cubicBezTo>
                      <a:pt x="167" y="69"/>
                      <a:pt x="172" y="65"/>
                      <a:pt x="176" y="60"/>
                    </a:cubicBezTo>
                    <a:cubicBezTo>
                      <a:pt x="180" y="55"/>
                      <a:pt x="182" y="50"/>
                      <a:pt x="181" y="44"/>
                    </a:cubicBezTo>
                    <a:cubicBezTo>
                      <a:pt x="181" y="38"/>
                      <a:pt x="178" y="33"/>
                      <a:pt x="173" y="29"/>
                    </a:cubicBezTo>
                    <a:cubicBezTo>
                      <a:pt x="169" y="26"/>
                      <a:pt x="162" y="23"/>
                      <a:pt x="154" y="21"/>
                    </a:cubicBezTo>
                    <a:close/>
                  </a:path>
                </a:pathLst>
              </a:custGeom>
              <a:solidFill>
                <a:srgbClr val="898989"/>
              </a:solidFill>
              <a:ln>
                <a:noFill/>
              </a:ln>
            </p:spPr>
            <p:txBody>
              <a:bodyPr anchor="ctr"/>
              <a:lstStyle/>
              <a:p>
                <a:pPr algn="ctr"/>
                <a:endParaRPr/>
              </a:p>
            </p:txBody>
          </p:sp>
          <p:sp>
            <p:nvSpPr>
              <p:cNvPr id="57" name="ïSļiḓe">
                <a:extLst>
                  <a:ext uri="{FF2B5EF4-FFF2-40B4-BE49-F238E27FC236}">
                    <a16:creationId xmlns:a16="http://schemas.microsoft.com/office/drawing/2014/main" id="{950B0B74-6989-4CD4-97C3-D8CB942C72C4}"/>
                  </a:ext>
                </a:extLst>
              </p:cNvPr>
              <p:cNvSpPr/>
              <p:nvPr/>
            </p:nvSpPr>
            <p:spPr bwMode="auto">
              <a:xfrm>
                <a:off x="3770313" y="3214688"/>
                <a:ext cx="147638" cy="112713"/>
              </a:xfrm>
              <a:custGeom>
                <a:avLst/>
                <a:gdLst>
                  <a:gd name="T0" fmla="*/ 118 w 188"/>
                  <a:gd name="T1" fmla="*/ 15 h 143"/>
                  <a:gd name="T2" fmla="*/ 172 w 188"/>
                  <a:gd name="T3" fmla="*/ 0 h 143"/>
                  <a:gd name="T4" fmla="*/ 188 w 188"/>
                  <a:gd name="T5" fmla="*/ 86 h 143"/>
                  <a:gd name="T6" fmla="*/ 179 w 188"/>
                  <a:gd name="T7" fmla="*/ 88 h 143"/>
                  <a:gd name="T8" fmla="*/ 177 w 188"/>
                  <a:gd name="T9" fmla="*/ 83 h 143"/>
                  <a:gd name="T10" fmla="*/ 174 w 188"/>
                  <a:gd name="T11" fmla="*/ 79 h 143"/>
                  <a:gd name="T12" fmla="*/ 169 w 188"/>
                  <a:gd name="T13" fmla="*/ 77 h 143"/>
                  <a:gd name="T14" fmla="*/ 161 w 188"/>
                  <a:gd name="T15" fmla="*/ 79 h 143"/>
                  <a:gd name="T16" fmla="*/ 32 w 188"/>
                  <a:gd name="T17" fmla="*/ 120 h 143"/>
                  <a:gd name="T18" fmla="*/ 25 w 188"/>
                  <a:gd name="T19" fmla="*/ 123 h 143"/>
                  <a:gd name="T20" fmla="*/ 20 w 188"/>
                  <a:gd name="T21" fmla="*/ 128 h 143"/>
                  <a:gd name="T22" fmla="*/ 18 w 188"/>
                  <a:gd name="T23" fmla="*/ 134 h 143"/>
                  <a:gd name="T24" fmla="*/ 17 w 188"/>
                  <a:gd name="T25" fmla="*/ 140 h 143"/>
                  <a:gd name="T26" fmla="*/ 8 w 188"/>
                  <a:gd name="T27" fmla="*/ 143 h 143"/>
                  <a:gd name="T28" fmla="*/ 0 w 188"/>
                  <a:gd name="T29" fmla="*/ 97 h 143"/>
                  <a:gd name="T30" fmla="*/ 9 w 188"/>
                  <a:gd name="T31" fmla="*/ 94 h 143"/>
                  <a:gd name="T32" fmla="*/ 11 w 188"/>
                  <a:gd name="T33" fmla="*/ 99 h 143"/>
                  <a:gd name="T34" fmla="*/ 14 w 188"/>
                  <a:gd name="T35" fmla="*/ 104 h 143"/>
                  <a:gd name="T36" fmla="*/ 20 w 188"/>
                  <a:gd name="T37" fmla="*/ 106 h 143"/>
                  <a:gd name="T38" fmla="*/ 28 w 188"/>
                  <a:gd name="T39" fmla="*/ 104 h 143"/>
                  <a:gd name="T40" fmla="*/ 149 w 188"/>
                  <a:gd name="T41" fmla="*/ 65 h 143"/>
                  <a:gd name="T42" fmla="*/ 161 w 188"/>
                  <a:gd name="T43" fmla="*/ 61 h 143"/>
                  <a:gd name="T44" fmla="*/ 168 w 188"/>
                  <a:gd name="T45" fmla="*/ 56 h 143"/>
                  <a:gd name="T46" fmla="*/ 170 w 188"/>
                  <a:gd name="T47" fmla="*/ 50 h 143"/>
                  <a:gd name="T48" fmla="*/ 169 w 188"/>
                  <a:gd name="T49" fmla="*/ 40 h 143"/>
                  <a:gd name="T50" fmla="*/ 168 w 188"/>
                  <a:gd name="T51" fmla="*/ 34 h 143"/>
                  <a:gd name="T52" fmla="*/ 166 w 188"/>
                  <a:gd name="T53" fmla="*/ 29 h 143"/>
                  <a:gd name="T54" fmla="*/ 163 w 188"/>
                  <a:gd name="T55" fmla="*/ 24 h 143"/>
                  <a:gd name="T56" fmla="*/ 159 w 188"/>
                  <a:gd name="T57" fmla="*/ 22 h 143"/>
                  <a:gd name="T58" fmla="*/ 140 w 188"/>
                  <a:gd name="T59" fmla="*/ 20 h 143"/>
                  <a:gd name="T60" fmla="*/ 119 w 188"/>
                  <a:gd name="T61" fmla="*/ 21 h 143"/>
                  <a:gd name="T62" fmla="*/ 118 w 188"/>
                  <a:gd name="T63"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3">
                    <a:moveTo>
                      <a:pt x="118" y="15"/>
                    </a:moveTo>
                    <a:cubicBezTo>
                      <a:pt x="172" y="0"/>
                      <a:pt x="172" y="0"/>
                      <a:pt x="172" y="0"/>
                    </a:cubicBezTo>
                    <a:cubicBezTo>
                      <a:pt x="188" y="86"/>
                      <a:pt x="188" y="86"/>
                      <a:pt x="188" y="86"/>
                    </a:cubicBezTo>
                    <a:cubicBezTo>
                      <a:pt x="179" y="88"/>
                      <a:pt x="179" y="88"/>
                      <a:pt x="179" y="88"/>
                    </a:cubicBezTo>
                    <a:cubicBezTo>
                      <a:pt x="179" y="87"/>
                      <a:pt x="178" y="86"/>
                      <a:pt x="177" y="83"/>
                    </a:cubicBezTo>
                    <a:cubicBezTo>
                      <a:pt x="176" y="81"/>
                      <a:pt x="175" y="80"/>
                      <a:pt x="174" y="79"/>
                    </a:cubicBezTo>
                    <a:cubicBezTo>
                      <a:pt x="173" y="78"/>
                      <a:pt x="171" y="77"/>
                      <a:pt x="169" y="77"/>
                    </a:cubicBezTo>
                    <a:cubicBezTo>
                      <a:pt x="167" y="77"/>
                      <a:pt x="164" y="78"/>
                      <a:pt x="161" y="79"/>
                    </a:cubicBezTo>
                    <a:cubicBezTo>
                      <a:pt x="32" y="120"/>
                      <a:pt x="32" y="120"/>
                      <a:pt x="32" y="120"/>
                    </a:cubicBezTo>
                    <a:cubicBezTo>
                      <a:pt x="29" y="121"/>
                      <a:pt x="27" y="122"/>
                      <a:pt x="25" y="123"/>
                    </a:cubicBezTo>
                    <a:cubicBezTo>
                      <a:pt x="23" y="125"/>
                      <a:pt x="21" y="126"/>
                      <a:pt x="20" y="128"/>
                    </a:cubicBezTo>
                    <a:cubicBezTo>
                      <a:pt x="19" y="130"/>
                      <a:pt x="19" y="132"/>
                      <a:pt x="18" y="134"/>
                    </a:cubicBezTo>
                    <a:cubicBezTo>
                      <a:pt x="18" y="137"/>
                      <a:pt x="17" y="139"/>
                      <a:pt x="17" y="140"/>
                    </a:cubicBezTo>
                    <a:cubicBezTo>
                      <a:pt x="8" y="143"/>
                      <a:pt x="8" y="143"/>
                      <a:pt x="8" y="143"/>
                    </a:cubicBezTo>
                    <a:cubicBezTo>
                      <a:pt x="0" y="97"/>
                      <a:pt x="0" y="97"/>
                      <a:pt x="0" y="97"/>
                    </a:cubicBezTo>
                    <a:cubicBezTo>
                      <a:pt x="9" y="94"/>
                      <a:pt x="9" y="94"/>
                      <a:pt x="9" y="94"/>
                    </a:cubicBezTo>
                    <a:cubicBezTo>
                      <a:pt x="9" y="96"/>
                      <a:pt x="10" y="97"/>
                      <a:pt x="11" y="99"/>
                    </a:cubicBezTo>
                    <a:cubicBezTo>
                      <a:pt x="12" y="101"/>
                      <a:pt x="13" y="103"/>
                      <a:pt x="14" y="104"/>
                    </a:cubicBezTo>
                    <a:cubicBezTo>
                      <a:pt x="15" y="105"/>
                      <a:pt x="17" y="106"/>
                      <a:pt x="20" y="106"/>
                    </a:cubicBezTo>
                    <a:cubicBezTo>
                      <a:pt x="23" y="105"/>
                      <a:pt x="25" y="105"/>
                      <a:pt x="28" y="104"/>
                    </a:cubicBezTo>
                    <a:cubicBezTo>
                      <a:pt x="149" y="65"/>
                      <a:pt x="149" y="65"/>
                      <a:pt x="149" y="65"/>
                    </a:cubicBezTo>
                    <a:cubicBezTo>
                      <a:pt x="154" y="64"/>
                      <a:pt x="158" y="62"/>
                      <a:pt x="161" y="61"/>
                    </a:cubicBezTo>
                    <a:cubicBezTo>
                      <a:pt x="164" y="59"/>
                      <a:pt x="167" y="58"/>
                      <a:pt x="168" y="56"/>
                    </a:cubicBezTo>
                    <a:cubicBezTo>
                      <a:pt x="169" y="54"/>
                      <a:pt x="170" y="52"/>
                      <a:pt x="170" y="50"/>
                    </a:cubicBezTo>
                    <a:cubicBezTo>
                      <a:pt x="170" y="47"/>
                      <a:pt x="170" y="44"/>
                      <a:pt x="169" y="40"/>
                    </a:cubicBezTo>
                    <a:cubicBezTo>
                      <a:pt x="169" y="38"/>
                      <a:pt x="168" y="36"/>
                      <a:pt x="168" y="34"/>
                    </a:cubicBezTo>
                    <a:cubicBezTo>
                      <a:pt x="167" y="32"/>
                      <a:pt x="166" y="30"/>
                      <a:pt x="166" y="29"/>
                    </a:cubicBezTo>
                    <a:cubicBezTo>
                      <a:pt x="165" y="27"/>
                      <a:pt x="164" y="25"/>
                      <a:pt x="163" y="24"/>
                    </a:cubicBezTo>
                    <a:cubicBezTo>
                      <a:pt x="161" y="23"/>
                      <a:pt x="160" y="22"/>
                      <a:pt x="159" y="22"/>
                    </a:cubicBezTo>
                    <a:cubicBezTo>
                      <a:pt x="154" y="21"/>
                      <a:pt x="148" y="21"/>
                      <a:pt x="140" y="20"/>
                    </a:cubicBezTo>
                    <a:cubicBezTo>
                      <a:pt x="131" y="20"/>
                      <a:pt x="124" y="20"/>
                      <a:pt x="119" y="21"/>
                    </a:cubicBezTo>
                    <a:lnTo>
                      <a:pt x="118" y="15"/>
                    </a:lnTo>
                    <a:close/>
                  </a:path>
                </a:pathLst>
              </a:custGeom>
              <a:solidFill>
                <a:srgbClr val="898989"/>
              </a:solidFill>
              <a:ln>
                <a:noFill/>
              </a:ln>
            </p:spPr>
            <p:txBody>
              <a:bodyPr anchor="ctr"/>
              <a:lstStyle/>
              <a:p>
                <a:pPr algn="ctr"/>
                <a:endParaRPr/>
              </a:p>
            </p:txBody>
          </p:sp>
          <p:sp>
            <p:nvSpPr>
              <p:cNvPr id="58" name="ïṥḻíḑè">
                <a:extLst>
                  <a:ext uri="{FF2B5EF4-FFF2-40B4-BE49-F238E27FC236}">
                    <a16:creationId xmlns:a16="http://schemas.microsoft.com/office/drawing/2014/main" id="{F99C67CB-1EE8-4624-B844-EB2DDF0799E6}"/>
                  </a:ext>
                </a:extLst>
              </p:cNvPr>
              <p:cNvSpPr/>
              <p:nvPr/>
            </p:nvSpPr>
            <p:spPr bwMode="auto">
              <a:xfrm>
                <a:off x="3744913" y="3141663"/>
                <a:ext cx="144463" cy="112713"/>
              </a:xfrm>
              <a:custGeom>
                <a:avLst/>
                <a:gdLst>
                  <a:gd name="T0" fmla="*/ 15 w 183"/>
                  <a:gd name="T1" fmla="*/ 72 h 142"/>
                  <a:gd name="T2" fmla="*/ 40 w 183"/>
                  <a:gd name="T3" fmla="*/ 46 h 142"/>
                  <a:gd name="T4" fmla="*/ 76 w 183"/>
                  <a:gd name="T5" fmla="*/ 21 h 142"/>
                  <a:gd name="T6" fmla="*/ 114 w 183"/>
                  <a:gd name="T7" fmla="*/ 5 h 142"/>
                  <a:gd name="T8" fmla="*/ 146 w 183"/>
                  <a:gd name="T9" fmla="*/ 0 h 142"/>
                  <a:gd name="T10" fmla="*/ 169 w 183"/>
                  <a:gd name="T11" fmla="*/ 6 h 142"/>
                  <a:gd name="T12" fmla="*/ 181 w 183"/>
                  <a:gd name="T13" fmla="*/ 22 h 142"/>
                  <a:gd name="T14" fmla="*/ 181 w 183"/>
                  <a:gd name="T15" fmla="*/ 46 h 142"/>
                  <a:gd name="T16" fmla="*/ 167 w 183"/>
                  <a:gd name="T17" fmla="*/ 72 h 142"/>
                  <a:gd name="T18" fmla="*/ 142 w 183"/>
                  <a:gd name="T19" fmla="*/ 98 h 142"/>
                  <a:gd name="T20" fmla="*/ 108 w 183"/>
                  <a:gd name="T21" fmla="*/ 121 h 142"/>
                  <a:gd name="T22" fmla="*/ 69 w 183"/>
                  <a:gd name="T23" fmla="*/ 137 h 142"/>
                  <a:gd name="T24" fmla="*/ 38 w 183"/>
                  <a:gd name="T25" fmla="*/ 142 h 142"/>
                  <a:gd name="T26" fmla="*/ 15 w 183"/>
                  <a:gd name="T27" fmla="*/ 136 h 142"/>
                  <a:gd name="T28" fmla="*/ 2 w 183"/>
                  <a:gd name="T29" fmla="*/ 120 h 142"/>
                  <a:gd name="T30" fmla="*/ 3 w 183"/>
                  <a:gd name="T31" fmla="*/ 98 h 142"/>
                  <a:gd name="T32" fmla="*/ 15 w 183"/>
                  <a:gd name="T33" fmla="*/ 72 h 142"/>
                  <a:gd name="T34" fmla="*/ 140 w 183"/>
                  <a:gd name="T35" fmla="*/ 16 h 142"/>
                  <a:gd name="T36" fmla="*/ 113 w 183"/>
                  <a:gd name="T37" fmla="*/ 24 h 142"/>
                  <a:gd name="T38" fmla="*/ 82 w 183"/>
                  <a:gd name="T39" fmla="*/ 39 h 142"/>
                  <a:gd name="T40" fmla="*/ 50 w 183"/>
                  <a:gd name="T41" fmla="*/ 59 h 142"/>
                  <a:gd name="T42" fmla="*/ 27 w 183"/>
                  <a:gd name="T43" fmla="*/ 79 h 142"/>
                  <a:gd name="T44" fmla="*/ 14 w 183"/>
                  <a:gd name="T45" fmla="*/ 98 h 142"/>
                  <a:gd name="T46" fmla="*/ 13 w 183"/>
                  <a:gd name="T47" fmla="*/ 115 h 142"/>
                  <a:gd name="T48" fmla="*/ 24 w 183"/>
                  <a:gd name="T49" fmla="*/ 126 h 142"/>
                  <a:gd name="T50" fmla="*/ 45 w 183"/>
                  <a:gd name="T51" fmla="*/ 126 h 142"/>
                  <a:gd name="T52" fmla="*/ 72 w 183"/>
                  <a:gd name="T53" fmla="*/ 118 h 142"/>
                  <a:gd name="T54" fmla="*/ 102 w 183"/>
                  <a:gd name="T55" fmla="*/ 103 h 142"/>
                  <a:gd name="T56" fmla="*/ 133 w 183"/>
                  <a:gd name="T57" fmla="*/ 84 h 142"/>
                  <a:gd name="T58" fmla="*/ 155 w 183"/>
                  <a:gd name="T59" fmla="*/ 65 h 142"/>
                  <a:gd name="T60" fmla="*/ 169 w 183"/>
                  <a:gd name="T61" fmla="*/ 46 h 142"/>
                  <a:gd name="T62" fmla="*/ 170 w 183"/>
                  <a:gd name="T63" fmla="*/ 28 h 142"/>
                  <a:gd name="T64" fmla="*/ 160 w 183"/>
                  <a:gd name="T65" fmla="*/ 17 h 142"/>
                  <a:gd name="T66" fmla="*/ 140 w 183"/>
                  <a:gd name="T67"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42">
                    <a:moveTo>
                      <a:pt x="15" y="72"/>
                    </a:moveTo>
                    <a:cubicBezTo>
                      <a:pt x="22" y="63"/>
                      <a:pt x="30" y="54"/>
                      <a:pt x="40" y="46"/>
                    </a:cubicBezTo>
                    <a:cubicBezTo>
                      <a:pt x="51" y="37"/>
                      <a:pt x="63" y="29"/>
                      <a:pt x="76" y="21"/>
                    </a:cubicBezTo>
                    <a:cubicBezTo>
                      <a:pt x="90" y="14"/>
                      <a:pt x="102" y="9"/>
                      <a:pt x="114" y="5"/>
                    </a:cubicBezTo>
                    <a:cubicBezTo>
                      <a:pt x="126" y="2"/>
                      <a:pt x="137" y="0"/>
                      <a:pt x="146" y="0"/>
                    </a:cubicBezTo>
                    <a:cubicBezTo>
                      <a:pt x="155" y="1"/>
                      <a:pt x="163" y="3"/>
                      <a:pt x="169" y="6"/>
                    </a:cubicBezTo>
                    <a:cubicBezTo>
                      <a:pt x="175" y="10"/>
                      <a:pt x="179" y="15"/>
                      <a:pt x="181" y="22"/>
                    </a:cubicBezTo>
                    <a:cubicBezTo>
                      <a:pt x="183" y="29"/>
                      <a:pt x="183" y="37"/>
                      <a:pt x="181" y="46"/>
                    </a:cubicBezTo>
                    <a:cubicBezTo>
                      <a:pt x="178" y="54"/>
                      <a:pt x="174" y="63"/>
                      <a:pt x="167" y="72"/>
                    </a:cubicBezTo>
                    <a:cubicBezTo>
                      <a:pt x="161" y="80"/>
                      <a:pt x="152" y="89"/>
                      <a:pt x="142" y="98"/>
                    </a:cubicBezTo>
                    <a:cubicBezTo>
                      <a:pt x="132" y="106"/>
                      <a:pt x="120" y="114"/>
                      <a:pt x="108" y="121"/>
                    </a:cubicBezTo>
                    <a:cubicBezTo>
                      <a:pt x="94" y="129"/>
                      <a:pt x="81" y="134"/>
                      <a:pt x="69" y="137"/>
                    </a:cubicBezTo>
                    <a:cubicBezTo>
                      <a:pt x="58" y="141"/>
                      <a:pt x="47" y="142"/>
                      <a:pt x="38" y="142"/>
                    </a:cubicBezTo>
                    <a:cubicBezTo>
                      <a:pt x="28" y="142"/>
                      <a:pt x="21" y="140"/>
                      <a:pt x="15" y="136"/>
                    </a:cubicBezTo>
                    <a:cubicBezTo>
                      <a:pt x="9" y="132"/>
                      <a:pt x="4" y="127"/>
                      <a:pt x="2" y="120"/>
                    </a:cubicBezTo>
                    <a:cubicBezTo>
                      <a:pt x="0" y="114"/>
                      <a:pt x="0" y="106"/>
                      <a:pt x="3" y="98"/>
                    </a:cubicBezTo>
                    <a:cubicBezTo>
                      <a:pt x="5" y="89"/>
                      <a:pt x="9" y="81"/>
                      <a:pt x="15" y="72"/>
                    </a:cubicBezTo>
                    <a:close/>
                    <a:moveTo>
                      <a:pt x="140" y="16"/>
                    </a:moveTo>
                    <a:cubicBezTo>
                      <a:pt x="132" y="18"/>
                      <a:pt x="123" y="20"/>
                      <a:pt x="113" y="24"/>
                    </a:cubicBezTo>
                    <a:cubicBezTo>
                      <a:pt x="103" y="28"/>
                      <a:pt x="93" y="33"/>
                      <a:pt x="82" y="39"/>
                    </a:cubicBezTo>
                    <a:cubicBezTo>
                      <a:pt x="70" y="46"/>
                      <a:pt x="59" y="52"/>
                      <a:pt x="50" y="59"/>
                    </a:cubicBezTo>
                    <a:cubicBezTo>
                      <a:pt x="41" y="66"/>
                      <a:pt x="33" y="72"/>
                      <a:pt x="27" y="79"/>
                    </a:cubicBezTo>
                    <a:cubicBezTo>
                      <a:pt x="21" y="85"/>
                      <a:pt x="17" y="91"/>
                      <a:pt x="14" y="98"/>
                    </a:cubicBezTo>
                    <a:cubicBezTo>
                      <a:pt x="12" y="104"/>
                      <a:pt x="11" y="109"/>
                      <a:pt x="13" y="115"/>
                    </a:cubicBezTo>
                    <a:cubicBezTo>
                      <a:pt x="15" y="120"/>
                      <a:pt x="19" y="124"/>
                      <a:pt x="24" y="126"/>
                    </a:cubicBezTo>
                    <a:cubicBezTo>
                      <a:pt x="30" y="127"/>
                      <a:pt x="37" y="128"/>
                      <a:pt x="45" y="126"/>
                    </a:cubicBezTo>
                    <a:cubicBezTo>
                      <a:pt x="53" y="125"/>
                      <a:pt x="62" y="122"/>
                      <a:pt x="72" y="118"/>
                    </a:cubicBezTo>
                    <a:cubicBezTo>
                      <a:pt x="82" y="114"/>
                      <a:pt x="92" y="109"/>
                      <a:pt x="102" y="103"/>
                    </a:cubicBezTo>
                    <a:cubicBezTo>
                      <a:pt x="114" y="97"/>
                      <a:pt x="124" y="91"/>
                      <a:pt x="133" y="84"/>
                    </a:cubicBezTo>
                    <a:cubicBezTo>
                      <a:pt x="142" y="78"/>
                      <a:pt x="149" y="71"/>
                      <a:pt x="155" y="65"/>
                    </a:cubicBezTo>
                    <a:cubicBezTo>
                      <a:pt x="162" y="58"/>
                      <a:pt x="166" y="52"/>
                      <a:pt x="169" y="46"/>
                    </a:cubicBezTo>
                    <a:cubicBezTo>
                      <a:pt x="172" y="39"/>
                      <a:pt x="172" y="34"/>
                      <a:pt x="170" y="28"/>
                    </a:cubicBezTo>
                    <a:cubicBezTo>
                      <a:pt x="169" y="23"/>
                      <a:pt x="165" y="19"/>
                      <a:pt x="160" y="17"/>
                    </a:cubicBezTo>
                    <a:cubicBezTo>
                      <a:pt x="154" y="15"/>
                      <a:pt x="148" y="15"/>
                      <a:pt x="140" y="16"/>
                    </a:cubicBezTo>
                    <a:close/>
                  </a:path>
                </a:pathLst>
              </a:custGeom>
              <a:solidFill>
                <a:srgbClr val="898989"/>
              </a:solidFill>
              <a:ln>
                <a:noFill/>
              </a:ln>
            </p:spPr>
            <p:txBody>
              <a:bodyPr anchor="ctr"/>
              <a:lstStyle/>
              <a:p>
                <a:pPr algn="ctr"/>
                <a:endParaRPr/>
              </a:p>
            </p:txBody>
          </p:sp>
          <p:sp>
            <p:nvSpPr>
              <p:cNvPr id="59" name="ïṩľiḓê">
                <a:extLst>
                  <a:ext uri="{FF2B5EF4-FFF2-40B4-BE49-F238E27FC236}">
                    <a16:creationId xmlns:a16="http://schemas.microsoft.com/office/drawing/2014/main" id="{8A38E0D2-C9D5-4DE1-AE73-7E51FCBF13F6}"/>
                  </a:ext>
                </a:extLst>
              </p:cNvPr>
              <p:cNvSpPr/>
              <p:nvPr/>
            </p:nvSpPr>
            <p:spPr bwMode="auto">
              <a:xfrm>
                <a:off x="3713163" y="3041651"/>
                <a:ext cx="139700" cy="138113"/>
              </a:xfrm>
              <a:custGeom>
                <a:avLst/>
                <a:gdLst>
                  <a:gd name="T0" fmla="*/ 87 w 179"/>
                  <a:gd name="T1" fmla="*/ 32 h 175"/>
                  <a:gd name="T2" fmla="*/ 90 w 179"/>
                  <a:gd name="T3" fmla="*/ 35 h 175"/>
                  <a:gd name="T4" fmla="*/ 94 w 179"/>
                  <a:gd name="T5" fmla="*/ 38 h 175"/>
                  <a:gd name="T6" fmla="*/ 100 w 179"/>
                  <a:gd name="T7" fmla="*/ 37 h 175"/>
                  <a:gd name="T8" fmla="*/ 107 w 179"/>
                  <a:gd name="T9" fmla="*/ 32 h 175"/>
                  <a:gd name="T10" fmla="*/ 119 w 179"/>
                  <a:gd name="T11" fmla="*/ 22 h 175"/>
                  <a:gd name="T12" fmla="*/ 137 w 179"/>
                  <a:gd name="T13" fmla="*/ 6 h 175"/>
                  <a:gd name="T14" fmla="*/ 145 w 179"/>
                  <a:gd name="T15" fmla="*/ 0 h 175"/>
                  <a:gd name="T16" fmla="*/ 163 w 179"/>
                  <a:gd name="T17" fmla="*/ 9 h 175"/>
                  <a:gd name="T18" fmla="*/ 175 w 179"/>
                  <a:gd name="T19" fmla="*/ 23 h 175"/>
                  <a:gd name="T20" fmla="*/ 178 w 179"/>
                  <a:gd name="T21" fmla="*/ 45 h 175"/>
                  <a:gd name="T22" fmla="*/ 169 w 179"/>
                  <a:gd name="T23" fmla="*/ 73 h 175"/>
                  <a:gd name="T24" fmla="*/ 149 w 179"/>
                  <a:gd name="T25" fmla="*/ 105 h 175"/>
                  <a:gd name="T26" fmla="*/ 118 w 179"/>
                  <a:gd name="T27" fmla="*/ 137 h 175"/>
                  <a:gd name="T28" fmla="*/ 83 w 179"/>
                  <a:gd name="T29" fmla="*/ 161 h 175"/>
                  <a:gd name="T30" fmla="*/ 52 w 179"/>
                  <a:gd name="T31" fmla="*/ 173 h 175"/>
                  <a:gd name="T32" fmla="*/ 27 w 179"/>
                  <a:gd name="T33" fmla="*/ 173 h 175"/>
                  <a:gd name="T34" fmla="*/ 12 w 179"/>
                  <a:gd name="T35" fmla="*/ 159 h 175"/>
                  <a:gd name="T36" fmla="*/ 9 w 179"/>
                  <a:gd name="T37" fmla="*/ 143 h 175"/>
                  <a:gd name="T38" fmla="*/ 11 w 179"/>
                  <a:gd name="T39" fmla="*/ 126 h 175"/>
                  <a:gd name="T40" fmla="*/ 2 w 179"/>
                  <a:gd name="T41" fmla="*/ 129 h 175"/>
                  <a:gd name="T42" fmla="*/ 0 w 179"/>
                  <a:gd name="T43" fmla="*/ 124 h 175"/>
                  <a:gd name="T44" fmla="*/ 54 w 179"/>
                  <a:gd name="T45" fmla="*/ 77 h 175"/>
                  <a:gd name="T46" fmla="*/ 56 w 179"/>
                  <a:gd name="T47" fmla="*/ 83 h 175"/>
                  <a:gd name="T48" fmla="*/ 40 w 179"/>
                  <a:gd name="T49" fmla="*/ 101 h 175"/>
                  <a:gd name="T50" fmla="*/ 27 w 179"/>
                  <a:gd name="T51" fmla="*/ 120 h 175"/>
                  <a:gd name="T52" fmla="*/ 20 w 179"/>
                  <a:gd name="T53" fmla="*/ 137 h 175"/>
                  <a:gd name="T54" fmla="*/ 22 w 179"/>
                  <a:gd name="T55" fmla="*/ 152 h 175"/>
                  <a:gd name="T56" fmla="*/ 33 w 179"/>
                  <a:gd name="T57" fmla="*/ 160 h 175"/>
                  <a:gd name="T58" fmla="*/ 52 w 179"/>
                  <a:gd name="T59" fmla="*/ 158 h 175"/>
                  <a:gd name="T60" fmla="*/ 77 w 179"/>
                  <a:gd name="T61" fmla="*/ 145 h 175"/>
                  <a:gd name="T62" fmla="*/ 109 w 179"/>
                  <a:gd name="T63" fmla="*/ 122 h 175"/>
                  <a:gd name="T64" fmla="*/ 135 w 179"/>
                  <a:gd name="T65" fmla="*/ 96 h 175"/>
                  <a:gd name="T66" fmla="*/ 155 w 179"/>
                  <a:gd name="T67" fmla="*/ 70 h 175"/>
                  <a:gd name="T68" fmla="*/ 165 w 179"/>
                  <a:gd name="T69" fmla="*/ 47 h 175"/>
                  <a:gd name="T70" fmla="*/ 164 w 179"/>
                  <a:gd name="T71" fmla="*/ 28 h 175"/>
                  <a:gd name="T72" fmla="*/ 156 w 179"/>
                  <a:gd name="T73" fmla="*/ 20 h 175"/>
                  <a:gd name="T74" fmla="*/ 146 w 179"/>
                  <a:gd name="T75" fmla="*/ 19 h 175"/>
                  <a:gd name="T76" fmla="*/ 134 w 179"/>
                  <a:gd name="T77" fmla="*/ 28 h 175"/>
                  <a:gd name="T78" fmla="*/ 125 w 179"/>
                  <a:gd name="T79" fmla="*/ 36 h 175"/>
                  <a:gd name="T80" fmla="*/ 116 w 179"/>
                  <a:gd name="T81" fmla="*/ 43 h 175"/>
                  <a:gd name="T82" fmla="*/ 108 w 179"/>
                  <a:gd name="T83" fmla="*/ 51 h 175"/>
                  <a:gd name="T84" fmla="*/ 105 w 179"/>
                  <a:gd name="T85" fmla="*/ 59 h 175"/>
                  <a:gd name="T86" fmla="*/ 105 w 179"/>
                  <a:gd name="T87" fmla="*/ 67 h 175"/>
                  <a:gd name="T88" fmla="*/ 107 w 179"/>
                  <a:gd name="T89" fmla="*/ 73 h 175"/>
                  <a:gd name="T90" fmla="*/ 99 w 179"/>
                  <a:gd name="T91" fmla="*/ 80 h 175"/>
                  <a:gd name="T92" fmla="*/ 79 w 179"/>
                  <a:gd name="T93" fmla="*/ 39 h 175"/>
                  <a:gd name="T94" fmla="*/ 87 w 179"/>
                  <a:gd name="T95" fmla="*/ 3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175">
                    <a:moveTo>
                      <a:pt x="87" y="32"/>
                    </a:moveTo>
                    <a:cubicBezTo>
                      <a:pt x="87" y="33"/>
                      <a:pt x="88" y="34"/>
                      <a:pt x="90" y="35"/>
                    </a:cubicBezTo>
                    <a:cubicBezTo>
                      <a:pt x="91" y="37"/>
                      <a:pt x="92" y="38"/>
                      <a:pt x="94" y="38"/>
                    </a:cubicBezTo>
                    <a:cubicBezTo>
                      <a:pt x="96" y="38"/>
                      <a:pt x="98" y="38"/>
                      <a:pt x="100" y="37"/>
                    </a:cubicBezTo>
                    <a:cubicBezTo>
                      <a:pt x="102" y="36"/>
                      <a:pt x="105" y="34"/>
                      <a:pt x="107" y="32"/>
                    </a:cubicBezTo>
                    <a:cubicBezTo>
                      <a:pt x="119" y="22"/>
                      <a:pt x="119" y="22"/>
                      <a:pt x="119" y="22"/>
                    </a:cubicBezTo>
                    <a:cubicBezTo>
                      <a:pt x="128" y="14"/>
                      <a:pt x="134" y="9"/>
                      <a:pt x="137" y="6"/>
                    </a:cubicBezTo>
                    <a:cubicBezTo>
                      <a:pt x="140" y="4"/>
                      <a:pt x="143" y="2"/>
                      <a:pt x="145" y="0"/>
                    </a:cubicBezTo>
                    <a:cubicBezTo>
                      <a:pt x="152" y="2"/>
                      <a:pt x="158" y="5"/>
                      <a:pt x="163" y="9"/>
                    </a:cubicBezTo>
                    <a:cubicBezTo>
                      <a:pt x="168" y="13"/>
                      <a:pt x="172" y="17"/>
                      <a:pt x="175" y="23"/>
                    </a:cubicBezTo>
                    <a:cubicBezTo>
                      <a:pt x="178" y="29"/>
                      <a:pt x="179" y="36"/>
                      <a:pt x="178" y="45"/>
                    </a:cubicBezTo>
                    <a:cubicBezTo>
                      <a:pt x="177" y="54"/>
                      <a:pt x="174" y="63"/>
                      <a:pt x="169" y="73"/>
                    </a:cubicBezTo>
                    <a:cubicBezTo>
                      <a:pt x="165" y="83"/>
                      <a:pt x="158" y="94"/>
                      <a:pt x="149" y="105"/>
                    </a:cubicBezTo>
                    <a:cubicBezTo>
                      <a:pt x="140" y="116"/>
                      <a:pt x="130" y="126"/>
                      <a:pt x="118" y="137"/>
                    </a:cubicBezTo>
                    <a:cubicBezTo>
                      <a:pt x="106" y="147"/>
                      <a:pt x="94" y="155"/>
                      <a:pt x="83" y="161"/>
                    </a:cubicBezTo>
                    <a:cubicBezTo>
                      <a:pt x="72" y="167"/>
                      <a:pt x="61" y="171"/>
                      <a:pt x="52" y="173"/>
                    </a:cubicBezTo>
                    <a:cubicBezTo>
                      <a:pt x="43" y="175"/>
                      <a:pt x="34" y="175"/>
                      <a:pt x="27" y="173"/>
                    </a:cubicBezTo>
                    <a:cubicBezTo>
                      <a:pt x="21" y="170"/>
                      <a:pt x="15" y="166"/>
                      <a:pt x="12" y="159"/>
                    </a:cubicBezTo>
                    <a:cubicBezTo>
                      <a:pt x="10" y="154"/>
                      <a:pt x="8" y="148"/>
                      <a:pt x="9" y="143"/>
                    </a:cubicBezTo>
                    <a:cubicBezTo>
                      <a:pt x="9" y="137"/>
                      <a:pt x="10" y="131"/>
                      <a:pt x="11" y="126"/>
                    </a:cubicBezTo>
                    <a:cubicBezTo>
                      <a:pt x="2" y="129"/>
                      <a:pt x="2" y="129"/>
                      <a:pt x="2" y="129"/>
                    </a:cubicBezTo>
                    <a:cubicBezTo>
                      <a:pt x="0" y="124"/>
                      <a:pt x="0" y="124"/>
                      <a:pt x="0" y="124"/>
                    </a:cubicBezTo>
                    <a:cubicBezTo>
                      <a:pt x="54" y="77"/>
                      <a:pt x="54" y="77"/>
                      <a:pt x="54" y="77"/>
                    </a:cubicBezTo>
                    <a:cubicBezTo>
                      <a:pt x="56" y="83"/>
                      <a:pt x="56" y="83"/>
                      <a:pt x="56" y="83"/>
                    </a:cubicBezTo>
                    <a:cubicBezTo>
                      <a:pt x="51" y="89"/>
                      <a:pt x="46" y="95"/>
                      <a:pt x="40" y="101"/>
                    </a:cubicBezTo>
                    <a:cubicBezTo>
                      <a:pt x="35" y="108"/>
                      <a:pt x="31" y="114"/>
                      <a:pt x="27" y="120"/>
                    </a:cubicBezTo>
                    <a:cubicBezTo>
                      <a:pt x="24" y="126"/>
                      <a:pt x="22" y="132"/>
                      <a:pt x="20" y="137"/>
                    </a:cubicBezTo>
                    <a:cubicBezTo>
                      <a:pt x="19" y="142"/>
                      <a:pt x="20" y="147"/>
                      <a:pt x="22" y="152"/>
                    </a:cubicBezTo>
                    <a:cubicBezTo>
                      <a:pt x="24" y="156"/>
                      <a:pt x="28" y="159"/>
                      <a:pt x="33" y="160"/>
                    </a:cubicBezTo>
                    <a:cubicBezTo>
                      <a:pt x="38" y="161"/>
                      <a:pt x="44" y="161"/>
                      <a:pt x="52" y="158"/>
                    </a:cubicBezTo>
                    <a:cubicBezTo>
                      <a:pt x="59" y="156"/>
                      <a:pt x="68" y="151"/>
                      <a:pt x="77" y="145"/>
                    </a:cubicBezTo>
                    <a:cubicBezTo>
                      <a:pt x="87" y="139"/>
                      <a:pt x="98" y="131"/>
                      <a:pt x="109" y="122"/>
                    </a:cubicBezTo>
                    <a:cubicBezTo>
                      <a:pt x="119" y="113"/>
                      <a:pt x="127" y="105"/>
                      <a:pt x="135" y="96"/>
                    </a:cubicBezTo>
                    <a:cubicBezTo>
                      <a:pt x="143" y="87"/>
                      <a:pt x="150" y="78"/>
                      <a:pt x="155" y="70"/>
                    </a:cubicBezTo>
                    <a:cubicBezTo>
                      <a:pt x="160" y="62"/>
                      <a:pt x="164" y="54"/>
                      <a:pt x="165" y="47"/>
                    </a:cubicBezTo>
                    <a:cubicBezTo>
                      <a:pt x="167" y="40"/>
                      <a:pt x="166" y="33"/>
                      <a:pt x="164" y="28"/>
                    </a:cubicBezTo>
                    <a:cubicBezTo>
                      <a:pt x="162" y="24"/>
                      <a:pt x="159" y="22"/>
                      <a:pt x="156" y="20"/>
                    </a:cubicBezTo>
                    <a:cubicBezTo>
                      <a:pt x="152" y="18"/>
                      <a:pt x="149" y="18"/>
                      <a:pt x="146" y="19"/>
                    </a:cubicBezTo>
                    <a:cubicBezTo>
                      <a:pt x="142" y="21"/>
                      <a:pt x="138" y="24"/>
                      <a:pt x="134" y="28"/>
                    </a:cubicBezTo>
                    <a:cubicBezTo>
                      <a:pt x="131" y="31"/>
                      <a:pt x="127" y="34"/>
                      <a:pt x="125" y="36"/>
                    </a:cubicBezTo>
                    <a:cubicBezTo>
                      <a:pt x="116" y="43"/>
                      <a:pt x="116" y="43"/>
                      <a:pt x="116" y="43"/>
                    </a:cubicBezTo>
                    <a:cubicBezTo>
                      <a:pt x="113" y="46"/>
                      <a:pt x="110" y="48"/>
                      <a:pt x="108" y="51"/>
                    </a:cubicBezTo>
                    <a:cubicBezTo>
                      <a:pt x="106" y="54"/>
                      <a:pt x="105" y="56"/>
                      <a:pt x="105" y="59"/>
                    </a:cubicBezTo>
                    <a:cubicBezTo>
                      <a:pt x="104" y="61"/>
                      <a:pt x="104" y="64"/>
                      <a:pt x="105" y="67"/>
                    </a:cubicBezTo>
                    <a:cubicBezTo>
                      <a:pt x="106" y="70"/>
                      <a:pt x="106" y="72"/>
                      <a:pt x="107" y="73"/>
                    </a:cubicBezTo>
                    <a:cubicBezTo>
                      <a:pt x="99" y="80"/>
                      <a:pt x="99" y="80"/>
                      <a:pt x="99" y="80"/>
                    </a:cubicBezTo>
                    <a:cubicBezTo>
                      <a:pt x="79" y="39"/>
                      <a:pt x="79" y="39"/>
                      <a:pt x="79" y="39"/>
                    </a:cubicBezTo>
                    <a:lnTo>
                      <a:pt x="87" y="32"/>
                    </a:lnTo>
                    <a:close/>
                  </a:path>
                </a:pathLst>
              </a:custGeom>
              <a:solidFill>
                <a:srgbClr val="898989"/>
              </a:solidFill>
              <a:ln>
                <a:noFill/>
              </a:ln>
            </p:spPr>
            <p:txBody>
              <a:bodyPr anchor="ctr"/>
              <a:lstStyle/>
              <a:p>
                <a:pPr algn="ctr"/>
                <a:endParaRPr/>
              </a:p>
            </p:txBody>
          </p:sp>
          <p:sp>
            <p:nvSpPr>
              <p:cNvPr id="60" name="íşlîḓê">
                <a:extLst>
                  <a:ext uri="{FF2B5EF4-FFF2-40B4-BE49-F238E27FC236}">
                    <a16:creationId xmlns:a16="http://schemas.microsoft.com/office/drawing/2014/main" id="{190AE5E5-83B1-4888-B025-F475A7F9EAA9}"/>
                  </a:ext>
                </a:extLst>
              </p:cNvPr>
              <p:cNvSpPr/>
              <p:nvPr/>
            </p:nvSpPr>
            <p:spPr bwMode="auto">
              <a:xfrm>
                <a:off x="3665538" y="2970213"/>
                <a:ext cx="142875" cy="166688"/>
              </a:xfrm>
              <a:custGeom>
                <a:avLst/>
                <a:gdLst>
                  <a:gd name="T0" fmla="*/ 7 w 182"/>
                  <a:gd name="T1" fmla="*/ 122 h 213"/>
                  <a:gd name="T2" fmla="*/ 10 w 182"/>
                  <a:gd name="T3" fmla="*/ 124 h 213"/>
                  <a:gd name="T4" fmla="*/ 15 w 182"/>
                  <a:gd name="T5" fmla="*/ 124 h 213"/>
                  <a:gd name="T6" fmla="*/ 20 w 182"/>
                  <a:gd name="T7" fmla="*/ 124 h 213"/>
                  <a:gd name="T8" fmla="*/ 29 w 182"/>
                  <a:gd name="T9" fmla="*/ 120 h 213"/>
                  <a:gd name="T10" fmla="*/ 57 w 182"/>
                  <a:gd name="T11" fmla="*/ 105 h 213"/>
                  <a:gd name="T12" fmla="*/ 93 w 182"/>
                  <a:gd name="T13" fmla="*/ 84 h 213"/>
                  <a:gd name="T14" fmla="*/ 105 w 182"/>
                  <a:gd name="T15" fmla="*/ 76 h 213"/>
                  <a:gd name="T16" fmla="*/ 117 w 182"/>
                  <a:gd name="T17" fmla="*/ 65 h 213"/>
                  <a:gd name="T18" fmla="*/ 145 w 182"/>
                  <a:gd name="T19" fmla="*/ 36 h 213"/>
                  <a:gd name="T20" fmla="*/ 150 w 182"/>
                  <a:gd name="T21" fmla="*/ 28 h 213"/>
                  <a:gd name="T22" fmla="*/ 153 w 182"/>
                  <a:gd name="T23" fmla="*/ 21 h 213"/>
                  <a:gd name="T24" fmla="*/ 152 w 182"/>
                  <a:gd name="T25" fmla="*/ 14 h 213"/>
                  <a:gd name="T26" fmla="*/ 150 w 182"/>
                  <a:gd name="T27" fmla="*/ 7 h 213"/>
                  <a:gd name="T28" fmla="*/ 157 w 182"/>
                  <a:gd name="T29" fmla="*/ 0 h 213"/>
                  <a:gd name="T30" fmla="*/ 182 w 182"/>
                  <a:gd name="T31" fmla="*/ 41 h 213"/>
                  <a:gd name="T32" fmla="*/ 175 w 182"/>
                  <a:gd name="T33" fmla="*/ 48 h 213"/>
                  <a:gd name="T34" fmla="*/ 171 w 182"/>
                  <a:gd name="T35" fmla="*/ 44 h 213"/>
                  <a:gd name="T36" fmla="*/ 167 w 182"/>
                  <a:gd name="T37" fmla="*/ 41 h 213"/>
                  <a:gd name="T38" fmla="*/ 161 w 182"/>
                  <a:gd name="T39" fmla="*/ 42 h 213"/>
                  <a:gd name="T40" fmla="*/ 154 w 182"/>
                  <a:gd name="T41" fmla="*/ 48 h 213"/>
                  <a:gd name="T42" fmla="*/ 119 w 182"/>
                  <a:gd name="T43" fmla="*/ 85 h 213"/>
                  <a:gd name="T44" fmla="*/ 113 w 182"/>
                  <a:gd name="T45" fmla="*/ 92 h 213"/>
                  <a:gd name="T46" fmla="*/ 105 w 182"/>
                  <a:gd name="T47" fmla="*/ 105 h 213"/>
                  <a:gd name="T48" fmla="*/ 85 w 182"/>
                  <a:gd name="T49" fmla="*/ 140 h 213"/>
                  <a:gd name="T50" fmla="*/ 66 w 182"/>
                  <a:gd name="T51" fmla="*/ 173 h 213"/>
                  <a:gd name="T52" fmla="*/ 60 w 182"/>
                  <a:gd name="T53" fmla="*/ 186 h 213"/>
                  <a:gd name="T54" fmla="*/ 57 w 182"/>
                  <a:gd name="T55" fmla="*/ 195 h 213"/>
                  <a:gd name="T56" fmla="*/ 57 w 182"/>
                  <a:gd name="T57" fmla="*/ 201 h 213"/>
                  <a:gd name="T58" fmla="*/ 58 w 182"/>
                  <a:gd name="T59" fmla="*/ 206 h 213"/>
                  <a:gd name="T60" fmla="*/ 51 w 182"/>
                  <a:gd name="T61" fmla="*/ 213 h 213"/>
                  <a:gd name="T62" fmla="*/ 28 w 182"/>
                  <a:gd name="T63" fmla="*/ 176 h 213"/>
                  <a:gd name="T64" fmla="*/ 35 w 182"/>
                  <a:gd name="T65" fmla="*/ 168 h 213"/>
                  <a:gd name="T66" fmla="*/ 42 w 182"/>
                  <a:gd name="T67" fmla="*/ 176 h 213"/>
                  <a:gd name="T68" fmla="*/ 47 w 182"/>
                  <a:gd name="T69" fmla="*/ 175 h 213"/>
                  <a:gd name="T70" fmla="*/ 49 w 182"/>
                  <a:gd name="T71" fmla="*/ 172 h 213"/>
                  <a:gd name="T72" fmla="*/ 52 w 182"/>
                  <a:gd name="T73" fmla="*/ 167 h 213"/>
                  <a:gd name="T74" fmla="*/ 57 w 182"/>
                  <a:gd name="T75" fmla="*/ 159 h 213"/>
                  <a:gd name="T76" fmla="*/ 62 w 182"/>
                  <a:gd name="T77" fmla="*/ 150 h 213"/>
                  <a:gd name="T78" fmla="*/ 77 w 182"/>
                  <a:gd name="T79" fmla="*/ 125 h 213"/>
                  <a:gd name="T80" fmla="*/ 95 w 182"/>
                  <a:gd name="T81" fmla="*/ 92 h 213"/>
                  <a:gd name="T82" fmla="*/ 46 w 182"/>
                  <a:gd name="T83" fmla="*/ 120 h 213"/>
                  <a:gd name="T84" fmla="*/ 26 w 182"/>
                  <a:gd name="T85" fmla="*/ 133 h 213"/>
                  <a:gd name="T86" fmla="*/ 23 w 182"/>
                  <a:gd name="T87" fmla="*/ 138 h 213"/>
                  <a:gd name="T88" fmla="*/ 22 w 182"/>
                  <a:gd name="T89" fmla="*/ 143 h 213"/>
                  <a:gd name="T90" fmla="*/ 24 w 182"/>
                  <a:gd name="T91" fmla="*/ 148 h 213"/>
                  <a:gd name="T92" fmla="*/ 25 w 182"/>
                  <a:gd name="T93" fmla="*/ 152 h 213"/>
                  <a:gd name="T94" fmla="*/ 18 w 182"/>
                  <a:gd name="T95" fmla="*/ 160 h 213"/>
                  <a:gd name="T96" fmla="*/ 0 w 182"/>
                  <a:gd name="T97" fmla="*/ 129 h 213"/>
                  <a:gd name="T98" fmla="*/ 7 w 182"/>
                  <a:gd name="T99" fmla="*/ 1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2" h="213">
                    <a:moveTo>
                      <a:pt x="7" y="122"/>
                    </a:moveTo>
                    <a:cubicBezTo>
                      <a:pt x="7" y="123"/>
                      <a:pt x="8" y="123"/>
                      <a:pt x="10" y="124"/>
                    </a:cubicBezTo>
                    <a:cubicBezTo>
                      <a:pt x="12" y="124"/>
                      <a:pt x="13" y="125"/>
                      <a:pt x="15" y="124"/>
                    </a:cubicBezTo>
                    <a:cubicBezTo>
                      <a:pt x="17" y="124"/>
                      <a:pt x="19" y="124"/>
                      <a:pt x="20" y="124"/>
                    </a:cubicBezTo>
                    <a:cubicBezTo>
                      <a:pt x="22" y="123"/>
                      <a:pt x="25" y="122"/>
                      <a:pt x="29" y="120"/>
                    </a:cubicBezTo>
                    <a:cubicBezTo>
                      <a:pt x="39" y="115"/>
                      <a:pt x="48" y="110"/>
                      <a:pt x="57" y="105"/>
                    </a:cubicBezTo>
                    <a:cubicBezTo>
                      <a:pt x="67" y="99"/>
                      <a:pt x="79" y="93"/>
                      <a:pt x="93" y="84"/>
                    </a:cubicBezTo>
                    <a:cubicBezTo>
                      <a:pt x="98" y="81"/>
                      <a:pt x="102" y="79"/>
                      <a:pt x="105" y="76"/>
                    </a:cubicBezTo>
                    <a:cubicBezTo>
                      <a:pt x="108" y="74"/>
                      <a:pt x="112" y="70"/>
                      <a:pt x="117" y="65"/>
                    </a:cubicBezTo>
                    <a:cubicBezTo>
                      <a:pt x="145" y="36"/>
                      <a:pt x="145" y="36"/>
                      <a:pt x="145" y="36"/>
                    </a:cubicBezTo>
                    <a:cubicBezTo>
                      <a:pt x="147" y="33"/>
                      <a:pt x="149" y="31"/>
                      <a:pt x="150" y="28"/>
                    </a:cubicBezTo>
                    <a:cubicBezTo>
                      <a:pt x="152" y="26"/>
                      <a:pt x="153" y="23"/>
                      <a:pt x="153" y="21"/>
                    </a:cubicBezTo>
                    <a:cubicBezTo>
                      <a:pt x="153" y="19"/>
                      <a:pt x="153" y="17"/>
                      <a:pt x="152" y="14"/>
                    </a:cubicBezTo>
                    <a:cubicBezTo>
                      <a:pt x="151" y="11"/>
                      <a:pt x="151" y="9"/>
                      <a:pt x="150" y="7"/>
                    </a:cubicBezTo>
                    <a:cubicBezTo>
                      <a:pt x="157" y="0"/>
                      <a:pt x="157" y="0"/>
                      <a:pt x="157" y="0"/>
                    </a:cubicBezTo>
                    <a:cubicBezTo>
                      <a:pt x="182" y="41"/>
                      <a:pt x="182" y="41"/>
                      <a:pt x="182" y="41"/>
                    </a:cubicBezTo>
                    <a:cubicBezTo>
                      <a:pt x="175" y="48"/>
                      <a:pt x="175" y="48"/>
                      <a:pt x="175" y="48"/>
                    </a:cubicBezTo>
                    <a:cubicBezTo>
                      <a:pt x="174" y="47"/>
                      <a:pt x="173" y="46"/>
                      <a:pt x="171" y="44"/>
                    </a:cubicBezTo>
                    <a:cubicBezTo>
                      <a:pt x="169" y="42"/>
                      <a:pt x="168" y="41"/>
                      <a:pt x="167" y="41"/>
                    </a:cubicBezTo>
                    <a:cubicBezTo>
                      <a:pt x="165" y="40"/>
                      <a:pt x="163" y="41"/>
                      <a:pt x="161" y="42"/>
                    </a:cubicBezTo>
                    <a:cubicBezTo>
                      <a:pt x="159" y="43"/>
                      <a:pt x="156" y="45"/>
                      <a:pt x="154" y="48"/>
                    </a:cubicBezTo>
                    <a:cubicBezTo>
                      <a:pt x="119" y="85"/>
                      <a:pt x="119" y="85"/>
                      <a:pt x="119" y="85"/>
                    </a:cubicBezTo>
                    <a:cubicBezTo>
                      <a:pt x="117" y="86"/>
                      <a:pt x="116" y="89"/>
                      <a:pt x="113" y="92"/>
                    </a:cubicBezTo>
                    <a:cubicBezTo>
                      <a:pt x="111" y="96"/>
                      <a:pt x="108" y="101"/>
                      <a:pt x="105" y="105"/>
                    </a:cubicBezTo>
                    <a:cubicBezTo>
                      <a:pt x="99" y="116"/>
                      <a:pt x="92" y="128"/>
                      <a:pt x="85" y="140"/>
                    </a:cubicBezTo>
                    <a:cubicBezTo>
                      <a:pt x="78" y="153"/>
                      <a:pt x="71" y="164"/>
                      <a:pt x="66" y="173"/>
                    </a:cubicBezTo>
                    <a:cubicBezTo>
                      <a:pt x="63" y="178"/>
                      <a:pt x="61" y="183"/>
                      <a:pt x="60" y="186"/>
                    </a:cubicBezTo>
                    <a:cubicBezTo>
                      <a:pt x="58" y="189"/>
                      <a:pt x="57" y="192"/>
                      <a:pt x="57" y="195"/>
                    </a:cubicBezTo>
                    <a:cubicBezTo>
                      <a:pt x="56" y="197"/>
                      <a:pt x="56" y="199"/>
                      <a:pt x="57" y="201"/>
                    </a:cubicBezTo>
                    <a:cubicBezTo>
                      <a:pt x="57" y="203"/>
                      <a:pt x="57" y="204"/>
                      <a:pt x="58" y="206"/>
                    </a:cubicBezTo>
                    <a:cubicBezTo>
                      <a:pt x="51" y="213"/>
                      <a:pt x="51" y="213"/>
                      <a:pt x="51" y="213"/>
                    </a:cubicBezTo>
                    <a:cubicBezTo>
                      <a:pt x="28" y="176"/>
                      <a:pt x="28" y="176"/>
                      <a:pt x="28" y="176"/>
                    </a:cubicBezTo>
                    <a:cubicBezTo>
                      <a:pt x="35" y="168"/>
                      <a:pt x="35" y="168"/>
                      <a:pt x="35" y="168"/>
                    </a:cubicBezTo>
                    <a:cubicBezTo>
                      <a:pt x="38" y="172"/>
                      <a:pt x="40" y="175"/>
                      <a:pt x="42" y="176"/>
                    </a:cubicBezTo>
                    <a:cubicBezTo>
                      <a:pt x="44" y="177"/>
                      <a:pt x="45" y="176"/>
                      <a:pt x="47" y="175"/>
                    </a:cubicBezTo>
                    <a:cubicBezTo>
                      <a:pt x="47" y="174"/>
                      <a:pt x="48" y="173"/>
                      <a:pt x="49" y="172"/>
                    </a:cubicBezTo>
                    <a:cubicBezTo>
                      <a:pt x="50" y="171"/>
                      <a:pt x="51" y="169"/>
                      <a:pt x="52" y="167"/>
                    </a:cubicBezTo>
                    <a:cubicBezTo>
                      <a:pt x="54" y="165"/>
                      <a:pt x="55" y="162"/>
                      <a:pt x="57" y="159"/>
                    </a:cubicBezTo>
                    <a:cubicBezTo>
                      <a:pt x="59" y="156"/>
                      <a:pt x="61" y="153"/>
                      <a:pt x="62" y="150"/>
                    </a:cubicBezTo>
                    <a:cubicBezTo>
                      <a:pt x="67" y="141"/>
                      <a:pt x="72" y="133"/>
                      <a:pt x="77" y="125"/>
                    </a:cubicBezTo>
                    <a:cubicBezTo>
                      <a:pt x="81" y="116"/>
                      <a:pt x="88" y="106"/>
                      <a:pt x="95" y="92"/>
                    </a:cubicBezTo>
                    <a:cubicBezTo>
                      <a:pt x="74" y="104"/>
                      <a:pt x="58" y="113"/>
                      <a:pt x="46" y="120"/>
                    </a:cubicBezTo>
                    <a:cubicBezTo>
                      <a:pt x="35" y="126"/>
                      <a:pt x="28" y="131"/>
                      <a:pt x="26" y="133"/>
                    </a:cubicBezTo>
                    <a:cubicBezTo>
                      <a:pt x="24" y="134"/>
                      <a:pt x="23" y="136"/>
                      <a:pt x="23" y="138"/>
                    </a:cubicBezTo>
                    <a:cubicBezTo>
                      <a:pt x="22" y="139"/>
                      <a:pt x="22" y="141"/>
                      <a:pt x="22" y="143"/>
                    </a:cubicBezTo>
                    <a:cubicBezTo>
                      <a:pt x="22" y="145"/>
                      <a:pt x="23" y="146"/>
                      <a:pt x="24" y="148"/>
                    </a:cubicBezTo>
                    <a:cubicBezTo>
                      <a:pt x="24" y="149"/>
                      <a:pt x="25" y="151"/>
                      <a:pt x="25" y="152"/>
                    </a:cubicBezTo>
                    <a:cubicBezTo>
                      <a:pt x="18" y="160"/>
                      <a:pt x="18" y="160"/>
                      <a:pt x="18" y="160"/>
                    </a:cubicBezTo>
                    <a:cubicBezTo>
                      <a:pt x="0" y="129"/>
                      <a:pt x="0" y="129"/>
                      <a:pt x="0" y="129"/>
                    </a:cubicBezTo>
                    <a:lnTo>
                      <a:pt x="7" y="122"/>
                    </a:lnTo>
                    <a:close/>
                  </a:path>
                </a:pathLst>
              </a:custGeom>
              <a:solidFill>
                <a:srgbClr val="898989"/>
              </a:solidFill>
              <a:ln>
                <a:noFill/>
              </a:ln>
            </p:spPr>
            <p:txBody>
              <a:bodyPr anchor="ctr"/>
              <a:lstStyle/>
              <a:p>
                <a:pPr algn="ctr"/>
                <a:endParaRPr/>
              </a:p>
            </p:txBody>
          </p:sp>
          <p:sp>
            <p:nvSpPr>
              <p:cNvPr id="61" name="íşlîḍè">
                <a:extLst>
                  <a:ext uri="{FF2B5EF4-FFF2-40B4-BE49-F238E27FC236}">
                    <a16:creationId xmlns:a16="http://schemas.microsoft.com/office/drawing/2014/main" id="{1D314AFA-24F0-4418-B57F-7984EE2C1E5D}"/>
                  </a:ext>
                </a:extLst>
              </p:cNvPr>
              <p:cNvSpPr/>
              <p:nvPr/>
            </p:nvSpPr>
            <p:spPr bwMode="auto">
              <a:xfrm>
                <a:off x="2770188" y="3314701"/>
                <a:ext cx="93663" cy="185738"/>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2" name="îšļîďê">
                <a:extLst>
                  <a:ext uri="{FF2B5EF4-FFF2-40B4-BE49-F238E27FC236}">
                    <a16:creationId xmlns:a16="http://schemas.microsoft.com/office/drawing/2014/main" id="{95964BC1-EDD8-4C6B-A8A4-BCD51549F4AD}"/>
                  </a:ext>
                </a:extLst>
              </p:cNvPr>
              <p:cNvSpPr/>
              <p:nvPr/>
            </p:nvSpPr>
            <p:spPr bwMode="auto">
              <a:xfrm>
                <a:off x="2841626" y="3314701"/>
                <a:ext cx="100013" cy="185738"/>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3" name="ïSľïḑé">
                <a:extLst>
                  <a:ext uri="{FF2B5EF4-FFF2-40B4-BE49-F238E27FC236}">
                    <a16:creationId xmlns:a16="http://schemas.microsoft.com/office/drawing/2014/main" id="{D7F49286-CBF8-41C3-B569-45BE31D90595}"/>
                  </a:ext>
                </a:extLst>
              </p:cNvPr>
              <p:cNvSpPr/>
              <p:nvPr/>
            </p:nvSpPr>
            <p:spPr bwMode="auto">
              <a:xfrm>
                <a:off x="2825751" y="3427413"/>
                <a:ext cx="39688" cy="23813"/>
              </a:xfrm>
              <a:prstGeom prst="rect">
                <a:avLst/>
              </a:prstGeom>
              <a:grpFill/>
              <a:ln>
                <a:noFill/>
              </a:ln>
            </p:spPr>
            <p:txBody>
              <a:bodyPr anchor="ctr"/>
              <a:lstStyle/>
              <a:p>
                <a:pPr algn="ctr"/>
                <a:endParaRPr/>
              </a:p>
            </p:txBody>
          </p:sp>
          <p:sp>
            <p:nvSpPr>
              <p:cNvPr id="64" name="í$ḻïḍê">
                <a:extLst>
                  <a:ext uri="{FF2B5EF4-FFF2-40B4-BE49-F238E27FC236}">
                    <a16:creationId xmlns:a16="http://schemas.microsoft.com/office/drawing/2014/main" id="{D74B1558-E4C2-4A51-961C-B0B2050D01E1}"/>
                  </a:ext>
                </a:extLst>
              </p:cNvPr>
              <p:cNvSpPr/>
              <p:nvPr/>
            </p:nvSpPr>
            <p:spPr bwMode="auto">
              <a:xfrm>
                <a:off x="2916238" y="3314701"/>
                <a:ext cx="95250" cy="185738"/>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65" name="is1íḋe">
                <a:extLst>
                  <a:ext uri="{FF2B5EF4-FFF2-40B4-BE49-F238E27FC236}">
                    <a16:creationId xmlns:a16="http://schemas.microsoft.com/office/drawing/2014/main" id="{F531C9B4-9F6F-4D2F-A2BB-37B78A40E143}"/>
                  </a:ext>
                </a:extLst>
              </p:cNvPr>
              <p:cNvSpPr/>
              <p:nvPr/>
            </p:nvSpPr>
            <p:spPr bwMode="auto">
              <a:xfrm>
                <a:off x="2987676" y="3314701"/>
                <a:ext cx="93663" cy="185738"/>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6" name="iṩlîḓé">
                <a:extLst>
                  <a:ext uri="{FF2B5EF4-FFF2-40B4-BE49-F238E27FC236}">
                    <a16:creationId xmlns:a16="http://schemas.microsoft.com/office/drawing/2014/main" id="{16B03EE1-7118-4778-B690-5809D06C083F}"/>
                  </a:ext>
                </a:extLst>
              </p:cNvPr>
              <p:cNvSpPr/>
              <p:nvPr/>
            </p:nvSpPr>
            <p:spPr bwMode="auto">
              <a:xfrm>
                <a:off x="2965451" y="3475038"/>
                <a:ext cx="39688" cy="25400"/>
              </a:xfrm>
              <a:prstGeom prst="rect">
                <a:avLst/>
              </a:prstGeom>
              <a:grpFill/>
              <a:ln>
                <a:noFill/>
              </a:ln>
            </p:spPr>
            <p:txBody>
              <a:bodyPr anchor="ctr"/>
              <a:lstStyle/>
              <a:p>
                <a:pPr algn="ctr"/>
                <a:endParaRPr/>
              </a:p>
            </p:txBody>
          </p:sp>
          <p:sp>
            <p:nvSpPr>
              <p:cNvPr id="67" name="ïṩ1îḑê">
                <a:extLst>
                  <a:ext uri="{FF2B5EF4-FFF2-40B4-BE49-F238E27FC236}">
                    <a16:creationId xmlns:a16="http://schemas.microsoft.com/office/drawing/2014/main" id="{8002943E-DC56-40A4-99FC-AA3A901F76B1}"/>
                  </a:ext>
                </a:extLst>
              </p:cNvPr>
              <p:cNvSpPr/>
              <p:nvPr/>
            </p:nvSpPr>
            <p:spPr bwMode="auto">
              <a:xfrm>
                <a:off x="2700338" y="3032126"/>
                <a:ext cx="776288" cy="519113"/>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8" name="ïṡľîdé">
                <a:extLst>
                  <a:ext uri="{FF2B5EF4-FFF2-40B4-BE49-F238E27FC236}">
                    <a16:creationId xmlns:a16="http://schemas.microsoft.com/office/drawing/2014/main" id="{BA82DD9C-7DFD-48DC-9A24-BA46B82FD344}"/>
                  </a:ext>
                </a:extLst>
              </p:cNvPr>
              <p:cNvSpPr/>
              <p:nvPr/>
            </p:nvSpPr>
            <p:spPr bwMode="auto">
              <a:xfrm>
                <a:off x="3200401" y="3295651"/>
                <a:ext cx="111125" cy="250825"/>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sp>
            <p:nvSpPr>
              <p:cNvPr id="69" name="îśľîdé">
                <a:extLst>
                  <a:ext uri="{FF2B5EF4-FFF2-40B4-BE49-F238E27FC236}">
                    <a16:creationId xmlns:a16="http://schemas.microsoft.com/office/drawing/2014/main" id="{68A04A8A-2388-4CCF-B455-617ABCDF986E}"/>
                  </a:ext>
                </a:extLst>
              </p:cNvPr>
              <p:cNvSpPr/>
              <p:nvPr/>
            </p:nvSpPr>
            <p:spPr bwMode="auto">
              <a:xfrm>
                <a:off x="3097213" y="2620963"/>
                <a:ext cx="166688" cy="196850"/>
              </a:xfrm>
              <a:custGeom>
                <a:avLst/>
                <a:gdLst>
                  <a:gd name="T0" fmla="*/ 55 w 212"/>
                  <a:gd name="T1" fmla="*/ 251 h 251"/>
                  <a:gd name="T2" fmla="*/ 38 w 212"/>
                  <a:gd name="T3" fmla="*/ 231 h 251"/>
                  <a:gd name="T4" fmla="*/ 23 w 212"/>
                  <a:gd name="T5" fmla="*/ 219 h 251"/>
                  <a:gd name="T6" fmla="*/ 50 w 212"/>
                  <a:gd name="T7" fmla="*/ 216 h 251"/>
                  <a:gd name="T8" fmla="*/ 58 w 212"/>
                  <a:gd name="T9" fmla="*/ 153 h 251"/>
                  <a:gd name="T10" fmla="*/ 61 w 212"/>
                  <a:gd name="T11" fmla="*/ 136 h 251"/>
                  <a:gd name="T12" fmla="*/ 59 w 212"/>
                  <a:gd name="T13" fmla="*/ 133 h 251"/>
                  <a:gd name="T14" fmla="*/ 13 w 212"/>
                  <a:gd name="T15" fmla="*/ 197 h 251"/>
                  <a:gd name="T16" fmla="*/ 13 w 212"/>
                  <a:gd name="T17" fmla="*/ 195 h 251"/>
                  <a:gd name="T18" fmla="*/ 0 w 212"/>
                  <a:gd name="T19" fmla="*/ 178 h 251"/>
                  <a:gd name="T20" fmla="*/ 26 w 212"/>
                  <a:gd name="T21" fmla="*/ 154 h 251"/>
                  <a:gd name="T22" fmla="*/ 61 w 212"/>
                  <a:gd name="T23" fmla="*/ 114 h 251"/>
                  <a:gd name="T24" fmla="*/ 68 w 212"/>
                  <a:gd name="T25" fmla="*/ 80 h 251"/>
                  <a:gd name="T26" fmla="*/ 67 w 212"/>
                  <a:gd name="T27" fmla="*/ 79 h 251"/>
                  <a:gd name="T28" fmla="*/ 64 w 212"/>
                  <a:gd name="T29" fmla="*/ 84 h 251"/>
                  <a:gd name="T30" fmla="*/ 48 w 212"/>
                  <a:gd name="T31" fmla="*/ 60 h 251"/>
                  <a:gd name="T32" fmla="*/ 66 w 212"/>
                  <a:gd name="T33" fmla="*/ 54 h 251"/>
                  <a:gd name="T34" fmla="*/ 76 w 212"/>
                  <a:gd name="T35" fmla="*/ 45 h 251"/>
                  <a:gd name="T36" fmla="*/ 84 w 212"/>
                  <a:gd name="T37" fmla="*/ 6 h 251"/>
                  <a:gd name="T38" fmla="*/ 101 w 212"/>
                  <a:gd name="T39" fmla="*/ 11 h 251"/>
                  <a:gd name="T40" fmla="*/ 109 w 212"/>
                  <a:gd name="T41" fmla="*/ 24 h 251"/>
                  <a:gd name="T42" fmla="*/ 107 w 212"/>
                  <a:gd name="T43" fmla="*/ 31 h 251"/>
                  <a:gd name="T44" fmla="*/ 116 w 212"/>
                  <a:gd name="T45" fmla="*/ 46 h 251"/>
                  <a:gd name="T46" fmla="*/ 86 w 212"/>
                  <a:gd name="T47" fmla="*/ 97 h 251"/>
                  <a:gd name="T48" fmla="*/ 71 w 212"/>
                  <a:gd name="T49" fmla="*/ 216 h 251"/>
                  <a:gd name="T50" fmla="*/ 108 w 212"/>
                  <a:gd name="T51" fmla="*/ 198 h 251"/>
                  <a:gd name="T52" fmla="*/ 120 w 212"/>
                  <a:gd name="T53" fmla="*/ 172 h 251"/>
                  <a:gd name="T54" fmla="*/ 109 w 212"/>
                  <a:gd name="T55" fmla="*/ 138 h 251"/>
                  <a:gd name="T56" fmla="*/ 128 w 212"/>
                  <a:gd name="T57" fmla="*/ 153 h 251"/>
                  <a:gd name="T58" fmla="*/ 133 w 212"/>
                  <a:gd name="T59" fmla="*/ 154 h 251"/>
                  <a:gd name="T60" fmla="*/ 142 w 212"/>
                  <a:gd name="T61" fmla="*/ 130 h 251"/>
                  <a:gd name="T62" fmla="*/ 126 w 212"/>
                  <a:gd name="T63" fmla="*/ 131 h 251"/>
                  <a:gd name="T64" fmla="*/ 123 w 212"/>
                  <a:gd name="T65" fmla="*/ 118 h 251"/>
                  <a:gd name="T66" fmla="*/ 137 w 212"/>
                  <a:gd name="T67" fmla="*/ 76 h 251"/>
                  <a:gd name="T68" fmla="*/ 108 w 212"/>
                  <a:gd name="T69" fmla="*/ 92 h 251"/>
                  <a:gd name="T70" fmla="*/ 100 w 212"/>
                  <a:gd name="T71" fmla="*/ 89 h 251"/>
                  <a:gd name="T72" fmla="*/ 100 w 212"/>
                  <a:gd name="T73" fmla="*/ 86 h 251"/>
                  <a:gd name="T74" fmla="*/ 96 w 212"/>
                  <a:gd name="T75" fmla="*/ 83 h 251"/>
                  <a:gd name="T76" fmla="*/ 96 w 212"/>
                  <a:gd name="T77" fmla="*/ 80 h 251"/>
                  <a:gd name="T78" fmla="*/ 139 w 212"/>
                  <a:gd name="T79" fmla="*/ 51 h 251"/>
                  <a:gd name="T80" fmla="*/ 157 w 212"/>
                  <a:gd name="T81" fmla="*/ 0 h 251"/>
                  <a:gd name="T82" fmla="*/ 179 w 212"/>
                  <a:gd name="T83" fmla="*/ 16 h 251"/>
                  <a:gd name="T84" fmla="*/ 180 w 212"/>
                  <a:gd name="T85" fmla="*/ 27 h 251"/>
                  <a:gd name="T86" fmla="*/ 186 w 212"/>
                  <a:gd name="T87" fmla="*/ 34 h 251"/>
                  <a:gd name="T88" fmla="*/ 189 w 212"/>
                  <a:gd name="T89" fmla="*/ 35 h 251"/>
                  <a:gd name="T90" fmla="*/ 190 w 212"/>
                  <a:gd name="T91" fmla="*/ 43 h 251"/>
                  <a:gd name="T92" fmla="*/ 176 w 212"/>
                  <a:gd name="T93" fmla="*/ 51 h 251"/>
                  <a:gd name="T94" fmla="*/ 176 w 212"/>
                  <a:gd name="T95" fmla="*/ 54 h 251"/>
                  <a:gd name="T96" fmla="*/ 170 w 212"/>
                  <a:gd name="T97" fmla="*/ 56 h 251"/>
                  <a:gd name="T98" fmla="*/ 148 w 212"/>
                  <a:gd name="T99" fmla="*/ 113 h 251"/>
                  <a:gd name="T100" fmla="*/ 165 w 212"/>
                  <a:gd name="T101" fmla="*/ 138 h 251"/>
                  <a:gd name="T102" fmla="*/ 147 w 212"/>
                  <a:gd name="T103" fmla="*/ 174 h 251"/>
                  <a:gd name="T104" fmla="*/ 169 w 212"/>
                  <a:gd name="T105" fmla="*/ 200 h 251"/>
                  <a:gd name="T106" fmla="*/ 211 w 212"/>
                  <a:gd name="T107" fmla="*/ 211 h 251"/>
                  <a:gd name="T108" fmla="*/ 212 w 212"/>
                  <a:gd name="T109" fmla="*/ 215 h 251"/>
                  <a:gd name="T110" fmla="*/ 151 w 212"/>
                  <a:gd name="T111" fmla="*/ 234 h 251"/>
                  <a:gd name="T112" fmla="*/ 131 w 212"/>
                  <a:gd name="T113" fmla="*/ 196 h 251"/>
                  <a:gd name="T114" fmla="*/ 78 w 212"/>
                  <a:gd name="T115" fmla="*/ 241 h 251"/>
                  <a:gd name="T116" fmla="*/ 70 w 212"/>
                  <a:gd name="T117" fmla="*/ 231 h 251"/>
                  <a:gd name="T118" fmla="*/ 55 w 212"/>
                  <a:gd name="T1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1">
                    <a:moveTo>
                      <a:pt x="55" y="251"/>
                    </a:moveTo>
                    <a:cubicBezTo>
                      <a:pt x="49" y="241"/>
                      <a:pt x="45" y="236"/>
                      <a:pt x="38" y="231"/>
                    </a:cubicBezTo>
                    <a:cubicBezTo>
                      <a:pt x="35" y="221"/>
                      <a:pt x="26" y="223"/>
                      <a:pt x="23" y="219"/>
                    </a:cubicBezTo>
                    <a:cubicBezTo>
                      <a:pt x="23" y="210"/>
                      <a:pt x="40" y="220"/>
                      <a:pt x="50" y="216"/>
                    </a:cubicBezTo>
                    <a:cubicBezTo>
                      <a:pt x="51" y="212"/>
                      <a:pt x="51" y="212"/>
                      <a:pt x="58" y="153"/>
                    </a:cubicBezTo>
                    <a:cubicBezTo>
                      <a:pt x="59" y="147"/>
                      <a:pt x="60" y="141"/>
                      <a:pt x="61" y="136"/>
                    </a:cubicBezTo>
                    <a:cubicBezTo>
                      <a:pt x="60" y="135"/>
                      <a:pt x="60" y="134"/>
                      <a:pt x="59" y="133"/>
                    </a:cubicBezTo>
                    <a:cubicBezTo>
                      <a:pt x="53" y="145"/>
                      <a:pt x="26" y="199"/>
                      <a:pt x="13" y="197"/>
                    </a:cubicBezTo>
                    <a:cubicBezTo>
                      <a:pt x="13" y="196"/>
                      <a:pt x="13" y="195"/>
                      <a:pt x="13" y="195"/>
                    </a:cubicBezTo>
                    <a:cubicBezTo>
                      <a:pt x="5" y="192"/>
                      <a:pt x="0" y="184"/>
                      <a:pt x="0" y="178"/>
                    </a:cubicBezTo>
                    <a:cubicBezTo>
                      <a:pt x="6" y="171"/>
                      <a:pt x="23" y="166"/>
                      <a:pt x="26" y="154"/>
                    </a:cubicBezTo>
                    <a:cubicBezTo>
                      <a:pt x="37" y="143"/>
                      <a:pt x="49" y="120"/>
                      <a:pt x="61" y="114"/>
                    </a:cubicBezTo>
                    <a:cubicBezTo>
                      <a:pt x="65" y="101"/>
                      <a:pt x="66" y="92"/>
                      <a:pt x="68" y="80"/>
                    </a:cubicBezTo>
                    <a:cubicBezTo>
                      <a:pt x="68" y="80"/>
                      <a:pt x="67" y="79"/>
                      <a:pt x="67" y="79"/>
                    </a:cubicBezTo>
                    <a:cubicBezTo>
                      <a:pt x="65" y="81"/>
                      <a:pt x="65" y="81"/>
                      <a:pt x="64" y="84"/>
                    </a:cubicBezTo>
                    <a:cubicBezTo>
                      <a:pt x="57" y="82"/>
                      <a:pt x="46" y="67"/>
                      <a:pt x="48" y="60"/>
                    </a:cubicBezTo>
                    <a:cubicBezTo>
                      <a:pt x="63" y="54"/>
                      <a:pt x="63" y="54"/>
                      <a:pt x="66" y="54"/>
                    </a:cubicBezTo>
                    <a:cubicBezTo>
                      <a:pt x="69" y="48"/>
                      <a:pt x="73" y="50"/>
                      <a:pt x="76" y="45"/>
                    </a:cubicBezTo>
                    <a:cubicBezTo>
                      <a:pt x="79" y="32"/>
                      <a:pt x="82" y="19"/>
                      <a:pt x="84" y="6"/>
                    </a:cubicBezTo>
                    <a:cubicBezTo>
                      <a:pt x="91" y="0"/>
                      <a:pt x="92" y="2"/>
                      <a:pt x="101" y="11"/>
                    </a:cubicBezTo>
                    <a:cubicBezTo>
                      <a:pt x="102" y="14"/>
                      <a:pt x="104" y="21"/>
                      <a:pt x="109" y="24"/>
                    </a:cubicBezTo>
                    <a:cubicBezTo>
                      <a:pt x="109" y="26"/>
                      <a:pt x="108" y="29"/>
                      <a:pt x="107" y="31"/>
                    </a:cubicBezTo>
                    <a:cubicBezTo>
                      <a:pt x="114" y="33"/>
                      <a:pt x="115" y="32"/>
                      <a:pt x="116" y="46"/>
                    </a:cubicBezTo>
                    <a:cubicBezTo>
                      <a:pt x="93" y="68"/>
                      <a:pt x="95" y="61"/>
                      <a:pt x="86" y="97"/>
                    </a:cubicBezTo>
                    <a:cubicBezTo>
                      <a:pt x="80" y="134"/>
                      <a:pt x="75" y="175"/>
                      <a:pt x="71" y="216"/>
                    </a:cubicBezTo>
                    <a:cubicBezTo>
                      <a:pt x="78" y="233"/>
                      <a:pt x="102" y="203"/>
                      <a:pt x="108" y="198"/>
                    </a:cubicBezTo>
                    <a:cubicBezTo>
                      <a:pt x="114" y="189"/>
                      <a:pt x="119" y="182"/>
                      <a:pt x="120" y="172"/>
                    </a:cubicBezTo>
                    <a:cubicBezTo>
                      <a:pt x="114" y="160"/>
                      <a:pt x="109" y="149"/>
                      <a:pt x="109" y="138"/>
                    </a:cubicBezTo>
                    <a:cubicBezTo>
                      <a:pt x="115" y="140"/>
                      <a:pt x="124" y="142"/>
                      <a:pt x="128" y="153"/>
                    </a:cubicBezTo>
                    <a:cubicBezTo>
                      <a:pt x="130" y="153"/>
                      <a:pt x="131" y="154"/>
                      <a:pt x="133" y="154"/>
                    </a:cubicBezTo>
                    <a:cubicBezTo>
                      <a:pt x="141" y="135"/>
                      <a:pt x="141" y="135"/>
                      <a:pt x="142" y="130"/>
                    </a:cubicBezTo>
                    <a:cubicBezTo>
                      <a:pt x="136" y="129"/>
                      <a:pt x="130" y="132"/>
                      <a:pt x="126" y="131"/>
                    </a:cubicBezTo>
                    <a:cubicBezTo>
                      <a:pt x="124" y="124"/>
                      <a:pt x="122" y="123"/>
                      <a:pt x="123" y="118"/>
                    </a:cubicBezTo>
                    <a:cubicBezTo>
                      <a:pt x="128" y="115"/>
                      <a:pt x="136" y="79"/>
                      <a:pt x="137" y="76"/>
                    </a:cubicBezTo>
                    <a:cubicBezTo>
                      <a:pt x="128" y="75"/>
                      <a:pt x="121" y="94"/>
                      <a:pt x="108" y="92"/>
                    </a:cubicBezTo>
                    <a:cubicBezTo>
                      <a:pt x="108" y="91"/>
                      <a:pt x="108" y="91"/>
                      <a:pt x="100" y="89"/>
                    </a:cubicBezTo>
                    <a:cubicBezTo>
                      <a:pt x="100" y="88"/>
                      <a:pt x="100" y="87"/>
                      <a:pt x="100" y="86"/>
                    </a:cubicBezTo>
                    <a:cubicBezTo>
                      <a:pt x="99" y="85"/>
                      <a:pt x="97" y="84"/>
                      <a:pt x="96" y="83"/>
                    </a:cubicBezTo>
                    <a:cubicBezTo>
                      <a:pt x="96" y="82"/>
                      <a:pt x="96" y="81"/>
                      <a:pt x="96" y="80"/>
                    </a:cubicBezTo>
                    <a:cubicBezTo>
                      <a:pt x="109" y="71"/>
                      <a:pt x="127" y="63"/>
                      <a:pt x="139" y="51"/>
                    </a:cubicBezTo>
                    <a:cubicBezTo>
                      <a:pt x="151" y="49"/>
                      <a:pt x="156" y="12"/>
                      <a:pt x="157" y="0"/>
                    </a:cubicBezTo>
                    <a:cubicBezTo>
                      <a:pt x="166" y="2"/>
                      <a:pt x="169" y="10"/>
                      <a:pt x="179" y="16"/>
                    </a:cubicBezTo>
                    <a:cubicBezTo>
                      <a:pt x="179" y="20"/>
                      <a:pt x="180" y="23"/>
                      <a:pt x="180" y="27"/>
                    </a:cubicBezTo>
                    <a:cubicBezTo>
                      <a:pt x="183" y="28"/>
                      <a:pt x="185" y="28"/>
                      <a:pt x="186" y="34"/>
                    </a:cubicBezTo>
                    <a:cubicBezTo>
                      <a:pt x="187" y="35"/>
                      <a:pt x="188" y="35"/>
                      <a:pt x="189" y="35"/>
                    </a:cubicBezTo>
                    <a:cubicBezTo>
                      <a:pt x="189" y="38"/>
                      <a:pt x="189" y="40"/>
                      <a:pt x="190" y="43"/>
                    </a:cubicBezTo>
                    <a:cubicBezTo>
                      <a:pt x="185" y="46"/>
                      <a:pt x="182" y="49"/>
                      <a:pt x="176" y="51"/>
                    </a:cubicBezTo>
                    <a:cubicBezTo>
                      <a:pt x="176" y="52"/>
                      <a:pt x="176" y="53"/>
                      <a:pt x="176" y="54"/>
                    </a:cubicBezTo>
                    <a:cubicBezTo>
                      <a:pt x="174" y="55"/>
                      <a:pt x="172" y="55"/>
                      <a:pt x="170" y="56"/>
                    </a:cubicBezTo>
                    <a:cubicBezTo>
                      <a:pt x="159" y="75"/>
                      <a:pt x="152" y="88"/>
                      <a:pt x="148" y="113"/>
                    </a:cubicBezTo>
                    <a:cubicBezTo>
                      <a:pt x="163" y="117"/>
                      <a:pt x="167" y="115"/>
                      <a:pt x="165" y="138"/>
                    </a:cubicBezTo>
                    <a:cubicBezTo>
                      <a:pt x="158" y="146"/>
                      <a:pt x="149" y="161"/>
                      <a:pt x="147" y="174"/>
                    </a:cubicBezTo>
                    <a:cubicBezTo>
                      <a:pt x="155" y="182"/>
                      <a:pt x="162" y="191"/>
                      <a:pt x="169" y="200"/>
                    </a:cubicBezTo>
                    <a:cubicBezTo>
                      <a:pt x="181" y="208"/>
                      <a:pt x="197" y="209"/>
                      <a:pt x="211" y="211"/>
                    </a:cubicBezTo>
                    <a:cubicBezTo>
                      <a:pt x="212" y="213"/>
                      <a:pt x="212" y="213"/>
                      <a:pt x="212" y="215"/>
                    </a:cubicBezTo>
                    <a:cubicBezTo>
                      <a:pt x="195" y="228"/>
                      <a:pt x="170" y="236"/>
                      <a:pt x="151" y="234"/>
                    </a:cubicBezTo>
                    <a:cubicBezTo>
                      <a:pt x="143" y="220"/>
                      <a:pt x="139" y="207"/>
                      <a:pt x="131" y="196"/>
                    </a:cubicBezTo>
                    <a:cubicBezTo>
                      <a:pt x="120" y="211"/>
                      <a:pt x="95" y="241"/>
                      <a:pt x="78" y="241"/>
                    </a:cubicBezTo>
                    <a:cubicBezTo>
                      <a:pt x="75" y="235"/>
                      <a:pt x="72" y="232"/>
                      <a:pt x="70" y="231"/>
                    </a:cubicBezTo>
                    <a:cubicBezTo>
                      <a:pt x="68" y="241"/>
                      <a:pt x="64" y="248"/>
                      <a:pt x="55" y="251"/>
                    </a:cubicBezTo>
                    <a:close/>
                  </a:path>
                </a:pathLst>
              </a:custGeom>
              <a:solidFill>
                <a:srgbClr val="E60012"/>
              </a:solidFill>
              <a:ln>
                <a:noFill/>
              </a:ln>
            </p:spPr>
            <p:txBody>
              <a:bodyPr anchor="ctr"/>
              <a:lstStyle/>
              <a:p>
                <a:pPr algn="ctr"/>
                <a:endParaRPr/>
              </a:p>
            </p:txBody>
          </p:sp>
          <p:sp>
            <p:nvSpPr>
              <p:cNvPr id="70" name="ïṩļíḑè">
                <a:extLst>
                  <a:ext uri="{FF2B5EF4-FFF2-40B4-BE49-F238E27FC236}">
                    <a16:creationId xmlns:a16="http://schemas.microsoft.com/office/drawing/2014/main" id="{49924D84-489C-4463-9732-8D29E6D53278}"/>
                  </a:ext>
                </a:extLst>
              </p:cNvPr>
              <p:cNvSpPr/>
              <p:nvPr/>
            </p:nvSpPr>
            <p:spPr bwMode="auto">
              <a:xfrm>
                <a:off x="3298826" y="2668588"/>
                <a:ext cx="149225" cy="203200"/>
              </a:xfrm>
              <a:custGeom>
                <a:avLst/>
                <a:gdLst>
                  <a:gd name="T0" fmla="*/ 2 w 190"/>
                  <a:gd name="T1" fmla="*/ 167 h 259"/>
                  <a:gd name="T2" fmla="*/ 86 w 190"/>
                  <a:gd name="T3" fmla="*/ 136 h 259"/>
                  <a:gd name="T4" fmla="*/ 44 w 190"/>
                  <a:gd name="T5" fmla="*/ 140 h 259"/>
                  <a:gd name="T6" fmla="*/ 55 w 190"/>
                  <a:gd name="T7" fmla="*/ 107 h 259"/>
                  <a:gd name="T8" fmla="*/ 132 w 190"/>
                  <a:gd name="T9" fmla="*/ 66 h 259"/>
                  <a:gd name="T10" fmla="*/ 164 w 190"/>
                  <a:gd name="T11" fmla="*/ 3 h 259"/>
                  <a:gd name="T12" fmla="*/ 143 w 190"/>
                  <a:gd name="T13" fmla="*/ 105 h 259"/>
                  <a:gd name="T14" fmla="*/ 149 w 190"/>
                  <a:gd name="T15" fmla="*/ 129 h 259"/>
                  <a:gd name="T16" fmla="*/ 110 w 190"/>
                  <a:gd name="T17" fmla="*/ 151 h 259"/>
                  <a:gd name="T18" fmla="*/ 43 w 190"/>
                  <a:gd name="T19" fmla="*/ 191 h 259"/>
                  <a:gd name="T20" fmla="*/ 22 w 190"/>
                  <a:gd name="T21" fmla="*/ 185 h 259"/>
                  <a:gd name="T22" fmla="*/ 121 w 190"/>
                  <a:gd name="T23" fmla="*/ 249 h 259"/>
                  <a:gd name="T24" fmla="*/ 133 w 190"/>
                  <a:gd name="T25" fmla="*/ 251 h 259"/>
                  <a:gd name="T26" fmla="*/ 163 w 190"/>
                  <a:gd name="T27" fmla="*/ 256 h 259"/>
                  <a:gd name="T28" fmla="*/ 168 w 190"/>
                  <a:gd name="T29" fmla="*/ 257 h 259"/>
                  <a:gd name="T30" fmla="*/ 155 w 190"/>
                  <a:gd name="T31" fmla="*/ 237 h 259"/>
                  <a:gd name="T32" fmla="*/ 139 w 190"/>
                  <a:gd name="T33" fmla="*/ 206 h 259"/>
                  <a:gd name="T34" fmla="*/ 139 w 190"/>
                  <a:gd name="T35" fmla="*/ 203 h 259"/>
                  <a:gd name="T36" fmla="*/ 137 w 190"/>
                  <a:gd name="T37" fmla="*/ 200 h 259"/>
                  <a:gd name="T38" fmla="*/ 136 w 190"/>
                  <a:gd name="T39" fmla="*/ 197 h 259"/>
                  <a:gd name="T40" fmla="*/ 136 w 190"/>
                  <a:gd name="T41" fmla="*/ 193 h 259"/>
                  <a:gd name="T42" fmla="*/ 135 w 190"/>
                  <a:gd name="T43" fmla="*/ 189 h 259"/>
                  <a:gd name="T44" fmla="*/ 132 w 190"/>
                  <a:gd name="T45" fmla="*/ 167 h 259"/>
                  <a:gd name="T46" fmla="*/ 131 w 190"/>
                  <a:gd name="T47" fmla="*/ 158 h 259"/>
                  <a:gd name="T48" fmla="*/ 130 w 190"/>
                  <a:gd name="T49" fmla="*/ 150 h 259"/>
                  <a:gd name="T50" fmla="*/ 129 w 190"/>
                  <a:gd name="T51" fmla="*/ 148 h 259"/>
                  <a:gd name="T52" fmla="*/ 125 w 190"/>
                  <a:gd name="T53" fmla="*/ 147 h 259"/>
                  <a:gd name="T54" fmla="*/ 121 w 190"/>
                  <a:gd name="T55" fmla="*/ 153 h 259"/>
                  <a:gd name="T56" fmla="*/ 116 w 190"/>
                  <a:gd name="T57" fmla="*/ 221 h 259"/>
                  <a:gd name="T58" fmla="*/ 114 w 190"/>
                  <a:gd name="T59" fmla="*/ 229 h 259"/>
                  <a:gd name="T60" fmla="*/ 119 w 190"/>
                  <a:gd name="T61" fmla="*/ 243 h 259"/>
                  <a:gd name="T62" fmla="*/ 121 w 190"/>
                  <a:gd name="T63" fmla="*/ 24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259">
                    <a:moveTo>
                      <a:pt x="0" y="171"/>
                    </a:moveTo>
                    <a:cubicBezTo>
                      <a:pt x="1" y="169"/>
                      <a:pt x="1" y="168"/>
                      <a:pt x="2" y="167"/>
                    </a:cubicBezTo>
                    <a:cubicBezTo>
                      <a:pt x="7" y="167"/>
                      <a:pt x="7" y="167"/>
                      <a:pt x="9" y="166"/>
                    </a:cubicBezTo>
                    <a:cubicBezTo>
                      <a:pt x="28" y="173"/>
                      <a:pt x="81" y="166"/>
                      <a:pt x="86" y="136"/>
                    </a:cubicBezTo>
                    <a:cubicBezTo>
                      <a:pt x="72" y="139"/>
                      <a:pt x="58" y="142"/>
                      <a:pt x="45" y="143"/>
                    </a:cubicBezTo>
                    <a:cubicBezTo>
                      <a:pt x="45" y="142"/>
                      <a:pt x="45" y="141"/>
                      <a:pt x="44" y="140"/>
                    </a:cubicBezTo>
                    <a:cubicBezTo>
                      <a:pt x="37" y="130"/>
                      <a:pt x="28" y="108"/>
                      <a:pt x="31" y="98"/>
                    </a:cubicBezTo>
                    <a:cubicBezTo>
                      <a:pt x="36" y="96"/>
                      <a:pt x="48" y="103"/>
                      <a:pt x="55" y="107"/>
                    </a:cubicBezTo>
                    <a:cubicBezTo>
                      <a:pt x="66" y="109"/>
                      <a:pt x="100" y="112"/>
                      <a:pt x="110" y="105"/>
                    </a:cubicBezTo>
                    <a:cubicBezTo>
                      <a:pt x="125" y="80"/>
                      <a:pt x="131" y="66"/>
                      <a:pt x="132" y="66"/>
                    </a:cubicBezTo>
                    <a:cubicBezTo>
                      <a:pt x="142" y="44"/>
                      <a:pt x="148" y="21"/>
                      <a:pt x="156" y="2"/>
                    </a:cubicBezTo>
                    <a:cubicBezTo>
                      <a:pt x="160" y="0"/>
                      <a:pt x="159" y="1"/>
                      <a:pt x="164" y="3"/>
                    </a:cubicBezTo>
                    <a:cubicBezTo>
                      <a:pt x="161" y="9"/>
                      <a:pt x="182" y="37"/>
                      <a:pt x="173" y="57"/>
                    </a:cubicBezTo>
                    <a:cubicBezTo>
                      <a:pt x="167" y="59"/>
                      <a:pt x="148" y="93"/>
                      <a:pt x="143" y="105"/>
                    </a:cubicBezTo>
                    <a:cubicBezTo>
                      <a:pt x="154" y="120"/>
                      <a:pt x="179" y="85"/>
                      <a:pt x="190" y="124"/>
                    </a:cubicBezTo>
                    <a:cubicBezTo>
                      <a:pt x="185" y="135"/>
                      <a:pt x="159" y="125"/>
                      <a:pt x="149" y="129"/>
                    </a:cubicBezTo>
                    <a:cubicBezTo>
                      <a:pt x="143" y="127"/>
                      <a:pt x="132" y="132"/>
                      <a:pt x="128" y="129"/>
                    </a:cubicBezTo>
                    <a:cubicBezTo>
                      <a:pt x="120" y="136"/>
                      <a:pt x="117" y="140"/>
                      <a:pt x="110" y="151"/>
                    </a:cubicBezTo>
                    <a:cubicBezTo>
                      <a:pt x="110" y="150"/>
                      <a:pt x="109" y="150"/>
                      <a:pt x="108" y="150"/>
                    </a:cubicBezTo>
                    <a:cubicBezTo>
                      <a:pt x="93" y="175"/>
                      <a:pt x="67" y="188"/>
                      <a:pt x="43" y="191"/>
                    </a:cubicBezTo>
                    <a:cubicBezTo>
                      <a:pt x="43" y="192"/>
                      <a:pt x="42" y="192"/>
                      <a:pt x="42" y="194"/>
                    </a:cubicBezTo>
                    <a:cubicBezTo>
                      <a:pt x="37" y="190"/>
                      <a:pt x="36" y="191"/>
                      <a:pt x="22" y="185"/>
                    </a:cubicBezTo>
                    <a:cubicBezTo>
                      <a:pt x="15" y="180"/>
                      <a:pt x="8" y="176"/>
                      <a:pt x="0" y="171"/>
                    </a:cubicBezTo>
                    <a:close/>
                    <a:moveTo>
                      <a:pt x="121" y="249"/>
                    </a:moveTo>
                    <a:cubicBezTo>
                      <a:pt x="125" y="250"/>
                      <a:pt x="129" y="252"/>
                      <a:pt x="132" y="253"/>
                    </a:cubicBezTo>
                    <a:cubicBezTo>
                      <a:pt x="133" y="252"/>
                      <a:pt x="133" y="252"/>
                      <a:pt x="133" y="251"/>
                    </a:cubicBezTo>
                    <a:cubicBezTo>
                      <a:pt x="138" y="253"/>
                      <a:pt x="151" y="255"/>
                      <a:pt x="163" y="258"/>
                    </a:cubicBezTo>
                    <a:cubicBezTo>
                      <a:pt x="163" y="257"/>
                      <a:pt x="163" y="257"/>
                      <a:pt x="163" y="256"/>
                    </a:cubicBezTo>
                    <a:cubicBezTo>
                      <a:pt x="164" y="257"/>
                      <a:pt x="166" y="258"/>
                      <a:pt x="167" y="259"/>
                    </a:cubicBezTo>
                    <a:cubicBezTo>
                      <a:pt x="168" y="258"/>
                      <a:pt x="168" y="257"/>
                      <a:pt x="168" y="257"/>
                    </a:cubicBezTo>
                    <a:cubicBezTo>
                      <a:pt x="169" y="257"/>
                      <a:pt x="169" y="258"/>
                      <a:pt x="170" y="258"/>
                    </a:cubicBezTo>
                    <a:cubicBezTo>
                      <a:pt x="174" y="246"/>
                      <a:pt x="160" y="241"/>
                      <a:pt x="155" y="237"/>
                    </a:cubicBezTo>
                    <a:cubicBezTo>
                      <a:pt x="144" y="221"/>
                      <a:pt x="144" y="221"/>
                      <a:pt x="138" y="208"/>
                    </a:cubicBezTo>
                    <a:cubicBezTo>
                      <a:pt x="139" y="208"/>
                      <a:pt x="139" y="207"/>
                      <a:pt x="139" y="206"/>
                    </a:cubicBezTo>
                    <a:cubicBezTo>
                      <a:pt x="139" y="206"/>
                      <a:pt x="138" y="206"/>
                      <a:pt x="138" y="205"/>
                    </a:cubicBezTo>
                    <a:cubicBezTo>
                      <a:pt x="138" y="205"/>
                      <a:pt x="138" y="204"/>
                      <a:pt x="139" y="203"/>
                    </a:cubicBezTo>
                    <a:cubicBezTo>
                      <a:pt x="138" y="203"/>
                      <a:pt x="137" y="202"/>
                      <a:pt x="136" y="202"/>
                    </a:cubicBezTo>
                    <a:cubicBezTo>
                      <a:pt x="137" y="201"/>
                      <a:pt x="137" y="200"/>
                      <a:pt x="137" y="200"/>
                    </a:cubicBezTo>
                    <a:cubicBezTo>
                      <a:pt x="136" y="199"/>
                      <a:pt x="136" y="199"/>
                      <a:pt x="136" y="198"/>
                    </a:cubicBezTo>
                    <a:cubicBezTo>
                      <a:pt x="136" y="198"/>
                      <a:pt x="136" y="197"/>
                      <a:pt x="136" y="197"/>
                    </a:cubicBezTo>
                    <a:cubicBezTo>
                      <a:pt x="136" y="196"/>
                      <a:pt x="135" y="196"/>
                      <a:pt x="135" y="195"/>
                    </a:cubicBezTo>
                    <a:cubicBezTo>
                      <a:pt x="135" y="194"/>
                      <a:pt x="135" y="194"/>
                      <a:pt x="136" y="193"/>
                    </a:cubicBezTo>
                    <a:cubicBezTo>
                      <a:pt x="135" y="193"/>
                      <a:pt x="135" y="193"/>
                      <a:pt x="134" y="192"/>
                    </a:cubicBezTo>
                    <a:cubicBezTo>
                      <a:pt x="135" y="191"/>
                      <a:pt x="135" y="190"/>
                      <a:pt x="135" y="189"/>
                    </a:cubicBezTo>
                    <a:cubicBezTo>
                      <a:pt x="133" y="184"/>
                      <a:pt x="133" y="179"/>
                      <a:pt x="131" y="178"/>
                    </a:cubicBezTo>
                    <a:cubicBezTo>
                      <a:pt x="131" y="174"/>
                      <a:pt x="131" y="170"/>
                      <a:pt x="132" y="167"/>
                    </a:cubicBezTo>
                    <a:cubicBezTo>
                      <a:pt x="131" y="166"/>
                      <a:pt x="131" y="166"/>
                      <a:pt x="130" y="166"/>
                    </a:cubicBezTo>
                    <a:cubicBezTo>
                      <a:pt x="131" y="163"/>
                      <a:pt x="131" y="161"/>
                      <a:pt x="131" y="158"/>
                    </a:cubicBezTo>
                    <a:cubicBezTo>
                      <a:pt x="130" y="158"/>
                      <a:pt x="130" y="157"/>
                      <a:pt x="129" y="157"/>
                    </a:cubicBezTo>
                    <a:cubicBezTo>
                      <a:pt x="129" y="154"/>
                      <a:pt x="129" y="152"/>
                      <a:pt x="130" y="150"/>
                    </a:cubicBezTo>
                    <a:cubicBezTo>
                      <a:pt x="129" y="150"/>
                      <a:pt x="129" y="150"/>
                      <a:pt x="128" y="149"/>
                    </a:cubicBezTo>
                    <a:cubicBezTo>
                      <a:pt x="128" y="149"/>
                      <a:pt x="129" y="148"/>
                      <a:pt x="129" y="148"/>
                    </a:cubicBezTo>
                    <a:cubicBezTo>
                      <a:pt x="128" y="147"/>
                      <a:pt x="127" y="146"/>
                      <a:pt x="126" y="145"/>
                    </a:cubicBezTo>
                    <a:cubicBezTo>
                      <a:pt x="126" y="146"/>
                      <a:pt x="125" y="146"/>
                      <a:pt x="125" y="147"/>
                    </a:cubicBezTo>
                    <a:cubicBezTo>
                      <a:pt x="125" y="147"/>
                      <a:pt x="124" y="146"/>
                      <a:pt x="124" y="146"/>
                    </a:cubicBezTo>
                    <a:cubicBezTo>
                      <a:pt x="123" y="148"/>
                      <a:pt x="122" y="151"/>
                      <a:pt x="121" y="153"/>
                    </a:cubicBezTo>
                    <a:cubicBezTo>
                      <a:pt x="121" y="154"/>
                      <a:pt x="121" y="154"/>
                      <a:pt x="122" y="154"/>
                    </a:cubicBezTo>
                    <a:cubicBezTo>
                      <a:pt x="119" y="174"/>
                      <a:pt x="118" y="198"/>
                      <a:pt x="116" y="221"/>
                    </a:cubicBezTo>
                    <a:cubicBezTo>
                      <a:pt x="116" y="222"/>
                      <a:pt x="117" y="222"/>
                      <a:pt x="117" y="222"/>
                    </a:cubicBezTo>
                    <a:cubicBezTo>
                      <a:pt x="116" y="224"/>
                      <a:pt x="115" y="227"/>
                      <a:pt x="114" y="229"/>
                    </a:cubicBezTo>
                    <a:cubicBezTo>
                      <a:pt x="115" y="230"/>
                      <a:pt x="115" y="230"/>
                      <a:pt x="116" y="230"/>
                    </a:cubicBezTo>
                    <a:cubicBezTo>
                      <a:pt x="114" y="235"/>
                      <a:pt x="114" y="237"/>
                      <a:pt x="119" y="243"/>
                    </a:cubicBezTo>
                    <a:cubicBezTo>
                      <a:pt x="118" y="244"/>
                      <a:pt x="118" y="244"/>
                      <a:pt x="118" y="245"/>
                    </a:cubicBezTo>
                    <a:cubicBezTo>
                      <a:pt x="119" y="246"/>
                      <a:pt x="120" y="248"/>
                      <a:pt x="121" y="249"/>
                    </a:cubicBezTo>
                    <a:close/>
                  </a:path>
                </a:pathLst>
              </a:custGeom>
              <a:solidFill>
                <a:srgbClr val="E60012"/>
              </a:solidFill>
              <a:ln>
                <a:noFill/>
              </a:ln>
            </p:spPr>
            <p:txBody>
              <a:bodyPr anchor="ctr"/>
              <a:lstStyle/>
              <a:p>
                <a:pPr algn="ctr"/>
                <a:endParaRPr/>
              </a:p>
            </p:txBody>
          </p:sp>
          <p:sp>
            <p:nvSpPr>
              <p:cNvPr id="71" name="i$ļíḍé">
                <a:extLst>
                  <a:ext uri="{FF2B5EF4-FFF2-40B4-BE49-F238E27FC236}">
                    <a16:creationId xmlns:a16="http://schemas.microsoft.com/office/drawing/2014/main" id="{A59A6242-8228-4E8C-9B15-66218668DAED}"/>
                  </a:ext>
                </a:extLst>
              </p:cNvPr>
              <p:cNvSpPr/>
              <p:nvPr/>
            </p:nvSpPr>
            <p:spPr bwMode="auto">
              <a:xfrm>
                <a:off x="2711451" y="2667001"/>
                <a:ext cx="95250" cy="222250"/>
              </a:xfrm>
              <a:custGeom>
                <a:avLst/>
                <a:gdLst>
                  <a:gd name="T0" fmla="*/ 111 w 121"/>
                  <a:gd name="T1" fmla="*/ 283 h 283"/>
                  <a:gd name="T2" fmla="*/ 94 w 121"/>
                  <a:gd name="T3" fmla="*/ 268 h 283"/>
                  <a:gd name="T4" fmla="*/ 82 w 121"/>
                  <a:gd name="T5" fmla="*/ 222 h 283"/>
                  <a:gd name="T6" fmla="*/ 55 w 121"/>
                  <a:gd name="T7" fmla="*/ 124 h 283"/>
                  <a:gd name="T8" fmla="*/ 39 w 121"/>
                  <a:gd name="T9" fmla="*/ 173 h 283"/>
                  <a:gd name="T10" fmla="*/ 6 w 121"/>
                  <a:gd name="T11" fmla="*/ 177 h 283"/>
                  <a:gd name="T12" fmla="*/ 2 w 121"/>
                  <a:gd name="T13" fmla="*/ 108 h 283"/>
                  <a:gd name="T14" fmla="*/ 6 w 121"/>
                  <a:gd name="T15" fmla="*/ 106 h 283"/>
                  <a:gd name="T16" fmla="*/ 16 w 121"/>
                  <a:gd name="T17" fmla="*/ 116 h 283"/>
                  <a:gd name="T18" fmla="*/ 29 w 121"/>
                  <a:gd name="T19" fmla="*/ 139 h 283"/>
                  <a:gd name="T20" fmla="*/ 49 w 121"/>
                  <a:gd name="T21" fmla="*/ 102 h 283"/>
                  <a:gd name="T22" fmla="*/ 21 w 121"/>
                  <a:gd name="T23" fmla="*/ 39 h 283"/>
                  <a:gd name="T24" fmla="*/ 17 w 121"/>
                  <a:gd name="T25" fmla="*/ 28 h 283"/>
                  <a:gd name="T26" fmla="*/ 49 w 121"/>
                  <a:gd name="T27" fmla="*/ 12 h 283"/>
                  <a:gd name="T28" fmla="*/ 63 w 121"/>
                  <a:gd name="T29" fmla="*/ 63 h 283"/>
                  <a:gd name="T30" fmla="*/ 87 w 121"/>
                  <a:gd name="T31" fmla="*/ 24 h 283"/>
                  <a:gd name="T32" fmla="*/ 117 w 121"/>
                  <a:gd name="T33" fmla="*/ 8 h 283"/>
                  <a:gd name="T34" fmla="*/ 121 w 121"/>
                  <a:gd name="T35" fmla="*/ 20 h 283"/>
                  <a:gd name="T36" fmla="*/ 119 w 121"/>
                  <a:gd name="T37" fmla="*/ 21 h 283"/>
                  <a:gd name="T38" fmla="*/ 120 w 121"/>
                  <a:gd name="T39" fmla="*/ 26 h 283"/>
                  <a:gd name="T40" fmla="*/ 99 w 121"/>
                  <a:gd name="T41" fmla="*/ 87 h 283"/>
                  <a:gd name="T42" fmla="*/ 108 w 121"/>
                  <a:gd name="T43" fmla="*/ 88 h 283"/>
                  <a:gd name="T44" fmla="*/ 112 w 121"/>
                  <a:gd name="T45" fmla="*/ 92 h 283"/>
                  <a:gd name="T46" fmla="*/ 82 w 121"/>
                  <a:gd name="T47" fmla="*/ 137 h 283"/>
                  <a:gd name="T48" fmla="*/ 98 w 121"/>
                  <a:gd name="T49" fmla="*/ 195 h 283"/>
                  <a:gd name="T50" fmla="*/ 120 w 121"/>
                  <a:gd name="T51" fmla="*/ 266 h 283"/>
                  <a:gd name="T52" fmla="*/ 118 w 121"/>
                  <a:gd name="T53" fmla="*/ 278 h 283"/>
                  <a:gd name="T54" fmla="*/ 111 w 121"/>
                  <a:gd name="T55" fmla="*/ 283 h 283"/>
                  <a:gd name="T56" fmla="*/ 77 w 121"/>
                  <a:gd name="T57" fmla="*/ 119 h 283"/>
                  <a:gd name="T58" fmla="*/ 88 w 121"/>
                  <a:gd name="T59" fmla="*/ 93 h 283"/>
                  <a:gd name="T60" fmla="*/ 85 w 121"/>
                  <a:gd name="T61" fmla="*/ 74 h 283"/>
                  <a:gd name="T62" fmla="*/ 87 w 121"/>
                  <a:gd name="T63" fmla="*/ 72 h 283"/>
                  <a:gd name="T64" fmla="*/ 84 w 121"/>
                  <a:gd name="T65" fmla="*/ 59 h 283"/>
                  <a:gd name="T66" fmla="*/ 71 w 121"/>
                  <a:gd name="T67" fmla="*/ 80 h 283"/>
                  <a:gd name="T68" fmla="*/ 77 w 121"/>
                  <a:gd name="T69" fmla="*/ 1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283">
                    <a:moveTo>
                      <a:pt x="111" y="283"/>
                    </a:moveTo>
                    <a:cubicBezTo>
                      <a:pt x="108" y="277"/>
                      <a:pt x="94" y="268"/>
                      <a:pt x="94" y="268"/>
                    </a:cubicBezTo>
                    <a:cubicBezTo>
                      <a:pt x="89" y="256"/>
                      <a:pt x="81" y="234"/>
                      <a:pt x="82" y="222"/>
                    </a:cubicBezTo>
                    <a:cubicBezTo>
                      <a:pt x="74" y="188"/>
                      <a:pt x="64" y="156"/>
                      <a:pt x="55" y="124"/>
                    </a:cubicBezTo>
                    <a:cubicBezTo>
                      <a:pt x="48" y="127"/>
                      <a:pt x="41" y="164"/>
                      <a:pt x="39" y="173"/>
                    </a:cubicBezTo>
                    <a:cubicBezTo>
                      <a:pt x="38" y="194"/>
                      <a:pt x="12" y="185"/>
                      <a:pt x="6" y="177"/>
                    </a:cubicBezTo>
                    <a:cubicBezTo>
                      <a:pt x="0" y="157"/>
                      <a:pt x="1" y="126"/>
                      <a:pt x="2" y="108"/>
                    </a:cubicBezTo>
                    <a:cubicBezTo>
                      <a:pt x="3" y="107"/>
                      <a:pt x="4" y="107"/>
                      <a:pt x="6" y="106"/>
                    </a:cubicBezTo>
                    <a:cubicBezTo>
                      <a:pt x="7" y="109"/>
                      <a:pt x="12" y="111"/>
                      <a:pt x="16" y="116"/>
                    </a:cubicBezTo>
                    <a:cubicBezTo>
                      <a:pt x="20" y="124"/>
                      <a:pt x="25" y="131"/>
                      <a:pt x="29" y="139"/>
                    </a:cubicBezTo>
                    <a:cubicBezTo>
                      <a:pt x="42" y="132"/>
                      <a:pt x="38" y="112"/>
                      <a:pt x="49" y="102"/>
                    </a:cubicBezTo>
                    <a:cubicBezTo>
                      <a:pt x="46" y="77"/>
                      <a:pt x="33" y="54"/>
                      <a:pt x="21" y="39"/>
                    </a:cubicBezTo>
                    <a:cubicBezTo>
                      <a:pt x="20" y="35"/>
                      <a:pt x="18" y="31"/>
                      <a:pt x="17" y="28"/>
                    </a:cubicBezTo>
                    <a:cubicBezTo>
                      <a:pt x="23" y="5"/>
                      <a:pt x="28" y="0"/>
                      <a:pt x="49" y="12"/>
                    </a:cubicBezTo>
                    <a:cubicBezTo>
                      <a:pt x="54" y="28"/>
                      <a:pt x="57" y="45"/>
                      <a:pt x="63" y="63"/>
                    </a:cubicBezTo>
                    <a:cubicBezTo>
                      <a:pt x="70" y="59"/>
                      <a:pt x="78" y="31"/>
                      <a:pt x="87" y="24"/>
                    </a:cubicBezTo>
                    <a:cubicBezTo>
                      <a:pt x="89" y="11"/>
                      <a:pt x="106" y="3"/>
                      <a:pt x="117" y="8"/>
                    </a:cubicBezTo>
                    <a:cubicBezTo>
                      <a:pt x="118" y="12"/>
                      <a:pt x="119" y="16"/>
                      <a:pt x="121" y="20"/>
                    </a:cubicBezTo>
                    <a:cubicBezTo>
                      <a:pt x="120" y="21"/>
                      <a:pt x="119" y="21"/>
                      <a:pt x="119" y="21"/>
                    </a:cubicBezTo>
                    <a:cubicBezTo>
                      <a:pt x="119" y="23"/>
                      <a:pt x="119" y="24"/>
                      <a:pt x="120" y="26"/>
                    </a:cubicBezTo>
                    <a:cubicBezTo>
                      <a:pt x="106" y="43"/>
                      <a:pt x="93" y="60"/>
                      <a:pt x="99" y="87"/>
                    </a:cubicBezTo>
                    <a:cubicBezTo>
                      <a:pt x="105" y="88"/>
                      <a:pt x="105" y="88"/>
                      <a:pt x="108" y="88"/>
                    </a:cubicBezTo>
                    <a:cubicBezTo>
                      <a:pt x="108" y="90"/>
                      <a:pt x="108" y="90"/>
                      <a:pt x="112" y="92"/>
                    </a:cubicBezTo>
                    <a:cubicBezTo>
                      <a:pt x="116" y="105"/>
                      <a:pt x="92" y="132"/>
                      <a:pt x="82" y="137"/>
                    </a:cubicBezTo>
                    <a:cubicBezTo>
                      <a:pt x="79" y="147"/>
                      <a:pt x="92" y="179"/>
                      <a:pt x="98" y="195"/>
                    </a:cubicBezTo>
                    <a:cubicBezTo>
                      <a:pt x="99" y="196"/>
                      <a:pt x="99" y="196"/>
                      <a:pt x="120" y="266"/>
                    </a:cubicBezTo>
                    <a:cubicBezTo>
                      <a:pt x="119" y="269"/>
                      <a:pt x="119" y="273"/>
                      <a:pt x="118" y="278"/>
                    </a:cubicBezTo>
                    <a:cubicBezTo>
                      <a:pt x="116" y="280"/>
                      <a:pt x="113" y="282"/>
                      <a:pt x="111" y="283"/>
                    </a:cubicBezTo>
                    <a:close/>
                    <a:moveTo>
                      <a:pt x="77" y="119"/>
                    </a:moveTo>
                    <a:cubicBezTo>
                      <a:pt x="83" y="111"/>
                      <a:pt x="88" y="105"/>
                      <a:pt x="88" y="93"/>
                    </a:cubicBezTo>
                    <a:cubicBezTo>
                      <a:pt x="86" y="85"/>
                      <a:pt x="86" y="78"/>
                      <a:pt x="85" y="74"/>
                    </a:cubicBezTo>
                    <a:cubicBezTo>
                      <a:pt x="86" y="73"/>
                      <a:pt x="86" y="73"/>
                      <a:pt x="87" y="72"/>
                    </a:cubicBezTo>
                    <a:cubicBezTo>
                      <a:pt x="86" y="68"/>
                      <a:pt x="85" y="64"/>
                      <a:pt x="84" y="59"/>
                    </a:cubicBezTo>
                    <a:cubicBezTo>
                      <a:pt x="77" y="61"/>
                      <a:pt x="70" y="73"/>
                      <a:pt x="71" y="80"/>
                    </a:cubicBezTo>
                    <a:cubicBezTo>
                      <a:pt x="64" y="87"/>
                      <a:pt x="70" y="111"/>
                      <a:pt x="77" y="119"/>
                    </a:cubicBezTo>
                    <a:close/>
                  </a:path>
                </a:pathLst>
              </a:custGeom>
              <a:solidFill>
                <a:srgbClr val="E60012"/>
              </a:solidFill>
              <a:ln>
                <a:noFill/>
              </a:ln>
            </p:spPr>
            <p:txBody>
              <a:bodyPr anchor="ctr"/>
              <a:lstStyle/>
              <a:p>
                <a:pPr algn="ctr"/>
                <a:endParaRPr/>
              </a:p>
            </p:txBody>
          </p:sp>
          <p:sp>
            <p:nvSpPr>
              <p:cNvPr id="72" name="î$lîde">
                <a:extLst>
                  <a:ext uri="{FF2B5EF4-FFF2-40B4-BE49-F238E27FC236}">
                    <a16:creationId xmlns:a16="http://schemas.microsoft.com/office/drawing/2014/main" id="{6849EFBD-777C-4105-B662-848D6BF47BEC}"/>
                  </a:ext>
                </a:extLst>
              </p:cNvPr>
              <p:cNvSpPr/>
              <p:nvPr/>
            </p:nvSpPr>
            <p:spPr bwMode="auto">
              <a:xfrm>
                <a:off x="3482976" y="2732088"/>
                <a:ext cx="207963" cy="249238"/>
              </a:xfrm>
              <a:custGeom>
                <a:avLst/>
                <a:gdLst>
                  <a:gd name="T0" fmla="*/ 28 w 264"/>
                  <a:gd name="T1" fmla="*/ 281 h 318"/>
                  <a:gd name="T2" fmla="*/ 19 w 264"/>
                  <a:gd name="T3" fmla="*/ 256 h 318"/>
                  <a:gd name="T4" fmla="*/ 52 w 264"/>
                  <a:gd name="T5" fmla="*/ 278 h 318"/>
                  <a:gd name="T6" fmla="*/ 65 w 264"/>
                  <a:gd name="T7" fmla="*/ 263 h 318"/>
                  <a:gd name="T8" fmla="*/ 98 w 264"/>
                  <a:gd name="T9" fmla="*/ 206 h 318"/>
                  <a:gd name="T10" fmla="*/ 43 w 264"/>
                  <a:gd name="T11" fmla="*/ 204 h 318"/>
                  <a:gd name="T12" fmla="*/ 5 w 264"/>
                  <a:gd name="T13" fmla="*/ 157 h 318"/>
                  <a:gd name="T14" fmla="*/ 76 w 264"/>
                  <a:gd name="T15" fmla="*/ 181 h 318"/>
                  <a:gd name="T16" fmla="*/ 147 w 264"/>
                  <a:gd name="T17" fmla="*/ 171 h 318"/>
                  <a:gd name="T18" fmla="*/ 130 w 264"/>
                  <a:gd name="T19" fmla="*/ 162 h 318"/>
                  <a:gd name="T20" fmla="*/ 89 w 264"/>
                  <a:gd name="T21" fmla="*/ 132 h 318"/>
                  <a:gd name="T22" fmla="*/ 221 w 264"/>
                  <a:gd name="T23" fmla="*/ 130 h 318"/>
                  <a:gd name="T24" fmla="*/ 169 w 264"/>
                  <a:gd name="T25" fmla="*/ 147 h 318"/>
                  <a:gd name="T26" fmla="*/ 151 w 264"/>
                  <a:gd name="T27" fmla="*/ 99 h 318"/>
                  <a:gd name="T28" fmla="*/ 141 w 264"/>
                  <a:gd name="T29" fmla="*/ 82 h 318"/>
                  <a:gd name="T30" fmla="*/ 113 w 264"/>
                  <a:gd name="T31" fmla="*/ 100 h 318"/>
                  <a:gd name="T32" fmla="*/ 96 w 264"/>
                  <a:gd name="T33" fmla="*/ 114 h 318"/>
                  <a:gd name="T34" fmla="*/ 105 w 264"/>
                  <a:gd name="T35" fmla="*/ 48 h 318"/>
                  <a:gd name="T36" fmla="*/ 116 w 264"/>
                  <a:gd name="T37" fmla="*/ 67 h 318"/>
                  <a:gd name="T38" fmla="*/ 126 w 264"/>
                  <a:gd name="T39" fmla="*/ 3 h 318"/>
                  <a:gd name="T40" fmla="*/ 131 w 264"/>
                  <a:gd name="T41" fmla="*/ 0 h 318"/>
                  <a:gd name="T42" fmla="*/ 143 w 264"/>
                  <a:gd name="T43" fmla="*/ 73 h 318"/>
                  <a:gd name="T44" fmla="*/ 162 w 264"/>
                  <a:gd name="T45" fmla="*/ 41 h 318"/>
                  <a:gd name="T46" fmla="*/ 184 w 264"/>
                  <a:gd name="T47" fmla="*/ 63 h 318"/>
                  <a:gd name="T48" fmla="*/ 207 w 264"/>
                  <a:gd name="T49" fmla="*/ 88 h 318"/>
                  <a:gd name="T50" fmla="*/ 188 w 264"/>
                  <a:gd name="T51" fmla="*/ 95 h 318"/>
                  <a:gd name="T52" fmla="*/ 253 w 264"/>
                  <a:gd name="T53" fmla="*/ 154 h 318"/>
                  <a:gd name="T54" fmla="*/ 181 w 264"/>
                  <a:gd name="T55" fmla="*/ 165 h 318"/>
                  <a:gd name="T56" fmla="*/ 164 w 264"/>
                  <a:gd name="T57" fmla="*/ 196 h 318"/>
                  <a:gd name="T58" fmla="*/ 143 w 264"/>
                  <a:gd name="T59" fmla="*/ 198 h 318"/>
                  <a:gd name="T60" fmla="*/ 159 w 264"/>
                  <a:gd name="T61" fmla="*/ 248 h 318"/>
                  <a:gd name="T62" fmla="*/ 124 w 264"/>
                  <a:gd name="T63" fmla="*/ 238 h 318"/>
                  <a:gd name="T64" fmla="*/ 121 w 264"/>
                  <a:gd name="T65" fmla="*/ 212 h 318"/>
                  <a:gd name="T66" fmla="*/ 50 w 264"/>
                  <a:gd name="T67" fmla="*/ 318 h 318"/>
                  <a:gd name="T68" fmla="*/ 158 w 264"/>
                  <a:gd name="T69" fmla="*/ 127 h 318"/>
                  <a:gd name="T70" fmla="*/ 173 w 264"/>
                  <a:gd name="T71" fmla="*/ 116 h 318"/>
                  <a:gd name="T72" fmla="*/ 158 w 264"/>
                  <a:gd name="T73" fmla="*/ 12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318">
                    <a:moveTo>
                      <a:pt x="42" y="316"/>
                    </a:moveTo>
                    <a:cubicBezTo>
                      <a:pt x="41" y="304"/>
                      <a:pt x="27" y="292"/>
                      <a:pt x="28" y="281"/>
                    </a:cubicBezTo>
                    <a:cubicBezTo>
                      <a:pt x="23" y="275"/>
                      <a:pt x="20" y="263"/>
                      <a:pt x="16" y="258"/>
                    </a:cubicBezTo>
                    <a:cubicBezTo>
                      <a:pt x="17" y="258"/>
                      <a:pt x="18" y="257"/>
                      <a:pt x="19" y="256"/>
                    </a:cubicBezTo>
                    <a:cubicBezTo>
                      <a:pt x="25" y="262"/>
                      <a:pt x="30" y="267"/>
                      <a:pt x="36" y="273"/>
                    </a:cubicBezTo>
                    <a:cubicBezTo>
                      <a:pt x="39" y="272"/>
                      <a:pt x="44" y="282"/>
                      <a:pt x="52" y="278"/>
                    </a:cubicBezTo>
                    <a:cubicBezTo>
                      <a:pt x="56" y="273"/>
                      <a:pt x="59" y="268"/>
                      <a:pt x="63" y="263"/>
                    </a:cubicBezTo>
                    <a:cubicBezTo>
                      <a:pt x="64" y="262"/>
                      <a:pt x="64" y="263"/>
                      <a:pt x="65" y="263"/>
                    </a:cubicBezTo>
                    <a:cubicBezTo>
                      <a:pt x="65" y="262"/>
                      <a:pt x="65" y="261"/>
                      <a:pt x="65" y="261"/>
                    </a:cubicBezTo>
                    <a:cubicBezTo>
                      <a:pt x="74" y="246"/>
                      <a:pt x="94" y="221"/>
                      <a:pt x="98" y="206"/>
                    </a:cubicBezTo>
                    <a:cubicBezTo>
                      <a:pt x="90" y="197"/>
                      <a:pt x="51" y="201"/>
                      <a:pt x="45" y="206"/>
                    </a:cubicBezTo>
                    <a:cubicBezTo>
                      <a:pt x="45" y="205"/>
                      <a:pt x="44" y="205"/>
                      <a:pt x="43" y="204"/>
                    </a:cubicBezTo>
                    <a:cubicBezTo>
                      <a:pt x="28" y="208"/>
                      <a:pt x="28" y="208"/>
                      <a:pt x="22" y="208"/>
                    </a:cubicBezTo>
                    <a:cubicBezTo>
                      <a:pt x="7" y="201"/>
                      <a:pt x="0" y="168"/>
                      <a:pt x="5" y="157"/>
                    </a:cubicBezTo>
                    <a:cubicBezTo>
                      <a:pt x="8" y="156"/>
                      <a:pt x="8" y="156"/>
                      <a:pt x="23" y="165"/>
                    </a:cubicBezTo>
                    <a:cubicBezTo>
                      <a:pt x="35" y="168"/>
                      <a:pt x="64" y="172"/>
                      <a:pt x="76" y="181"/>
                    </a:cubicBezTo>
                    <a:cubicBezTo>
                      <a:pt x="79" y="177"/>
                      <a:pt x="111" y="191"/>
                      <a:pt x="120" y="189"/>
                    </a:cubicBezTo>
                    <a:cubicBezTo>
                      <a:pt x="129" y="184"/>
                      <a:pt x="142" y="178"/>
                      <a:pt x="147" y="171"/>
                    </a:cubicBezTo>
                    <a:cubicBezTo>
                      <a:pt x="146" y="163"/>
                      <a:pt x="134" y="162"/>
                      <a:pt x="131" y="160"/>
                    </a:cubicBezTo>
                    <a:cubicBezTo>
                      <a:pt x="131" y="161"/>
                      <a:pt x="130" y="162"/>
                      <a:pt x="130" y="162"/>
                    </a:cubicBezTo>
                    <a:cubicBezTo>
                      <a:pt x="117" y="155"/>
                      <a:pt x="89" y="159"/>
                      <a:pt x="86" y="136"/>
                    </a:cubicBezTo>
                    <a:cubicBezTo>
                      <a:pt x="87" y="135"/>
                      <a:pt x="88" y="133"/>
                      <a:pt x="89" y="132"/>
                    </a:cubicBezTo>
                    <a:cubicBezTo>
                      <a:pt x="138" y="150"/>
                      <a:pt x="143" y="151"/>
                      <a:pt x="162" y="158"/>
                    </a:cubicBezTo>
                    <a:cubicBezTo>
                      <a:pt x="181" y="156"/>
                      <a:pt x="208" y="145"/>
                      <a:pt x="221" y="130"/>
                    </a:cubicBezTo>
                    <a:cubicBezTo>
                      <a:pt x="220" y="117"/>
                      <a:pt x="192" y="104"/>
                      <a:pt x="186" y="112"/>
                    </a:cubicBezTo>
                    <a:cubicBezTo>
                      <a:pt x="187" y="128"/>
                      <a:pt x="178" y="137"/>
                      <a:pt x="169" y="147"/>
                    </a:cubicBezTo>
                    <a:cubicBezTo>
                      <a:pt x="150" y="149"/>
                      <a:pt x="144" y="140"/>
                      <a:pt x="137" y="120"/>
                    </a:cubicBezTo>
                    <a:cubicBezTo>
                      <a:pt x="141" y="113"/>
                      <a:pt x="146" y="106"/>
                      <a:pt x="151" y="99"/>
                    </a:cubicBezTo>
                    <a:cubicBezTo>
                      <a:pt x="163" y="93"/>
                      <a:pt x="163" y="93"/>
                      <a:pt x="164" y="90"/>
                    </a:cubicBezTo>
                    <a:cubicBezTo>
                      <a:pt x="157" y="80"/>
                      <a:pt x="149" y="83"/>
                      <a:pt x="141" y="82"/>
                    </a:cubicBezTo>
                    <a:cubicBezTo>
                      <a:pt x="133" y="90"/>
                      <a:pt x="134" y="109"/>
                      <a:pt x="124" y="123"/>
                    </a:cubicBezTo>
                    <a:cubicBezTo>
                      <a:pt x="113" y="127"/>
                      <a:pt x="111" y="106"/>
                      <a:pt x="113" y="100"/>
                    </a:cubicBezTo>
                    <a:cubicBezTo>
                      <a:pt x="112" y="98"/>
                      <a:pt x="110" y="97"/>
                      <a:pt x="109" y="95"/>
                    </a:cubicBezTo>
                    <a:cubicBezTo>
                      <a:pt x="105" y="101"/>
                      <a:pt x="102" y="108"/>
                      <a:pt x="96" y="114"/>
                    </a:cubicBezTo>
                    <a:cubicBezTo>
                      <a:pt x="93" y="110"/>
                      <a:pt x="92" y="107"/>
                      <a:pt x="92" y="104"/>
                    </a:cubicBezTo>
                    <a:cubicBezTo>
                      <a:pt x="96" y="85"/>
                      <a:pt x="101" y="66"/>
                      <a:pt x="105" y="48"/>
                    </a:cubicBezTo>
                    <a:cubicBezTo>
                      <a:pt x="102" y="38"/>
                      <a:pt x="104" y="33"/>
                      <a:pt x="107" y="28"/>
                    </a:cubicBezTo>
                    <a:cubicBezTo>
                      <a:pt x="115" y="37"/>
                      <a:pt x="118" y="50"/>
                      <a:pt x="116" y="67"/>
                    </a:cubicBezTo>
                    <a:cubicBezTo>
                      <a:pt x="117" y="68"/>
                      <a:pt x="118" y="70"/>
                      <a:pt x="119" y="71"/>
                    </a:cubicBezTo>
                    <a:cubicBezTo>
                      <a:pt x="129" y="50"/>
                      <a:pt x="128" y="23"/>
                      <a:pt x="126" y="3"/>
                    </a:cubicBezTo>
                    <a:cubicBezTo>
                      <a:pt x="126" y="2"/>
                      <a:pt x="127" y="1"/>
                      <a:pt x="128" y="0"/>
                    </a:cubicBezTo>
                    <a:cubicBezTo>
                      <a:pt x="129" y="0"/>
                      <a:pt x="130" y="0"/>
                      <a:pt x="131" y="0"/>
                    </a:cubicBezTo>
                    <a:cubicBezTo>
                      <a:pt x="140" y="10"/>
                      <a:pt x="143" y="37"/>
                      <a:pt x="140" y="57"/>
                    </a:cubicBezTo>
                    <a:cubicBezTo>
                      <a:pt x="140" y="65"/>
                      <a:pt x="137" y="64"/>
                      <a:pt x="143" y="73"/>
                    </a:cubicBezTo>
                    <a:cubicBezTo>
                      <a:pt x="150" y="75"/>
                      <a:pt x="156" y="75"/>
                      <a:pt x="161" y="68"/>
                    </a:cubicBezTo>
                    <a:cubicBezTo>
                      <a:pt x="161" y="55"/>
                      <a:pt x="156" y="49"/>
                      <a:pt x="162" y="41"/>
                    </a:cubicBezTo>
                    <a:cubicBezTo>
                      <a:pt x="166" y="45"/>
                      <a:pt x="169" y="49"/>
                      <a:pt x="173" y="53"/>
                    </a:cubicBezTo>
                    <a:cubicBezTo>
                      <a:pt x="173" y="57"/>
                      <a:pt x="180" y="63"/>
                      <a:pt x="184" y="63"/>
                    </a:cubicBezTo>
                    <a:cubicBezTo>
                      <a:pt x="193" y="57"/>
                      <a:pt x="196" y="52"/>
                      <a:pt x="204" y="49"/>
                    </a:cubicBezTo>
                    <a:cubicBezTo>
                      <a:pt x="210" y="59"/>
                      <a:pt x="216" y="74"/>
                      <a:pt x="207" y="88"/>
                    </a:cubicBezTo>
                    <a:cubicBezTo>
                      <a:pt x="200" y="90"/>
                      <a:pt x="192" y="90"/>
                      <a:pt x="189" y="91"/>
                    </a:cubicBezTo>
                    <a:cubicBezTo>
                      <a:pt x="189" y="92"/>
                      <a:pt x="189" y="94"/>
                      <a:pt x="188" y="95"/>
                    </a:cubicBezTo>
                    <a:cubicBezTo>
                      <a:pt x="192" y="99"/>
                      <a:pt x="195" y="98"/>
                      <a:pt x="199" y="97"/>
                    </a:cubicBezTo>
                    <a:cubicBezTo>
                      <a:pt x="221" y="104"/>
                      <a:pt x="264" y="104"/>
                      <a:pt x="253" y="154"/>
                    </a:cubicBezTo>
                    <a:cubicBezTo>
                      <a:pt x="249" y="162"/>
                      <a:pt x="249" y="169"/>
                      <a:pt x="238" y="171"/>
                    </a:cubicBezTo>
                    <a:cubicBezTo>
                      <a:pt x="221" y="166"/>
                      <a:pt x="197" y="154"/>
                      <a:pt x="181" y="165"/>
                    </a:cubicBezTo>
                    <a:cubicBezTo>
                      <a:pt x="181" y="176"/>
                      <a:pt x="191" y="196"/>
                      <a:pt x="175" y="198"/>
                    </a:cubicBezTo>
                    <a:cubicBezTo>
                      <a:pt x="171" y="197"/>
                      <a:pt x="168" y="196"/>
                      <a:pt x="164" y="196"/>
                    </a:cubicBezTo>
                    <a:cubicBezTo>
                      <a:pt x="163" y="197"/>
                      <a:pt x="163" y="198"/>
                      <a:pt x="162" y="198"/>
                    </a:cubicBezTo>
                    <a:cubicBezTo>
                      <a:pt x="157" y="193"/>
                      <a:pt x="149" y="195"/>
                      <a:pt x="143" y="198"/>
                    </a:cubicBezTo>
                    <a:cubicBezTo>
                      <a:pt x="143" y="199"/>
                      <a:pt x="143" y="201"/>
                      <a:pt x="143" y="202"/>
                    </a:cubicBezTo>
                    <a:cubicBezTo>
                      <a:pt x="153" y="211"/>
                      <a:pt x="168" y="230"/>
                      <a:pt x="159" y="248"/>
                    </a:cubicBezTo>
                    <a:cubicBezTo>
                      <a:pt x="149" y="248"/>
                      <a:pt x="142" y="244"/>
                      <a:pt x="133" y="240"/>
                    </a:cubicBezTo>
                    <a:cubicBezTo>
                      <a:pt x="130" y="242"/>
                      <a:pt x="125" y="240"/>
                      <a:pt x="124" y="238"/>
                    </a:cubicBezTo>
                    <a:cubicBezTo>
                      <a:pt x="129" y="231"/>
                      <a:pt x="132" y="223"/>
                      <a:pt x="134" y="218"/>
                    </a:cubicBezTo>
                    <a:cubicBezTo>
                      <a:pt x="127" y="211"/>
                      <a:pt x="127" y="212"/>
                      <a:pt x="121" y="212"/>
                    </a:cubicBezTo>
                    <a:cubicBezTo>
                      <a:pt x="109" y="231"/>
                      <a:pt x="97" y="250"/>
                      <a:pt x="84" y="269"/>
                    </a:cubicBezTo>
                    <a:cubicBezTo>
                      <a:pt x="78" y="281"/>
                      <a:pt x="64" y="314"/>
                      <a:pt x="50" y="318"/>
                    </a:cubicBezTo>
                    <a:cubicBezTo>
                      <a:pt x="44" y="315"/>
                      <a:pt x="44" y="315"/>
                      <a:pt x="42" y="316"/>
                    </a:cubicBezTo>
                    <a:close/>
                    <a:moveTo>
                      <a:pt x="158" y="127"/>
                    </a:moveTo>
                    <a:cubicBezTo>
                      <a:pt x="164" y="133"/>
                      <a:pt x="164" y="133"/>
                      <a:pt x="165" y="133"/>
                    </a:cubicBezTo>
                    <a:cubicBezTo>
                      <a:pt x="169" y="126"/>
                      <a:pt x="171" y="120"/>
                      <a:pt x="173" y="116"/>
                    </a:cubicBezTo>
                    <a:cubicBezTo>
                      <a:pt x="164" y="104"/>
                      <a:pt x="164" y="108"/>
                      <a:pt x="156" y="119"/>
                    </a:cubicBezTo>
                    <a:cubicBezTo>
                      <a:pt x="157" y="122"/>
                      <a:pt x="157" y="124"/>
                      <a:pt x="158" y="127"/>
                    </a:cubicBezTo>
                    <a:close/>
                  </a:path>
                </a:pathLst>
              </a:custGeom>
              <a:solidFill>
                <a:srgbClr val="E60012"/>
              </a:solidFill>
              <a:ln>
                <a:noFill/>
              </a:ln>
            </p:spPr>
            <p:txBody>
              <a:bodyPr anchor="ctr"/>
              <a:lstStyle/>
              <a:p>
                <a:pPr algn="ctr"/>
                <a:endParaRPr/>
              </a:p>
            </p:txBody>
          </p:sp>
          <p:sp>
            <p:nvSpPr>
              <p:cNvPr id="73" name="íṧļide">
                <a:extLst>
                  <a:ext uri="{FF2B5EF4-FFF2-40B4-BE49-F238E27FC236}">
                    <a16:creationId xmlns:a16="http://schemas.microsoft.com/office/drawing/2014/main" id="{AE656C30-9641-4271-B496-C46C6F95199B}"/>
                  </a:ext>
                </a:extLst>
              </p:cNvPr>
              <p:cNvSpPr/>
              <p:nvPr/>
            </p:nvSpPr>
            <p:spPr bwMode="auto">
              <a:xfrm>
                <a:off x="2887663" y="2605088"/>
                <a:ext cx="152400" cy="233363"/>
              </a:xfrm>
              <a:custGeom>
                <a:avLst/>
                <a:gdLst>
                  <a:gd name="T0" fmla="*/ 148 w 194"/>
                  <a:gd name="T1" fmla="*/ 226 h 299"/>
                  <a:gd name="T2" fmla="*/ 145 w 194"/>
                  <a:gd name="T3" fmla="*/ 175 h 299"/>
                  <a:gd name="T4" fmla="*/ 127 w 194"/>
                  <a:gd name="T5" fmla="*/ 196 h 299"/>
                  <a:gd name="T6" fmla="*/ 116 w 194"/>
                  <a:gd name="T7" fmla="*/ 175 h 299"/>
                  <a:gd name="T8" fmla="*/ 87 w 194"/>
                  <a:gd name="T9" fmla="*/ 56 h 299"/>
                  <a:gd name="T10" fmla="*/ 116 w 194"/>
                  <a:gd name="T11" fmla="*/ 122 h 299"/>
                  <a:gd name="T12" fmla="*/ 126 w 194"/>
                  <a:gd name="T13" fmla="*/ 164 h 299"/>
                  <a:gd name="T14" fmla="*/ 129 w 194"/>
                  <a:gd name="T15" fmla="*/ 43 h 299"/>
                  <a:gd name="T16" fmla="*/ 157 w 194"/>
                  <a:gd name="T17" fmla="*/ 43 h 299"/>
                  <a:gd name="T18" fmla="*/ 170 w 194"/>
                  <a:gd name="T19" fmla="*/ 77 h 299"/>
                  <a:gd name="T20" fmla="*/ 177 w 194"/>
                  <a:gd name="T21" fmla="*/ 95 h 299"/>
                  <a:gd name="T22" fmla="*/ 173 w 194"/>
                  <a:gd name="T23" fmla="*/ 274 h 299"/>
                  <a:gd name="T24" fmla="*/ 78 w 194"/>
                  <a:gd name="T25" fmla="*/ 242 h 299"/>
                  <a:gd name="T26" fmla="*/ 80 w 194"/>
                  <a:gd name="T27" fmla="*/ 196 h 299"/>
                  <a:gd name="T28" fmla="*/ 96 w 194"/>
                  <a:gd name="T29" fmla="*/ 156 h 299"/>
                  <a:gd name="T30" fmla="*/ 78 w 194"/>
                  <a:gd name="T31" fmla="*/ 164 h 299"/>
                  <a:gd name="T32" fmla="*/ 85 w 194"/>
                  <a:gd name="T33" fmla="*/ 100 h 299"/>
                  <a:gd name="T34" fmla="*/ 58 w 194"/>
                  <a:gd name="T35" fmla="*/ 90 h 299"/>
                  <a:gd name="T36" fmla="*/ 3 w 194"/>
                  <a:gd name="T37" fmla="*/ 174 h 299"/>
                  <a:gd name="T38" fmla="*/ 25 w 194"/>
                  <a:gd name="T39" fmla="*/ 185 h 299"/>
                  <a:gd name="T40" fmla="*/ 62 w 194"/>
                  <a:gd name="T41" fmla="*/ 197 h 299"/>
                  <a:gd name="T42" fmla="*/ 54 w 194"/>
                  <a:gd name="T43" fmla="*/ 185 h 299"/>
                  <a:gd name="T44" fmla="*/ 37 w 194"/>
                  <a:gd name="T45" fmla="*/ 216 h 299"/>
                  <a:gd name="T46" fmla="*/ 48 w 194"/>
                  <a:gd name="T47" fmla="*/ 245 h 299"/>
                  <a:gd name="T48" fmla="*/ 68 w 194"/>
                  <a:gd name="T49" fmla="*/ 238 h 299"/>
                  <a:gd name="T50" fmla="*/ 17 w 194"/>
                  <a:gd name="T51" fmla="*/ 96 h 299"/>
                  <a:gd name="T52" fmla="*/ 61 w 194"/>
                  <a:gd name="T53" fmla="*/ 59 h 299"/>
                  <a:gd name="T54" fmla="*/ 79 w 194"/>
                  <a:gd name="T55" fmla="*/ 14 h 299"/>
                  <a:gd name="T56" fmla="*/ 31 w 194"/>
                  <a:gd name="T57" fmla="*/ 70 h 299"/>
                  <a:gd name="T58" fmla="*/ 24 w 194"/>
                  <a:gd name="T59" fmla="*/ 84 h 299"/>
                  <a:gd name="T60" fmla="*/ 21 w 194"/>
                  <a:gd name="T61" fmla="*/ 90 h 299"/>
                  <a:gd name="T62" fmla="*/ 20 w 194"/>
                  <a:gd name="T63" fmla="*/ 93 h 299"/>
                  <a:gd name="T64" fmla="*/ 17 w 194"/>
                  <a:gd name="T65" fmla="*/ 9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299">
                    <a:moveTo>
                      <a:pt x="161" y="299"/>
                    </a:moveTo>
                    <a:cubicBezTo>
                      <a:pt x="152" y="275"/>
                      <a:pt x="152" y="251"/>
                      <a:pt x="148" y="226"/>
                    </a:cubicBezTo>
                    <a:cubicBezTo>
                      <a:pt x="149" y="225"/>
                      <a:pt x="150" y="225"/>
                      <a:pt x="151" y="225"/>
                    </a:cubicBezTo>
                    <a:cubicBezTo>
                      <a:pt x="149" y="208"/>
                      <a:pt x="147" y="192"/>
                      <a:pt x="145" y="175"/>
                    </a:cubicBezTo>
                    <a:cubicBezTo>
                      <a:pt x="144" y="175"/>
                      <a:pt x="143" y="175"/>
                      <a:pt x="143" y="175"/>
                    </a:cubicBezTo>
                    <a:cubicBezTo>
                      <a:pt x="137" y="180"/>
                      <a:pt x="132" y="190"/>
                      <a:pt x="127" y="196"/>
                    </a:cubicBezTo>
                    <a:cubicBezTo>
                      <a:pt x="122" y="197"/>
                      <a:pt x="118" y="198"/>
                      <a:pt x="115" y="199"/>
                    </a:cubicBezTo>
                    <a:cubicBezTo>
                      <a:pt x="110" y="194"/>
                      <a:pt x="115" y="178"/>
                      <a:pt x="116" y="175"/>
                    </a:cubicBezTo>
                    <a:cubicBezTo>
                      <a:pt x="117" y="148"/>
                      <a:pt x="106" y="130"/>
                      <a:pt x="108" y="106"/>
                    </a:cubicBezTo>
                    <a:cubicBezTo>
                      <a:pt x="105" y="83"/>
                      <a:pt x="85" y="80"/>
                      <a:pt x="87" y="56"/>
                    </a:cubicBezTo>
                    <a:cubicBezTo>
                      <a:pt x="96" y="50"/>
                      <a:pt x="102" y="60"/>
                      <a:pt x="112" y="69"/>
                    </a:cubicBezTo>
                    <a:cubicBezTo>
                      <a:pt x="118" y="85"/>
                      <a:pt x="114" y="104"/>
                      <a:pt x="116" y="122"/>
                    </a:cubicBezTo>
                    <a:cubicBezTo>
                      <a:pt x="121" y="129"/>
                      <a:pt x="127" y="138"/>
                      <a:pt x="128" y="153"/>
                    </a:cubicBezTo>
                    <a:cubicBezTo>
                      <a:pt x="126" y="158"/>
                      <a:pt x="126" y="158"/>
                      <a:pt x="126" y="164"/>
                    </a:cubicBezTo>
                    <a:cubicBezTo>
                      <a:pt x="132" y="163"/>
                      <a:pt x="137" y="154"/>
                      <a:pt x="141" y="148"/>
                    </a:cubicBezTo>
                    <a:cubicBezTo>
                      <a:pt x="138" y="112"/>
                      <a:pt x="134" y="75"/>
                      <a:pt x="129" y="43"/>
                    </a:cubicBezTo>
                    <a:cubicBezTo>
                      <a:pt x="123" y="40"/>
                      <a:pt x="122" y="15"/>
                      <a:pt x="125" y="11"/>
                    </a:cubicBezTo>
                    <a:cubicBezTo>
                      <a:pt x="146" y="7"/>
                      <a:pt x="151" y="16"/>
                      <a:pt x="157" y="43"/>
                    </a:cubicBezTo>
                    <a:cubicBezTo>
                      <a:pt x="157" y="60"/>
                      <a:pt x="152" y="101"/>
                      <a:pt x="159" y="114"/>
                    </a:cubicBezTo>
                    <a:cubicBezTo>
                      <a:pt x="166" y="113"/>
                      <a:pt x="169" y="84"/>
                      <a:pt x="170" y="77"/>
                    </a:cubicBezTo>
                    <a:cubicBezTo>
                      <a:pt x="170" y="77"/>
                      <a:pt x="171" y="77"/>
                      <a:pt x="172" y="77"/>
                    </a:cubicBezTo>
                    <a:cubicBezTo>
                      <a:pt x="173" y="87"/>
                      <a:pt x="174" y="86"/>
                      <a:pt x="177" y="95"/>
                    </a:cubicBezTo>
                    <a:cubicBezTo>
                      <a:pt x="194" y="102"/>
                      <a:pt x="170" y="135"/>
                      <a:pt x="164" y="142"/>
                    </a:cubicBezTo>
                    <a:cubicBezTo>
                      <a:pt x="162" y="183"/>
                      <a:pt x="172" y="229"/>
                      <a:pt x="173" y="274"/>
                    </a:cubicBezTo>
                    <a:cubicBezTo>
                      <a:pt x="172" y="286"/>
                      <a:pt x="169" y="295"/>
                      <a:pt x="161" y="299"/>
                    </a:cubicBezTo>
                    <a:close/>
                    <a:moveTo>
                      <a:pt x="78" y="242"/>
                    </a:moveTo>
                    <a:cubicBezTo>
                      <a:pt x="81" y="240"/>
                      <a:pt x="83" y="238"/>
                      <a:pt x="86" y="236"/>
                    </a:cubicBezTo>
                    <a:cubicBezTo>
                      <a:pt x="84" y="222"/>
                      <a:pt x="82" y="209"/>
                      <a:pt x="80" y="196"/>
                    </a:cubicBezTo>
                    <a:cubicBezTo>
                      <a:pt x="82" y="182"/>
                      <a:pt x="90" y="168"/>
                      <a:pt x="94" y="156"/>
                    </a:cubicBezTo>
                    <a:cubicBezTo>
                      <a:pt x="95" y="156"/>
                      <a:pt x="96" y="156"/>
                      <a:pt x="96" y="156"/>
                    </a:cubicBezTo>
                    <a:cubicBezTo>
                      <a:pt x="96" y="147"/>
                      <a:pt x="101" y="138"/>
                      <a:pt x="100" y="129"/>
                    </a:cubicBezTo>
                    <a:cubicBezTo>
                      <a:pt x="93" y="133"/>
                      <a:pt x="86" y="164"/>
                      <a:pt x="78" y="164"/>
                    </a:cubicBezTo>
                    <a:cubicBezTo>
                      <a:pt x="75" y="138"/>
                      <a:pt x="79" y="129"/>
                      <a:pt x="85" y="107"/>
                    </a:cubicBezTo>
                    <a:cubicBezTo>
                      <a:pt x="85" y="105"/>
                      <a:pt x="85" y="103"/>
                      <a:pt x="85" y="100"/>
                    </a:cubicBezTo>
                    <a:cubicBezTo>
                      <a:pt x="74" y="90"/>
                      <a:pt x="75" y="82"/>
                      <a:pt x="61" y="85"/>
                    </a:cubicBezTo>
                    <a:cubicBezTo>
                      <a:pt x="60" y="87"/>
                      <a:pt x="59" y="89"/>
                      <a:pt x="58" y="90"/>
                    </a:cubicBezTo>
                    <a:cubicBezTo>
                      <a:pt x="57" y="120"/>
                      <a:pt x="39" y="129"/>
                      <a:pt x="26" y="149"/>
                    </a:cubicBezTo>
                    <a:cubicBezTo>
                      <a:pt x="23" y="153"/>
                      <a:pt x="5" y="169"/>
                      <a:pt x="3" y="174"/>
                    </a:cubicBezTo>
                    <a:cubicBezTo>
                      <a:pt x="2" y="175"/>
                      <a:pt x="1" y="175"/>
                      <a:pt x="0" y="175"/>
                    </a:cubicBezTo>
                    <a:cubicBezTo>
                      <a:pt x="2" y="185"/>
                      <a:pt x="14" y="187"/>
                      <a:pt x="25" y="185"/>
                    </a:cubicBezTo>
                    <a:cubicBezTo>
                      <a:pt x="36" y="172"/>
                      <a:pt x="44" y="151"/>
                      <a:pt x="56" y="137"/>
                    </a:cubicBezTo>
                    <a:cubicBezTo>
                      <a:pt x="59" y="155"/>
                      <a:pt x="60" y="176"/>
                      <a:pt x="62" y="197"/>
                    </a:cubicBezTo>
                    <a:cubicBezTo>
                      <a:pt x="60" y="199"/>
                      <a:pt x="58" y="200"/>
                      <a:pt x="56" y="201"/>
                    </a:cubicBezTo>
                    <a:cubicBezTo>
                      <a:pt x="55" y="196"/>
                      <a:pt x="54" y="191"/>
                      <a:pt x="54" y="185"/>
                    </a:cubicBezTo>
                    <a:cubicBezTo>
                      <a:pt x="52" y="185"/>
                      <a:pt x="51" y="185"/>
                      <a:pt x="50" y="186"/>
                    </a:cubicBezTo>
                    <a:cubicBezTo>
                      <a:pt x="45" y="196"/>
                      <a:pt x="41" y="206"/>
                      <a:pt x="37" y="216"/>
                    </a:cubicBezTo>
                    <a:cubicBezTo>
                      <a:pt x="37" y="223"/>
                      <a:pt x="37" y="240"/>
                      <a:pt x="43" y="247"/>
                    </a:cubicBezTo>
                    <a:cubicBezTo>
                      <a:pt x="44" y="246"/>
                      <a:pt x="46" y="245"/>
                      <a:pt x="48" y="245"/>
                    </a:cubicBezTo>
                    <a:cubicBezTo>
                      <a:pt x="54" y="239"/>
                      <a:pt x="57" y="221"/>
                      <a:pt x="65" y="223"/>
                    </a:cubicBezTo>
                    <a:cubicBezTo>
                      <a:pt x="66" y="228"/>
                      <a:pt x="67" y="233"/>
                      <a:pt x="68" y="238"/>
                    </a:cubicBezTo>
                    <a:cubicBezTo>
                      <a:pt x="72" y="239"/>
                      <a:pt x="75" y="241"/>
                      <a:pt x="78" y="242"/>
                    </a:cubicBezTo>
                    <a:close/>
                    <a:moveTo>
                      <a:pt x="17" y="96"/>
                    </a:moveTo>
                    <a:cubicBezTo>
                      <a:pt x="20" y="95"/>
                      <a:pt x="31" y="90"/>
                      <a:pt x="32" y="85"/>
                    </a:cubicBezTo>
                    <a:cubicBezTo>
                      <a:pt x="42" y="76"/>
                      <a:pt x="51" y="67"/>
                      <a:pt x="61" y="59"/>
                    </a:cubicBezTo>
                    <a:cubicBezTo>
                      <a:pt x="79" y="52"/>
                      <a:pt x="79" y="51"/>
                      <a:pt x="83" y="49"/>
                    </a:cubicBezTo>
                    <a:cubicBezTo>
                      <a:pt x="87" y="35"/>
                      <a:pt x="84" y="23"/>
                      <a:pt x="79" y="14"/>
                    </a:cubicBezTo>
                    <a:cubicBezTo>
                      <a:pt x="71" y="12"/>
                      <a:pt x="68" y="0"/>
                      <a:pt x="68" y="19"/>
                    </a:cubicBezTo>
                    <a:cubicBezTo>
                      <a:pt x="55" y="34"/>
                      <a:pt x="42" y="52"/>
                      <a:pt x="31" y="70"/>
                    </a:cubicBezTo>
                    <a:cubicBezTo>
                      <a:pt x="30" y="74"/>
                      <a:pt x="27" y="78"/>
                      <a:pt x="24" y="82"/>
                    </a:cubicBezTo>
                    <a:cubicBezTo>
                      <a:pt x="24" y="82"/>
                      <a:pt x="24" y="83"/>
                      <a:pt x="24" y="84"/>
                    </a:cubicBezTo>
                    <a:cubicBezTo>
                      <a:pt x="23" y="84"/>
                      <a:pt x="23" y="84"/>
                      <a:pt x="22" y="84"/>
                    </a:cubicBezTo>
                    <a:cubicBezTo>
                      <a:pt x="22" y="86"/>
                      <a:pt x="21" y="88"/>
                      <a:pt x="21" y="90"/>
                    </a:cubicBezTo>
                    <a:cubicBezTo>
                      <a:pt x="20" y="91"/>
                      <a:pt x="20" y="91"/>
                      <a:pt x="19" y="91"/>
                    </a:cubicBezTo>
                    <a:cubicBezTo>
                      <a:pt x="19" y="91"/>
                      <a:pt x="19" y="92"/>
                      <a:pt x="20" y="93"/>
                    </a:cubicBezTo>
                    <a:cubicBezTo>
                      <a:pt x="19" y="93"/>
                      <a:pt x="18" y="93"/>
                      <a:pt x="17" y="93"/>
                    </a:cubicBezTo>
                    <a:cubicBezTo>
                      <a:pt x="17" y="94"/>
                      <a:pt x="17" y="95"/>
                      <a:pt x="17" y="96"/>
                    </a:cubicBezTo>
                    <a:close/>
                  </a:path>
                </a:pathLst>
              </a:custGeom>
              <a:solidFill>
                <a:srgbClr val="E60012"/>
              </a:solidFill>
              <a:ln>
                <a:noFill/>
              </a:ln>
            </p:spPr>
            <p:txBody>
              <a:bodyPr anchor="ctr"/>
              <a:lstStyle/>
              <a:p>
                <a:pPr algn="ctr"/>
                <a:endParaRPr/>
              </a:p>
            </p:txBody>
          </p:sp>
          <p:sp>
            <p:nvSpPr>
              <p:cNvPr id="74" name="íṩḻíḓe">
                <a:extLst>
                  <a:ext uri="{FF2B5EF4-FFF2-40B4-BE49-F238E27FC236}">
                    <a16:creationId xmlns:a16="http://schemas.microsoft.com/office/drawing/2014/main" id="{8BAED339-58FD-40F4-95A0-128CA78CF52C}"/>
                  </a:ext>
                </a:extLst>
              </p:cNvPr>
              <p:cNvSpPr/>
              <p:nvPr/>
            </p:nvSpPr>
            <p:spPr bwMode="auto">
              <a:xfrm>
                <a:off x="2519363" y="2747963"/>
                <a:ext cx="141288" cy="239713"/>
              </a:xfrm>
              <a:custGeom>
                <a:avLst/>
                <a:gdLst>
                  <a:gd name="T0" fmla="*/ 160 w 179"/>
                  <a:gd name="T1" fmla="*/ 305 h 307"/>
                  <a:gd name="T2" fmla="*/ 144 w 179"/>
                  <a:gd name="T3" fmla="*/ 283 h 307"/>
                  <a:gd name="T4" fmla="*/ 126 w 179"/>
                  <a:gd name="T5" fmla="*/ 244 h 307"/>
                  <a:gd name="T6" fmla="*/ 122 w 179"/>
                  <a:gd name="T7" fmla="*/ 242 h 307"/>
                  <a:gd name="T8" fmla="*/ 121 w 179"/>
                  <a:gd name="T9" fmla="*/ 235 h 307"/>
                  <a:gd name="T10" fmla="*/ 97 w 179"/>
                  <a:gd name="T11" fmla="*/ 281 h 307"/>
                  <a:gd name="T12" fmla="*/ 72 w 179"/>
                  <a:gd name="T13" fmla="*/ 294 h 307"/>
                  <a:gd name="T14" fmla="*/ 93 w 179"/>
                  <a:gd name="T15" fmla="*/ 185 h 307"/>
                  <a:gd name="T16" fmla="*/ 45 w 179"/>
                  <a:gd name="T17" fmla="*/ 279 h 307"/>
                  <a:gd name="T18" fmla="*/ 34 w 179"/>
                  <a:gd name="T19" fmla="*/ 281 h 307"/>
                  <a:gd name="T20" fmla="*/ 17 w 179"/>
                  <a:gd name="T21" fmla="*/ 275 h 307"/>
                  <a:gd name="T22" fmla="*/ 46 w 179"/>
                  <a:gd name="T23" fmla="*/ 232 h 307"/>
                  <a:gd name="T24" fmla="*/ 74 w 179"/>
                  <a:gd name="T25" fmla="*/ 155 h 307"/>
                  <a:gd name="T26" fmla="*/ 49 w 179"/>
                  <a:gd name="T27" fmla="*/ 197 h 307"/>
                  <a:gd name="T28" fmla="*/ 35 w 179"/>
                  <a:gd name="T29" fmla="*/ 194 h 307"/>
                  <a:gd name="T30" fmla="*/ 19 w 179"/>
                  <a:gd name="T31" fmla="*/ 158 h 307"/>
                  <a:gd name="T32" fmla="*/ 54 w 179"/>
                  <a:gd name="T33" fmla="*/ 153 h 307"/>
                  <a:gd name="T34" fmla="*/ 57 w 179"/>
                  <a:gd name="T35" fmla="*/ 143 h 307"/>
                  <a:gd name="T36" fmla="*/ 53 w 179"/>
                  <a:gd name="T37" fmla="*/ 118 h 307"/>
                  <a:gd name="T38" fmla="*/ 64 w 179"/>
                  <a:gd name="T39" fmla="*/ 90 h 307"/>
                  <a:gd name="T40" fmla="*/ 0 w 179"/>
                  <a:gd name="T41" fmla="*/ 131 h 307"/>
                  <a:gd name="T42" fmla="*/ 24 w 179"/>
                  <a:gd name="T43" fmla="*/ 66 h 307"/>
                  <a:gd name="T44" fmla="*/ 36 w 179"/>
                  <a:gd name="T45" fmla="*/ 43 h 307"/>
                  <a:gd name="T46" fmla="*/ 57 w 179"/>
                  <a:gd name="T47" fmla="*/ 40 h 307"/>
                  <a:gd name="T48" fmla="*/ 93 w 179"/>
                  <a:gd name="T49" fmla="*/ 34 h 307"/>
                  <a:gd name="T50" fmla="*/ 73 w 179"/>
                  <a:gd name="T51" fmla="*/ 107 h 307"/>
                  <a:gd name="T52" fmla="*/ 88 w 179"/>
                  <a:gd name="T53" fmla="*/ 59 h 307"/>
                  <a:gd name="T54" fmla="*/ 119 w 179"/>
                  <a:gd name="T55" fmla="*/ 61 h 307"/>
                  <a:gd name="T56" fmla="*/ 111 w 179"/>
                  <a:gd name="T57" fmla="*/ 115 h 307"/>
                  <a:gd name="T58" fmla="*/ 154 w 179"/>
                  <a:gd name="T59" fmla="*/ 87 h 307"/>
                  <a:gd name="T60" fmla="*/ 155 w 179"/>
                  <a:gd name="T61" fmla="*/ 158 h 307"/>
                  <a:gd name="T62" fmla="*/ 146 w 179"/>
                  <a:gd name="T63" fmla="*/ 228 h 307"/>
                  <a:gd name="T64" fmla="*/ 89 w 179"/>
                  <a:gd name="T65" fmla="*/ 260 h 307"/>
                  <a:gd name="T66" fmla="*/ 105 w 179"/>
                  <a:gd name="T67" fmla="*/ 205 h 307"/>
                  <a:gd name="T68" fmla="*/ 88 w 179"/>
                  <a:gd name="T69" fmla="*/ 252 h 307"/>
                  <a:gd name="T70" fmla="*/ 89 w 179"/>
                  <a:gd name="T71" fmla="*/ 260 h 307"/>
                  <a:gd name="T72" fmla="*/ 133 w 179"/>
                  <a:gd name="T73" fmla="*/ 179 h 307"/>
                  <a:gd name="T74" fmla="*/ 118 w 179"/>
                  <a:gd name="T75" fmla="*/ 173 h 307"/>
                  <a:gd name="T76" fmla="*/ 115 w 179"/>
                  <a:gd name="T77" fmla="*/ 159 h 307"/>
                  <a:gd name="T78" fmla="*/ 106 w 179"/>
                  <a:gd name="T79" fmla="*/ 155 h 307"/>
                  <a:gd name="T80" fmla="*/ 102 w 179"/>
                  <a:gd name="T81" fmla="*/ 143 h 307"/>
                  <a:gd name="T82" fmla="*/ 87 w 179"/>
                  <a:gd name="T83" fmla="*/ 112 h 307"/>
                  <a:gd name="T84" fmla="*/ 74 w 179"/>
                  <a:gd name="T85" fmla="*/ 47 h 307"/>
                  <a:gd name="T86" fmla="*/ 78 w 179"/>
                  <a:gd name="T87" fmla="*/ 36 h 307"/>
                  <a:gd name="T88" fmla="*/ 73 w 179"/>
                  <a:gd name="T89" fmla="*/ 23 h 307"/>
                  <a:gd name="T90" fmla="*/ 71 w 179"/>
                  <a:gd name="T91" fmla="*/ 47 h 307"/>
                  <a:gd name="T92" fmla="*/ 74 w 179"/>
                  <a:gd name="T93" fmla="*/ 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307">
                    <a:moveTo>
                      <a:pt x="168" y="307"/>
                    </a:moveTo>
                    <a:cubicBezTo>
                      <a:pt x="165" y="306"/>
                      <a:pt x="165" y="306"/>
                      <a:pt x="160" y="305"/>
                    </a:cubicBezTo>
                    <a:cubicBezTo>
                      <a:pt x="155" y="297"/>
                      <a:pt x="150" y="289"/>
                      <a:pt x="146" y="281"/>
                    </a:cubicBezTo>
                    <a:cubicBezTo>
                      <a:pt x="145" y="282"/>
                      <a:pt x="144" y="282"/>
                      <a:pt x="144" y="283"/>
                    </a:cubicBezTo>
                    <a:cubicBezTo>
                      <a:pt x="138" y="268"/>
                      <a:pt x="133" y="261"/>
                      <a:pt x="127" y="250"/>
                    </a:cubicBezTo>
                    <a:cubicBezTo>
                      <a:pt x="128" y="248"/>
                      <a:pt x="126" y="245"/>
                      <a:pt x="126" y="244"/>
                    </a:cubicBezTo>
                    <a:cubicBezTo>
                      <a:pt x="125" y="245"/>
                      <a:pt x="125" y="245"/>
                      <a:pt x="124" y="246"/>
                    </a:cubicBezTo>
                    <a:cubicBezTo>
                      <a:pt x="123" y="245"/>
                      <a:pt x="123" y="243"/>
                      <a:pt x="122" y="242"/>
                    </a:cubicBezTo>
                    <a:cubicBezTo>
                      <a:pt x="122" y="241"/>
                      <a:pt x="123" y="240"/>
                      <a:pt x="123" y="240"/>
                    </a:cubicBezTo>
                    <a:cubicBezTo>
                      <a:pt x="122" y="238"/>
                      <a:pt x="121" y="237"/>
                      <a:pt x="121" y="235"/>
                    </a:cubicBezTo>
                    <a:cubicBezTo>
                      <a:pt x="110" y="247"/>
                      <a:pt x="103" y="266"/>
                      <a:pt x="95" y="279"/>
                    </a:cubicBezTo>
                    <a:cubicBezTo>
                      <a:pt x="96" y="280"/>
                      <a:pt x="96" y="280"/>
                      <a:pt x="97" y="281"/>
                    </a:cubicBezTo>
                    <a:cubicBezTo>
                      <a:pt x="87" y="292"/>
                      <a:pt x="85" y="298"/>
                      <a:pt x="75" y="300"/>
                    </a:cubicBezTo>
                    <a:cubicBezTo>
                      <a:pt x="74" y="298"/>
                      <a:pt x="73" y="296"/>
                      <a:pt x="72" y="294"/>
                    </a:cubicBezTo>
                    <a:cubicBezTo>
                      <a:pt x="76" y="268"/>
                      <a:pt x="83" y="226"/>
                      <a:pt x="96" y="208"/>
                    </a:cubicBezTo>
                    <a:cubicBezTo>
                      <a:pt x="99" y="196"/>
                      <a:pt x="97" y="193"/>
                      <a:pt x="93" y="185"/>
                    </a:cubicBezTo>
                    <a:cubicBezTo>
                      <a:pt x="81" y="196"/>
                      <a:pt x="77" y="216"/>
                      <a:pt x="69" y="230"/>
                    </a:cubicBezTo>
                    <a:cubicBezTo>
                      <a:pt x="70" y="242"/>
                      <a:pt x="52" y="271"/>
                      <a:pt x="45" y="279"/>
                    </a:cubicBezTo>
                    <a:cubicBezTo>
                      <a:pt x="42" y="280"/>
                      <a:pt x="38" y="281"/>
                      <a:pt x="35" y="282"/>
                    </a:cubicBezTo>
                    <a:cubicBezTo>
                      <a:pt x="35" y="282"/>
                      <a:pt x="34" y="282"/>
                      <a:pt x="34" y="281"/>
                    </a:cubicBezTo>
                    <a:cubicBezTo>
                      <a:pt x="28" y="284"/>
                      <a:pt x="25" y="283"/>
                      <a:pt x="22" y="283"/>
                    </a:cubicBezTo>
                    <a:cubicBezTo>
                      <a:pt x="20" y="280"/>
                      <a:pt x="19" y="278"/>
                      <a:pt x="17" y="275"/>
                    </a:cubicBezTo>
                    <a:cubicBezTo>
                      <a:pt x="41" y="243"/>
                      <a:pt x="42" y="240"/>
                      <a:pt x="47" y="235"/>
                    </a:cubicBezTo>
                    <a:cubicBezTo>
                      <a:pt x="47" y="234"/>
                      <a:pt x="46" y="233"/>
                      <a:pt x="46" y="232"/>
                    </a:cubicBezTo>
                    <a:cubicBezTo>
                      <a:pt x="58" y="223"/>
                      <a:pt x="74" y="191"/>
                      <a:pt x="84" y="175"/>
                    </a:cubicBezTo>
                    <a:cubicBezTo>
                      <a:pt x="76" y="158"/>
                      <a:pt x="76" y="158"/>
                      <a:pt x="74" y="155"/>
                    </a:cubicBezTo>
                    <a:cubicBezTo>
                      <a:pt x="67" y="166"/>
                      <a:pt x="67" y="170"/>
                      <a:pt x="68" y="184"/>
                    </a:cubicBezTo>
                    <a:cubicBezTo>
                      <a:pt x="61" y="203"/>
                      <a:pt x="63" y="200"/>
                      <a:pt x="49" y="197"/>
                    </a:cubicBezTo>
                    <a:cubicBezTo>
                      <a:pt x="48" y="198"/>
                      <a:pt x="47" y="198"/>
                      <a:pt x="46" y="199"/>
                    </a:cubicBezTo>
                    <a:cubicBezTo>
                      <a:pt x="43" y="193"/>
                      <a:pt x="36" y="200"/>
                      <a:pt x="35" y="194"/>
                    </a:cubicBezTo>
                    <a:cubicBezTo>
                      <a:pt x="36" y="191"/>
                      <a:pt x="36" y="191"/>
                      <a:pt x="39" y="187"/>
                    </a:cubicBezTo>
                    <a:cubicBezTo>
                      <a:pt x="36" y="173"/>
                      <a:pt x="22" y="167"/>
                      <a:pt x="19" y="158"/>
                    </a:cubicBezTo>
                    <a:cubicBezTo>
                      <a:pt x="26" y="151"/>
                      <a:pt x="39" y="154"/>
                      <a:pt x="51" y="157"/>
                    </a:cubicBezTo>
                    <a:cubicBezTo>
                      <a:pt x="52" y="156"/>
                      <a:pt x="53" y="154"/>
                      <a:pt x="54" y="153"/>
                    </a:cubicBezTo>
                    <a:cubicBezTo>
                      <a:pt x="54" y="151"/>
                      <a:pt x="54" y="149"/>
                      <a:pt x="54" y="147"/>
                    </a:cubicBezTo>
                    <a:cubicBezTo>
                      <a:pt x="55" y="145"/>
                      <a:pt x="56" y="144"/>
                      <a:pt x="57" y="143"/>
                    </a:cubicBezTo>
                    <a:cubicBezTo>
                      <a:pt x="61" y="145"/>
                      <a:pt x="63" y="145"/>
                      <a:pt x="67" y="142"/>
                    </a:cubicBezTo>
                    <a:cubicBezTo>
                      <a:pt x="62" y="134"/>
                      <a:pt x="58" y="126"/>
                      <a:pt x="53" y="118"/>
                    </a:cubicBezTo>
                    <a:cubicBezTo>
                      <a:pt x="56" y="109"/>
                      <a:pt x="57" y="112"/>
                      <a:pt x="65" y="107"/>
                    </a:cubicBezTo>
                    <a:cubicBezTo>
                      <a:pt x="64" y="101"/>
                      <a:pt x="64" y="96"/>
                      <a:pt x="64" y="90"/>
                    </a:cubicBezTo>
                    <a:cubicBezTo>
                      <a:pt x="57" y="83"/>
                      <a:pt x="31" y="133"/>
                      <a:pt x="29" y="135"/>
                    </a:cubicBezTo>
                    <a:cubicBezTo>
                      <a:pt x="17" y="147"/>
                      <a:pt x="8" y="144"/>
                      <a:pt x="0" y="131"/>
                    </a:cubicBezTo>
                    <a:cubicBezTo>
                      <a:pt x="5" y="118"/>
                      <a:pt x="50" y="88"/>
                      <a:pt x="47" y="79"/>
                    </a:cubicBezTo>
                    <a:cubicBezTo>
                      <a:pt x="37" y="77"/>
                      <a:pt x="30" y="71"/>
                      <a:pt x="24" y="66"/>
                    </a:cubicBezTo>
                    <a:cubicBezTo>
                      <a:pt x="13" y="62"/>
                      <a:pt x="5" y="61"/>
                      <a:pt x="1" y="50"/>
                    </a:cubicBezTo>
                    <a:cubicBezTo>
                      <a:pt x="8" y="41"/>
                      <a:pt x="26" y="35"/>
                      <a:pt x="36" y="43"/>
                    </a:cubicBezTo>
                    <a:cubicBezTo>
                      <a:pt x="49" y="73"/>
                      <a:pt x="49" y="74"/>
                      <a:pt x="50" y="77"/>
                    </a:cubicBezTo>
                    <a:cubicBezTo>
                      <a:pt x="65" y="64"/>
                      <a:pt x="58" y="63"/>
                      <a:pt x="57" y="40"/>
                    </a:cubicBezTo>
                    <a:cubicBezTo>
                      <a:pt x="52" y="28"/>
                      <a:pt x="50" y="5"/>
                      <a:pt x="63" y="2"/>
                    </a:cubicBezTo>
                    <a:cubicBezTo>
                      <a:pt x="77" y="10"/>
                      <a:pt x="94" y="0"/>
                      <a:pt x="93" y="34"/>
                    </a:cubicBezTo>
                    <a:cubicBezTo>
                      <a:pt x="85" y="49"/>
                      <a:pt x="81" y="61"/>
                      <a:pt x="73" y="73"/>
                    </a:cubicBezTo>
                    <a:cubicBezTo>
                      <a:pt x="71" y="81"/>
                      <a:pt x="69" y="98"/>
                      <a:pt x="73" y="107"/>
                    </a:cubicBezTo>
                    <a:cubicBezTo>
                      <a:pt x="85" y="102"/>
                      <a:pt x="87" y="122"/>
                      <a:pt x="95" y="88"/>
                    </a:cubicBezTo>
                    <a:cubicBezTo>
                      <a:pt x="92" y="80"/>
                      <a:pt x="87" y="64"/>
                      <a:pt x="88" y="59"/>
                    </a:cubicBezTo>
                    <a:cubicBezTo>
                      <a:pt x="92" y="57"/>
                      <a:pt x="96" y="55"/>
                      <a:pt x="103" y="59"/>
                    </a:cubicBezTo>
                    <a:cubicBezTo>
                      <a:pt x="107" y="58"/>
                      <a:pt x="113" y="54"/>
                      <a:pt x="119" y="61"/>
                    </a:cubicBezTo>
                    <a:cubicBezTo>
                      <a:pt x="119" y="69"/>
                      <a:pt x="113" y="83"/>
                      <a:pt x="111" y="90"/>
                    </a:cubicBezTo>
                    <a:cubicBezTo>
                      <a:pt x="111" y="98"/>
                      <a:pt x="111" y="107"/>
                      <a:pt x="111" y="115"/>
                    </a:cubicBezTo>
                    <a:cubicBezTo>
                      <a:pt x="112" y="116"/>
                      <a:pt x="113" y="116"/>
                      <a:pt x="114" y="117"/>
                    </a:cubicBezTo>
                    <a:cubicBezTo>
                      <a:pt x="122" y="98"/>
                      <a:pt x="133" y="49"/>
                      <a:pt x="154" y="87"/>
                    </a:cubicBezTo>
                    <a:cubicBezTo>
                      <a:pt x="147" y="98"/>
                      <a:pt x="123" y="152"/>
                      <a:pt x="124" y="157"/>
                    </a:cubicBezTo>
                    <a:cubicBezTo>
                      <a:pt x="129" y="161"/>
                      <a:pt x="144" y="157"/>
                      <a:pt x="155" y="158"/>
                    </a:cubicBezTo>
                    <a:cubicBezTo>
                      <a:pt x="157" y="176"/>
                      <a:pt x="141" y="190"/>
                      <a:pt x="136" y="206"/>
                    </a:cubicBezTo>
                    <a:cubicBezTo>
                      <a:pt x="139" y="213"/>
                      <a:pt x="142" y="221"/>
                      <a:pt x="146" y="228"/>
                    </a:cubicBezTo>
                    <a:cubicBezTo>
                      <a:pt x="156" y="246"/>
                      <a:pt x="179" y="280"/>
                      <a:pt x="168" y="307"/>
                    </a:cubicBezTo>
                    <a:close/>
                    <a:moveTo>
                      <a:pt x="89" y="260"/>
                    </a:moveTo>
                    <a:cubicBezTo>
                      <a:pt x="95" y="252"/>
                      <a:pt x="107" y="227"/>
                      <a:pt x="111" y="216"/>
                    </a:cubicBezTo>
                    <a:cubicBezTo>
                      <a:pt x="109" y="212"/>
                      <a:pt x="107" y="209"/>
                      <a:pt x="105" y="205"/>
                    </a:cubicBezTo>
                    <a:cubicBezTo>
                      <a:pt x="98" y="219"/>
                      <a:pt x="93" y="236"/>
                      <a:pt x="87" y="249"/>
                    </a:cubicBezTo>
                    <a:cubicBezTo>
                      <a:pt x="87" y="250"/>
                      <a:pt x="87" y="251"/>
                      <a:pt x="88" y="252"/>
                    </a:cubicBezTo>
                    <a:cubicBezTo>
                      <a:pt x="87" y="254"/>
                      <a:pt x="87" y="255"/>
                      <a:pt x="86" y="257"/>
                    </a:cubicBezTo>
                    <a:cubicBezTo>
                      <a:pt x="87" y="258"/>
                      <a:pt x="88" y="259"/>
                      <a:pt x="89" y="260"/>
                    </a:cubicBezTo>
                    <a:close/>
                    <a:moveTo>
                      <a:pt x="128" y="188"/>
                    </a:moveTo>
                    <a:cubicBezTo>
                      <a:pt x="130" y="185"/>
                      <a:pt x="131" y="182"/>
                      <a:pt x="133" y="179"/>
                    </a:cubicBezTo>
                    <a:cubicBezTo>
                      <a:pt x="128" y="173"/>
                      <a:pt x="124" y="172"/>
                      <a:pt x="121" y="170"/>
                    </a:cubicBezTo>
                    <a:cubicBezTo>
                      <a:pt x="120" y="171"/>
                      <a:pt x="119" y="172"/>
                      <a:pt x="118" y="173"/>
                    </a:cubicBezTo>
                    <a:cubicBezTo>
                      <a:pt x="118" y="179"/>
                      <a:pt x="121" y="185"/>
                      <a:pt x="128" y="188"/>
                    </a:cubicBezTo>
                    <a:close/>
                    <a:moveTo>
                      <a:pt x="115" y="159"/>
                    </a:moveTo>
                    <a:cubicBezTo>
                      <a:pt x="120" y="149"/>
                      <a:pt x="130" y="128"/>
                      <a:pt x="128" y="116"/>
                    </a:cubicBezTo>
                    <a:cubicBezTo>
                      <a:pt x="118" y="127"/>
                      <a:pt x="112" y="142"/>
                      <a:pt x="106" y="155"/>
                    </a:cubicBezTo>
                    <a:cubicBezTo>
                      <a:pt x="109" y="159"/>
                      <a:pt x="108" y="159"/>
                      <a:pt x="115" y="159"/>
                    </a:cubicBezTo>
                    <a:close/>
                    <a:moveTo>
                      <a:pt x="102" y="143"/>
                    </a:moveTo>
                    <a:cubicBezTo>
                      <a:pt x="105" y="137"/>
                      <a:pt x="107" y="133"/>
                      <a:pt x="107" y="125"/>
                    </a:cubicBezTo>
                    <a:cubicBezTo>
                      <a:pt x="97" y="102"/>
                      <a:pt x="101" y="103"/>
                      <a:pt x="87" y="112"/>
                    </a:cubicBezTo>
                    <a:cubicBezTo>
                      <a:pt x="87" y="122"/>
                      <a:pt x="93" y="137"/>
                      <a:pt x="102" y="143"/>
                    </a:cubicBezTo>
                    <a:close/>
                    <a:moveTo>
                      <a:pt x="74" y="47"/>
                    </a:moveTo>
                    <a:cubicBezTo>
                      <a:pt x="76" y="44"/>
                      <a:pt x="78" y="42"/>
                      <a:pt x="80" y="39"/>
                    </a:cubicBezTo>
                    <a:cubicBezTo>
                      <a:pt x="79" y="38"/>
                      <a:pt x="79" y="37"/>
                      <a:pt x="78" y="36"/>
                    </a:cubicBezTo>
                    <a:cubicBezTo>
                      <a:pt x="79" y="35"/>
                      <a:pt x="79" y="34"/>
                      <a:pt x="80" y="32"/>
                    </a:cubicBezTo>
                    <a:cubicBezTo>
                      <a:pt x="77" y="27"/>
                      <a:pt x="75" y="25"/>
                      <a:pt x="73" y="23"/>
                    </a:cubicBezTo>
                    <a:cubicBezTo>
                      <a:pt x="71" y="25"/>
                      <a:pt x="70" y="26"/>
                      <a:pt x="69" y="27"/>
                    </a:cubicBezTo>
                    <a:cubicBezTo>
                      <a:pt x="69" y="33"/>
                      <a:pt x="68" y="41"/>
                      <a:pt x="71" y="47"/>
                    </a:cubicBezTo>
                    <a:cubicBezTo>
                      <a:pt x="72" y="47"/>
                      <a:pt x="72" y="46"/>
                      <a:pt x="73" y="46"/>
                    </a:cubicBezTo>
                    <a:cubicBezTo>
                      <a:pt x="73" y="46"/>
                      <a:pt x="73" y="47"/>
                      <a:pt x="74" y="47"/>
                    </a:cubicBezTo>
                    <a:close/>
                  </a:path>
                </a:pathLst>
              </a:custGeom>
              <a:solidFill>
                <a:srgbClr val="E60012"/>
              </a:solidFill>
              <a:ln>
                <a:noFill/>
              </a:ln>
            </p:spPr>
            <p:txBody>
              <a:bodyPr anchor="ctr"/>
              <a:lstStyle/>
              <a:p>
                <a:pPr algn="ctr"/>
                <a:endParaRPr/>
              </a:p>
            </p:txBody>
          </p:sp>
          <p:sp>
            <p:nvSpPr>
              <p:cNvPr id="75" name="îsļíḑe">
                <a:extLst>
                  <a:ext uri="{FF2B5EF4-FFF2-40B4-BE49-F238E27FC236}">
                    <a16:creationId xmlns:a16="http://schemas.microsoft.com/office/drawing/2014/main" id="{29C15443-070D-43F7-8B1D-9E490C078990}"/>
                  </a:ext>
                </a:extLst>
              </p:cNvPr>
              <p:cNvSpPr/>
              <p:nvPr/>
            </p:nvSpPr>
            <p:spPr bwMode="auto">
              <a:xfrm>
                <a:off x="2944813" y="3798888"/>
                <a:ext cx="292100" cy="53975"/>
              </a:xfrm>
              <a:custGeom>
                <a:avLst/>
                <a:gdLst>
                  <a:gd name="T0" fmla="*/ 30 w 374"/>
                  <a:gd name="T1" fmla="*/ 68 h 70"/>
                  <a:gd name="T2" fmla="*/ 6 w 374"/>
                  <a:gd name="T3" fmla="*/ 68 h 70"/>
                  <a:gd name="T4" fmla="*/ 14 w 374"/>
                  <a:gd name="T5" fmla="*/ 25 h 70"/>
                  <a:gd name="T6" fmla="*/ 33 w 374"/>
                  <a:gd name="T7" fmla="*/ 1 h 70"/>
                  <a:gd name="T8" fmla="*/ 39 w 374"/>
                  <a:gd name="T9" fmla="*/ 1 h 70"/>
                  <a:gd name="T10" fmla="*/ 85 w 374"/>
                  <a:gd name="T11" fmla="*/ 46 h 70"/>
                  <a:gd name="T12" fmla="*/ 78 w 374"/>
                  <a:gd name="T13" fmla="*/ 68 h 70"/>
                  <a:gd name="T14" fmla="*/ 57 w 374"/>
                  <a:gd name="T15" fmla="*/ 63 h 70"/>
                  <a:gd name="T16" fmla="*/ 55 w 374"/>
                  <a:gd name="T17" fmla="*/ 1 h 70"/>
                  <a:gd name="T18" fmla="*/ 69 w 374"/>
                  <a:gd name="T19" fmla="*/ 57 h 70"/>
                  <a:gd name="T20" fmla="*/ 72 w 374"/>
                  <a:gd name="T21" fmla="*/ 51 h 70"/>
                  <a:gd name="T22" fmla="*/ 121 w 374"/>
                  <a:gd name="T23" fmla="*/ 1 h 70"/>
                  <a:gd name="T24" fmla="*/ 108 w 374"/>
                  <a:gd name="T25" fmla="*/ 40 h 70"/>
                  <a:gd name="T26" fmla="*/ 91 w 374"/>
                  <a:gd name="T27" fmla="*/ 68 h 70"/>
                  <a:gd name="T28" fmla="*/ 104 w 374"/>
                  <a:gd name="T29" fmla="*/ 25 h 70"/>
                  <a:gd name="T30" fmla="*/ 121 w 374"/>
                  <a:gd name="T31" fmla="*/ 1 h 70"/>
                  <a:gd name="T32" fmla="*/ 144 w 374"/>
                  <a:gd name="T33" fmla="*/ 68 h 70"/>
                  <a:gd name="T34" fmla="*/ 138 w 374"/>
                  <a:gd name="T35" fmla="*/ 68 h 70"/>
                  <a:gd name="T36" fmla="*/ 150 w 374"/>
                  <a:gd name="T37" fmla="*/ 1 h 70"/>
                  <a:gd name="T38" fmla="*/ 139 w 374"/>
                  <a:gd name="T39" fmla="*/ 44 h 70"/>
                  <a:gd name="T40" fmla="*/ 190 w 374"/>
                  <a:gd name="T41" fmla="*/ 68 h 70"/>
                  <a:gd name="T42" fmla="*/ 172 w 374"/>
                  <a:gd name="T43" fmla="*/ 68 h 70"/>
                  <a:gd name="T44" fmla="*/ 172 w 374"/>
                  <a:gd name="T45" fmla="*/ 1 h 70"/>
                  <a:gd name="T46" fmla="*/ 190 w 374"/>
                  <a:gd name="T47" fmla="*/ 1 h 70"/>
                  <a:gd name="T48" fmla="*/ 234 w 374"/>
                  <a:gd name="T49" fmla="*/ 19 h 70"/>
                  <a:gd name="T50" fmla="*/ 230 w 374"/>
                  <a:gd name="T51" fmla="*/ 13 h 70"/>
                  <a:gd name="T52" fmla="*/ 230 w 374"/>
                  <a:gd name="T53" fmla="*/ 57 h 70"/>
                  <a:gd name="T54" fmla="*/ 234 w 374"/>
                  <a:gd name="T55" fmla="*/ 50 h 70"/>
                  <a:gd name="T56" fmla="*/ 247 w 374"/>
                  <a:gd name="T57" fmla="*/ 44 h 70"/>
                  <a:gd name="T58" fmla="*/ 232 w 374"/>
                  <a:gd name="T59" fmla="*/ 70 h 70"/>
                  <a:gd name="T60" fmla="*/ 216 w 374"/>
                  <a:gd name="T61" fmla="*/ 45 h 70"/>
                  <a:gd name="T62" fmla="*/ 219 w 374"/>
                  <a:gd name="T63" fmla="*/ 7 h 70"/>
                  <a:gd name="T64" fmla="*/ 241 w 374"/>
                  <a:gd name="T65" fmla="*/ 3 h 70"/>
                  <a:gd name="T66" fmla="*/ 247 w 374"/>
                  <a:gd name="T67" fmla="*/ 31 h 70"/>
                  <a:gd name="T68" fmla="*/ 270 w 374"/>
                  <a:gd name="T69" fmla="*/ 68 h 70"/>
                  <a:gd name="T70" fmla="*/ 266 w 374"/>
                  <a:gd name="T71" fmla="*/ 68 h 70"/>
                  <a:gd name="T72" fmla="*/ 266 w 374"/>
                  <a:gd name="T73" fmla="*/ 1 h 70"/>
                  <a:gd name="T74" fmla="*/ 270 w 374"/>
                  <a:gd name="T75" fmla="*/ 1 h 70"/>
                  <a:gd name="T76" fmla="*/ 302 w 374"/>
                  <a:gd name="T77" fmla="*/ 68 h 70"/>
                  <a:gd name="T78" fmla="*/ 302 w 374"/>
                  <a:gd name="T79" fmla="*/ 1 h 70"/>
                  <a:gd name="T80" fmla="*/ 326 w 374"/>
                  <a:gd name="T81" fmla="*/ 68 h 70"/>
                  <a:gd name="T82" fmla="*/ 308 w 374"/>
                  <a:gd name="T83" fmla="*/ 68 h 70"/>
                  <a:gd name="T84" fmla="*/ 326 w 374"/>
                  <a:gd name="T85" fmla="*/ 32 h 70"/>
                  <a:gd name="T86" fmla="*/ 366 w 374"/>
                  <a:gd name="T87" fmla="*/ 1 h 70"/>
                  <a:gd name="T88" fmla="*/ 360 w 374"/>
                  <a:gd name="T89" fmla="*/ 56 h 70"/>
                  <a:gd name="T90" fmla="*/ 340 w 374"/>
                  <a:gd name="T91" fmla="*/ 68 h 70"/>
                  <a:gd name="T92" fmla="*/ 359 w 374"/>
                  <a:gd name="T93" fmla="*/ 44 h 70"/>
                  <a:gd name="T94" fmla="*/ 359 w 374"/>
                  <a:gd name="T9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 h="70">
                    <a:moveTo>
                      <a:pt x="52" y="1"/>
                    </a:moveTo>
                    <a:cubicBezTo>
                      <a:pt x="46" y="68"/>
                      <a:pt x="46" y="68"/>
                      <a:pt x="46" y="68"/>
                    </a:cubicBezTo>
                    <a:cubicBezTo>
                      <a:pt x="30" y="68"/>
                      <a:pt x="30" y="68"/>
                      <a:pt x="30" y="68"/>
                    </a:cubicBezTo>
                    <a:cubicBezTo>
                      <a:pt x="28" y="58"/>
                      <a:pt x="27" y="46"/>
                      <a:pt x="26" y="33"/>
                    </a:cubicBezTo>
                    <a:cubicBezTo>
                      <a:pt x="25" y="39"/>
                      <a:pt x="24" y="51"/>
                      <a:pt x="22" y="68"/>
                    </a:cubicBezTo>
                    <a:cubicBezTo>
                      <a:pt x="6" y="68"/>
                      <a:pt x="6" y="68"/>
                      <a:pt x="6" y="68"/>
                    </a:cubicBezTo>
                    <a:cubicBezTo>
                      <a:pt x="0" y="1"/>
                      <a:pt x="0" y="1"/>
                      <a:pt x="0" y="1"/>
                    </a:cubicBezTo>
                    <a:cubicBezTo>
                      <a:pt x="12" y="1"/>
                      <a:pt x="12" y="1"/>
                      <a:pt x="12" y="1"/>
                    </a:cubicBezTo>
                    <a:cubicBezTo>
                      <a:pt x="14" y="25"/>
                      <a:pt x="14" y="25"/>
                      <a:pt x="14" y="25"/>
                    </a:cubicBezTo>
                    <a:cubicBezTo>
                      <a:pt x="15" y="47"/>
                      <a:pt x="15" y="47"/>
                      <a:pt x="15" y="47"/>
                    </a:cubicBezTo>
                    <a:cubicBezTo>
                      <a:pt x="16" y="36"/>
                      <a:pt x="17" y="20"/>
                      <a:pt x="19" y="1"/>
                    </a:cubicBezTo>
                    <a:cubicBezTo>
                      <a:pt x="33" y="1"/>
                      <a:pt x="33" y="1"/>
                      <a:pt x="33" y="1"/>
                    </a:cubicBezTo>
                    <a:cubicBezTo>
                      <a:pt x="33" y="3"/>
                      <a:pt x="33" y="11"/>
                      <a:pt x="34" y="24"/>
                    </a:cubicBezTo>
                    <a:cubicBezTo>
                      <a:pt x="35" y="49"/>
                      <a:pt x="35" y="49"/>
                      <a:pt x="35" y="49"/>
                    </a:cubicBezTo>
                    <a:cubicBezTo>
                      <a:pt x="36" y="33"/>
                      <a:pt x="37" y="17"/>
                      <a:pt x="39" y="1"/>
                    </a:cubicBezTo>
                    <a:cubicBezTo>
                      <a:pt x="52" y="1"/>
                      <a:pt x="52" y="1"/>
                      <a:pt x="52" y="1"/>
                    </a:cubicBezTo>
                    <a:close/>
                    <a:moveTo>
                      <a:pt x="85" y="1"/>
                    </a:moveTo>
                    <a:cubicBezTo>
                      <a:pt x="85" y="46"/>
                      <a:pt x="85" y="46"/>
                      <a:pt x="85" y="46"/>
                    </a:cubicBezTo>
                    <a:cubicBezTo>
                      <a:pt x="85" y="51"/>
                      <a:pt x="85" y="55"/>
                      <a:pt x="85" y="57"/>
                    </a:cubicBezTo>
                    <a:cubicBezTo>
                      <a:pt x="85" y="59"/>
                      <a:pt x="84" y="61"/>
                      <a:pt x="83" y="63"/>
                    </a:cubicBezTo>
                    <a:cubicBezTo>
                      <a:pt x="81" y="65"/>
                      <a:pt x="80" y="67"/>
                      <a:pt x="78" y="68"/>
                    </a:cubicBezTo>
                    <a:cubicBezTo>
                      <a:pt x="76" y="69"/>
                      <a:pt x="73" y="70"/>
                      <a:pt x="71" y="70"/>
                    </a:cubicBezTo>
                    <a:cubicBezTo>
                      <a:pt x="68" y="70"/>
                      <a:pt x="65" y="69"/>
                      <a:pt x="63" y="68"/>
                    </a:cubicBezTo>
                    <a:cubicBezTo>
                      <a:pt x="60" y="66"/>
                      <a:pt x="59" y="65"/>
                      <a:pt x="57" y="63"/>
                    </a:cubicBezTo>
                    <a:cubicBezTo>
                      <a:pt x="56" y="60"/>
                      <a:pt x="56" y="58"/>
                      <a:pt x="55" y="56"/>
                    </a:cubicBezTo>
                    <a:cubicBezTo>
                      <a:pt x="55" y="54"/>
                      <a:pt x="55" y="49"/>
                      <a:pt x="55" y="41"/>
                    </a:cubicBezTo>
                    <a:cubicBezTo>
                      <a:pt x="55" y="1"/>
                      <a:pt x="55" y="1"/>
                      <a:pt x="55" y="1"/>
                    </a:cubicBezTo>
                    <a:cubicBezTo>
                      <a:pt x="68" y="1"/>
                      <a:pt x="68" y="1"/>
                      <a:pt x="68" y="1"/>
                    </a:cubicBezTo>
                    <a:cubicBezTo>
                      <a:pt x="68" y="52"/>
                      <a:pt x="68" y="52"/>
                      <a:pt x="68" y="52"/>
                    </a:cubicBezTo>
                    <a:cubicBezTo>
                      <a:pt x="68" y="54"/>
                      <a:pt x="68" y="56"/>
                      <a:pt x="69" y="57"/>
                    </a:cubicBezTo>
                    <a:cubicBezTo>
                      <a:pt x="69" y="58"/>
                      <a:pt x="69" y="58"/>
                      <a:pt x="70" y="58"/>
                    </a:cubicBezTo>
                    <a:cubicBezTo>
                      <a:pt x="71" y="58"/>
                      <a:pt x="71" y="58"/>
                      <a:pt x="72" y="57"/>
                    </a:cubicBezTo>
                    <a:cubicBezTo>
                      <a:pt x="72" y="56"/>
                      <a:pt x="72" y="54"/>
                      <a:pt x="72" y="51"/>
                    </a:cubicBezTo>
                    <a:cubicBezTo>
                      <a:pt x="72" y="1"/>
                      <a:pt x="72" y="1"/>
                      <a:pt x="72" y="1"/>
                    </a:cubicBezTo>
                    <a:cubicBezTo>
                      <a:pt x="85" y="1"/>
                      <a:pt x="85" y="1"/>
                      <a:pt x="85" y="1"/>
                    </a:cubicBezTo>
                    <a:close/>
                    <a:moveTo>
                      <a:pt x="121" y="1"/>
                    </a:moveTo>
                    <a:cubicBezTo>
                      <a:pt x="121" y="68"/>
                      <a:pt x="121" y="68"/>
                      <a:pt x="121" y="68"/>
                    </a:cubicBezTo>
                    <a:cubicBezTo>
                      <a:pt x="108" y="68"/>
                      <a:pt x="108" y="68"/>
                      <a:pt x="108" y="68"/>
                    </a:cubicBezTo>
                    <a:cubicBezTo>
                      <a:pt x="108" y="40"/>
                      <a:pt x="108" y="40"/>
                      <a:pt x="108" y="40"/>
                    </a:cubicBezTo>
                    <a:cubicBezTo>
                      <a:pt x="104" y="40"/>
                      <a:pt x="104" y="40"/>
                      <a:pt x="104" y="40"/>
                    </a:cubicBezTo>
                    <a:cubicBezTo>
                      <a:pt x="104" y="68"/>
                      <a:pt x="104" y="68"/>
                      <a:pt x="104" y="68"/>
                    </a:cubicBezTo>
                    <a:cubicBezTo>
                      <a:pt x="91" y="68"/>
                      <a:pt x="91" y="68"/>
                      <a:pt x="91" y="68"/>
                    </a:cubicBezTo>
                    <a:cubicBezTo>
                      <a:pt x="91" y="1"/>
                      <a:pt x="91" y="1"/>
                      <a:pt x="91" y="1"/>
                    </a:cubicBezTo>
                    <a:cubicBezTo>
                      <a:pt x="104" y="1"/>
                      <a:pt x="104" y="1"/>
                      <a:pt x="104" y="1"/>
                    </a:cubicBezTo>
                    <a:cubicBezTo>
                      <a:pt x="104" y="25"/>
                      <a:pt x="104" y="25"/>
                      <a:pt x="104" y="25"/>
                    </a:cubicBezTo>
                    <a:cubicBezTo>
                      <a:pt x="108" y="25"/>
                      <a:pt x="108" y="25"/>
                      <a:pt x="108" y="25"/>
                    </a:cubicBezTo>
                    <a:cubicBezTo>
                      <a:pt x="108" y="1"/>
                      <a:pt x="108" y="1"/>
                      <a:pt x="108" y="1"/>
                    </a:cubicBezTo>
                    <a:cubicBezTo>
                      <a:pt x="121" y="1"/>
                      <a:pt x="121" y="1"/>
                      <a:pt x="121" y="1"/>
                    </a:cubicBezTo>
                    <a:close/>
                    <a:moveTo>
                      <a:pt x="150" y="1"/>
                    </a:moveTo>
                    <a:cubicBezTo>
                      <a:pt x="158" y="68"/>
                      <a:pt x="158" y="68"/>
                      <a:pt x="158" y="68"/>
                    </a:cubicBezTo>
                    <a:cubicBezTo>
                      <a:pt x="144" y="68"/>
                      <a:pt x="144" y="68"/>
                      <a:pt x="144" y="68"/>
                    </a:cubicBezTo>
                    <a:cubicBezTo>
                      <a:pt x="143" y="56"/>
                      <a:pt x="143" y="56"/>
                      <a:pt x="143" y="56"/>
                    </a:cubicBezTo>
                    <a:cubicBezTo>
                      <a:pt x="139" y="56"/>
                      <a:pt x="139" y="56"/>
                      <a:pt x="139" y="56"/>
                    </a:cubicBezTo>
                    <a:cubicBezTo>
                      <a:pt x="138" y="68"/>
                      <a:pt x="138" y="68"/>
                      <a:pt x="138" y="68"/>
                    </a:cubicBezTo>
                    <a:cubicBezTo>
                      <a:pt x="124" y="68"/>
                      <a:pt x="124" y="68"/>
                      <a:pt x="124" y="68"/>
                    </a:cubicBezTo>
                    <a:cubicBezTo>
                      <a:pt x="131" y="1"/>
                      <a:pt x="131" y="1"/>
                      <a:pt x="131" y="1"/>
                    </a:cubicBezTo>
                    <a:cubicBezTo>
                      <a:pt x="150" y="1"/>
                      <a:pt x="150" y="1"/>
                      <a:pt x="150" y="1"/>
                    </a:cubicBezTo>
                    <a:close/>
                    <a:moveTo>
                      <a:pt x="143" y="44"/>
                    </a:moveTo>
                    <a:cubicBezTo>
                      <a:pt x="142" y="37"/>
                      <a:pt x="142" y="28"/>
                      <a:pt x="141" y="16"/>
                    </a:cubicBezTo>
                    <a:cubicBezTo>
                      <a:pt x="140" y="29"/>
                      <a:pt x="139" y="39"/>
                      <a:pt x="139" y="44"/>
                    </a:cubicBezTo>
                    <a:cubicBezTo>
                      <a:pt x="143" y="44"/>
                      <a:pt x="143" y="44"/>
                      <a:pt x="143" y="44"/>
                    </a:cubicBezTo>
                    <a:close/>
                    <a:moveTo>
                      <a:pt x="190" y="1"/>
                    </a:moveTo>
                    <a:cubicBezTo>
                      <a:pt x="190" y="68"/>
                      <a:pt x="190" y="68"/>
                      <a:pt x="190" y="68"/>
                    </a:cubicBezTo>
                    <a:cubicBezTo>
                      <a:pt x="178" y="68"/>
                      <a:pt x="178" y="68"/>
                      <a:pt x="178" y="68"/>
                    </a:cubicBezTo>
                    <a:cubicBezTo>
                      <a:pt x="172" y="38"/>
                      <a:pt x="172" y="38"/>
                      <a:pt x="172" y="38"/>
                    </a:cubicBezTo>
                    <a:cubicBezTo>
                      <a:pt x="172" y="68"/>
                      <a:pt x="172" y="68"/>
                      <a:pt x="172" y="68"/>
                    </a:cubicBezTo>
                    <a:cubicBezTo>
                      <a:pt x="161" y="68"/>
                      <a:pt x="161" y="68"/>
                      <a:pt x="161" y="68"/>
                    </a:cubicBezTo>
                    <a:cubicBezTo>
                      <a:pt x="161" y="1"/>
                      <a:pt x="161" y="1"/>
                      <a:pt x="161" y="1"/>
                    </a:cubicBezTo>
                    <a:cubicBezTo>
                      <a:pt x="172" y="1"/>
                      <a:pt x="172" y="1"/>
                      <a:pt x="172" y="1"/>
                    </a:cubicBezTo>
                    <a:cubicBezTo>
                      <a:pt x="179" y="32"/>
                      <a:pt x="179" y="32"/>
                      <a:pt x="179" y="32"/>
                    </a:cubicBezTo>
                    <a:cubicBezTo>
                      <a:pt x="179" y="1"/>
                      <a:pt x="179" y="1"/>
                      <a:pt x="179" y="1"/>
                    </a:cubicBezTo>
                    <a:cubicBezTo>
                      <a:pt x="190" y="1"/>
                      <a:pt x="190" y="1"/>
                      <a:pt x="190" y="1"/>
                    </a:cubicBezTo>
                    <a:close/>
                    <a:moveTo>
                      <a:pt x="247" y="31"/>
                    </a:moveTo>
                    <a:cubicBezTo>
                      <a:pt x="234" y="31"/>
                      <a:pt x="234" y="31"/>
                      <a:pt x="234" y="31"/>
                    </a:cubicBezTo>
                    <a:cubicBezTo>
                      <a:pt x="234" y="19"/>
                      <a:pt x="234" y="19"/>
                      <a:pt x="234" y="19"/>
                    </a:cubicBezTo>
                    <a:cubicBezTo>
                      <a:pt x="234" y="16"/>
                      <a:pt x="234" y="13"/>
                      <a:pt x="234" y="13"/>
                    </a:cubicBezTo>
                    <a:cubicBezTo>
                      <a:pt x="233" y="12"/>
                      <a:pt x="233" y="11"/>
                      <a:pt x="232" y="11"/>
                    </a:cubicBezTo>
                    <a:cubicBezTo>
                      <a:pt x="231" y="11"/>
                      <a:pt x="230" y="12"/>
                      <a:pt x="230" y="13"/>
                    </a:cubicBezTo>
                    <a:cubicBezTo>
                      <a:pt x="229" y="14"/>
                      <a:pt x="229" y="16"/>
                      <a:pt x="229" y="20"/>
                    </a:cubicBezTo>
                    <a:cubicBezTo>
                      <a:pt x="229" y="51"/>
                      <a:pt x="229" y="51"/>
                      <a:pt x="229" y="51"/>
                    </a:cubicBezTo>
                    <a:cubicBezTo>
                      <a:pt x="229" y="54"/>
                      <a:pt x="229" y="56"/>
                      <a:pt x="230" y="57"/>
                    </a:cubicBezTo>
                    <a:cubicBezTo>
                      <a:pt x="230" y="58"/>
                      <a:pt x="231" y="58"/>
                      <a:pt x="232" y="58"/>
                    </a:cubicBezTo>
                    <a:cubicBezTo>
                      <a:pt x="233" y="58"/>
                      <a:pt x="233" y="58"/>
                      <a:pt x="234" y="57"/>
                    </a:cubicBezTo>
                    <a:cubicBezTo>
                      <a:pt x="234" y="56"/>
                      <a:pt x="234" y="54"/>
                      <a:pt x="234" y="50"/>
                    </a:cubicBezTo>
                    <a:cubicBezTo>
                      <a:pt x="234" y="42"/>
                      <a:pt x="234" y="42"/>
                      <a:pt x="234" y="42"/>
                    </a:cubicBezTo>
                    <a:cubicBezTo>
                      <a:pt x="247" y="42"/>
                      <a:pt x="247" y="42"/>
                      <a:pt x="247" y="42"/>
                    </a:cubicBezTo>
                    <a:cubicBezTo>
                      <a:pt x="247" y="44"/>
                      <a:pt x="247" y="44"/>
                      <a:pt x="247" y="44"/>
                    </a:cubicBezTo>
                    <a:cubicBezTo>
                      <a:pt x="247" y="51"/>
                      <a:pt x="247" y="56"/>
                      <a:pt x="246" y="59"/>
                    </a:cubicBezTo>
                    <a:cubicBezTo>
                      <a:pt x="245" y="62"/>
                      <a:pt x="244" y="64"/>
                      <a:pt x="241" y="66"/>
                    </a:cubicBezTo>
                    <a:cubicBezTo>
                      <a:pt x="239" y="69"/>
                      <a:pt x="235" y="70"/>
                      <a:pt x="232" y="70"/>
                    </a:cubicBezTo>
                    <a:cubicBezTo>
                      <a:pt x="228" y="70"/>
                      <a:pt x="225" y="69"/>
                      <a:pt x="222" y="67"/>
                    </a:cubicBezTo>
                    <a:cubicBezTo>
                      <a:pt x="220" y="65"/>
                      <a:pt x="218" y="63"/>
                      <a:pt x="217" y="59"/>
                    </a:cubicBezTo>
                    <a:cubicBezTo>
                      <a:pt x="216" y="56"/>
                      <a:pt x="216" y="51"/>
                      <a:pt x="216" y="45"/>
                    </a:cubicBezTo>
                    <a:cubicBezTo>
                      <a:pt x="216" y="25"/>
                      <a:pt x="216" y="25"/>
                      <a:pt x="216" y="25"/>
                    </a:cubicBezTo>
                    <a:cubicBezTo>
                      <a:pt x="216" y="20"/>
                      <a:pt x="216" y="17"/>
                      <a:pt x="216" y="14"/>
                    </a:cubicBezTo>
                    <a:cubicBezTo>
                      <a:pt x="217" y="12"/>
                      <a:pt x="217" y="9"/>
                      <a:pt x="219" y="7"/>
                    </a:cubicBezTo>
                    <a:cubicBezTo>
                      <a:pt x="220" y="5"/>
                      <a:pt x="222" y="3"/>
                      <a:pt x="224" y="2"/>
                    </a:cubicBezTo>
                    <a:cubicBezTo>
                      <a:pt x="226" y="1"/>
                      <a:pt x="229" y="0"/>
                      <a:pt x="231" y="0"/>
                    </a:cubicBezTo>
                    <a:cubicBezTo>
                      <a:pt x="235" y="0"/>
                      <a:pt x="238" y="1"/>
                      <a:pt x="241" y="3"/>
                    </a:cubicBezTo>
                    <a:cubicBezTo>
                      <a:pt x="244" y="5"/>
                      <a:pt x="245" y="7"/>
                      <a:pt x="246" y="10"/>
                    </a:cubicBezTo>
                    <a:cubicBezTo>
                      <a:pt x="247" y="13"/>
                      <a:pt x="247" y="18"/>
                      <a:pt x="247" y="24"/>
                    </a:cubicBezTo>
                    <a:cubicBezTo>
                      <a:pt x="247" y="31"/>
                      <a:pt x="247" y="31"/>
                      <a:pt x="247" y="31"/>
                    </a:cubicBezTo>
                    <a:close/>
                    <a:moveTo>
                      <a:pt x="283" y="1"/>
                    </a:moveTo>
                    <a:cubicBezTo>
                      <a:pt x="283" y="68"/>
                      <a:pt x="283" y="68"/>
                      <a:pt x="283" y="68"/>
                    </a:cubicBezTo>
                    <a:cubicBezTo>
                      <a:pt x="270" y="68"/>
                      <a:pt x="270" y="68"/>
                      <a:pt x="270" y="68"/>
                    </a:cubicBezTo>
                    <a:cubicBezTo>
                      <a:pt x="270" y="40"/>
                      <a:pt x="270" y="40"/>
                      <a:pt x="270" y="40"/>
                    </a:cubicBezTo>
                    <a:cubicBezTo>
                      <a:pt x="266" y="40"/>
                      <a:pt x="266" y="40"/>
                      <a:pt x="266" y="40"/>
                    </a:cubicBezTo>
                    <a:cubicBezTo>
                      <a:pt x="266" y="68"/>
                      <a:pt x="266" y="68"/>
                      <a:pt x="266" y="68"/>
                    </a:cubicBezTo>
                    <a:cubicBezTo>
                      <a:pt x="253" y="68"/>
                      <a:pt x="253" y="68"/>
                      <a:pt x="253" y="68"/>
                    </a:cubicBezTo>
                    <a:cubicBezTo>
                      <a:pt x="253" y="1"/>
                      <a:pt x="253" y="1"/>
                      <a:pt x="253" y="1"/>
                    </a:cubicBezTo>
                    <a:cubicBezTo>
                      <a:pt x="266" y="1"/>
                      <a:pt x="266" y="1"/>
                      <a:pt x="266" y="1"/>
                    </a:cubicBezTo>
                    <a:cubicBezTo>
                      <a:pt x="266" y="25"/>
                      <a:pt x="266" y="25"/>
                      <a:pt x="266" y="25"/>
                    </a:cubicBezTo>
                    <a:cubicBezTo>
                      <a:pt x="270" y="25"/>
                      <a:pt x="270" y="25"/>
                      <a:pt x="270" y="25"/>
                    </a:cubicBezTo>
                    <a:cubicBezTo>
                      <a:pt x="270" y="1"/>
                      <a:pt x="270" y="1"/>
                      <a:pt x="270" y="1"/>
                    </a:cubicBezTo>
                    <a:cubicBezTo>
                      <a:pt x="283" y="1"/>
                      <a:pt x="283" y="1"/>
                      <a:pt x="283" y="1"/>
                    </a:cubicBezTo>
                    <a:close/>
                    <a:moveTo>
                      <a:pt x="302" y="1"/>
                    </a:moveTo>
                    <a:cubicBezTo>
                      <a:pt x="302" y="68"/>
                      <a:pt x="302" y="68"/>
                      <a:pt x="302" y="68"/>
                    </a:cubicBezTo>
                    <a:cubicBezTo>
                      <a:pt x="289" y="68"/>
                      <a:pt x="289" y="68"/>
                      <a:pt x="289" y="68"/>
                    </a:cubicBezTo>
                    <a:cubicBezTo>
                      <a:pt x="289" y="1"/>
                      <a:pt x="289" y="1"/>
                      <a:pt x="289" y="1"/>
                    </a:cubicBezTo>
                    <a:cubicBezTo>
                      <a:pt x="302" y="1"/>
                      <a:pt x="302" y="1"/>
                      <a:pt x="302" y="1"/>
                    </a:cubicBezTo>
                    <a:close/>
                    <a:moveTo>
                      <a:pt x="337" y="1"/>
                    </a:moveTo>
                    <a:cubicBezTo>
                      <a:pt x="337" y="68"/>
                      <a:pt x="337" y="68"/>
                      <a:pt x="337" y="68"/>
                    </a:cubicBezTo>
                    <a:cubicBezTo>
                      <a:pt x="326" y="68"/>
                      <a:pt x="326" y="68"/>
                      <a:pt x="326" y="68"/>
                    </a:cubicBezTo>
                    <a:cubicBezTo>
                      <a:pt x="319" y="38"/>
                      <a:pt x="319" y="38"/>
                      <a:pt x="319" y="38"/>
                    </a:cubicBezTo>
                    <a:cubicBezTo>
                      <a:pt x="319" y="68"/>
                      <a:pt x="319" y="68"/>
                      <a:pt x="319" y="68"/>
                    </a:cubicBezTo>
                    <a:cubicBezTo>
                      <a:pt x="308" y="68"/>
                      <a:pt x="308" y="68"/>
                      <a:pt x="308" y="68"/>
                    </a:cubicBezTo>
                    <a:cubicBezTo>
                      <a:pt x="308" y="1"/>
                      <a:pt x="308" y="1"/>
                      <a:pt x="308" y="1"/>
                    </a:cubicBezTo>
                    <a:cubicBezTo>
                      <a:pt x="319" y="1"/>
                      <a:pt x="319" y="1"/>
                      <a:pt x="319" y="1"/>
                    </a:cubicBezTo>
                    <a:cubicBezTo>
                      <a:pt x="326" y="32"/>
                      <a:pt x="326" y="32"/>
                      <a:pt x="326" y="32"/>
                    </a:cubicBezTo>
                    <a:cubicBezTo>
                      <a:pt x="326" y="1"/>
                      <a:pt x="326" y="1"/>
                      <a:pt x="326" y="1"/>
                    </a:cubicBezTo>
                    <a:cubicBezTo>
                      <a:pt x="337" y="1"/>
                      <a:pt x="337" y="1"/>
                      <a:pt x="337" y="1"/>
                    </a:cubicBezTo>
                    <a:close/>
                    <a:moveTo>
                      <a:pt x="366" y="1"/>
                    </a:moveTo>
                    <a:cubicBezTo>
                      <a:pt x="374" y="68"/>
                      <a:pt x="374" y="68"/>
                      <a:pt x="374" y="68"/>
                    </a:cubicBezTo>
                    <a:cubicBezTo>
                      <a:pt x="360" y="68"/>
                      <a:pt x="360" y="68"/>
                      <a:pt x="360" y="68"/>
                    </a:cubicBezTo>
                    <a:cubicBezTo>
                      <a:pt x="360" y="56"/>
                      <a:pt x="360" y="56"/>
                      <a:pt x="360" y="56"/>
                    </a:cubicBezTo>
                    <a:cubicBezTo>
                      <a:pt x="355" y="56"/>
                      <a:pt x="355" y="56"/>
                      <a:pt x="355" y="56"/>
                    </a:cubicBezTo>
                    <a:cubicBezTo>
                      <a:pt x="354" y="68"/>
                      <a:pt x="354" y="68"/>
                      <a:pt x="354" y="68"/>
                    </a:cubicBezTo>
                    <a:cubicBezTo>
                      <a:pt x="340" y="68"/>
                      <a:pt x="340" y="68"/>
                      <a:pt x="340" y="68"/>
                    </a:cubicBezTo>
                    <a:cubicBezTo>
                      <a:pt x="347" y="1"/>
                      <a:pt x="347" y="1"/>
                      <a:pt x="347" y="1"/>
                    </a:cubicBezTo>
                    <a:cubicBezTo>
                      <a:pt x="366" y="1"/>
                      <a:pt x="366" y="1"/>
                      <a:pt x="366" y="1"/>
                    </a:cubicBezTo>
                    <a:close/>
                    <a:moveTo>
                      <a:pt x="359" y="44"/>
                    </a:moveTo>
                    <a:cubicBezTo>
                      <a:pt x="359" y="37"/>
                      <a:pt x="358" y="28"/>
                      <a:pt x="357" y="16"/>
                    </a:cubicBezTo>
                    <a:cubicBezTo>
                      <a:pt x="356" y="29"/>
                      <a:pt x="355" y="39"/>
                      <a:pt x="355" y="44"/>
                    </a:cubicBezTo>
                    <a:lnTo>
                      <a:pt x="359" y="44"/>
                    </a:lnTo>
                    <a:close/>
                  </a:path>
                </a:pathLst>
              </a:custGeom>
              <a:grpFill/>
              <a:ln>
                <a:noFill/>
              </a:ln>
            </p:spPr>
            <p:txBody>
              <a:bodyPr anchor="ctr"/>
              <a:lstStyle/>
              <a:p>
                <a:pPr algn="ctr"/>
                <a:endParaRPr/>
              </a:p>
            </p:txBody>
          </p:sp>
          <p:sp>
            <p:nvSpPr>
              <p:cNvPr id="76" name="ïṩľíḓè">
                <a:extLst>
                  <a:ext uri="{FF2B5EF4-FFF2-40B4-BE49-F238E27FC236}">
                    <a16:creationId xmlns:a16="http://schemas.microsoft.com/office/drawing/2014/main" id="{B4045274-10DA-4F21-9700-3973B15A3855}"/>
                  </a:ext>
                </a:extLst>
              </p:cNvPr>
              <p:cNvSpPr/>
              <p:nvPr/>
            </p:nvSpPr>
            <p:spPr bwMode="auto">
              <a:xfrm>
                <a:off x="2601913" y="3629026"/>
                <a:ext cx="976313" cy="134938"/>
              </a:xfrm>
              <a:custGeom>
                <a:avLst/>
                <a:gdLst>
                  <a:gd name="T0" fmla="*/ 1245 w 1245"/>
                  <a:gd name="T1" fmla="*/ 0 h 173"/>
                  <a:gd name="T2" fmla="*/ 1149 w 1245"/>
                  <a:gd name="T3" fmla="*/ 173 h 173"/>
                  <a:gd name="T4" fmla="*/ 96 w 1245"/>
                  <a:gd name="T5" fmla="*/ 173 h 173"/>
                  <a:gd name="T6" fmla="*/ 0 w 1245"/>
                  <a:gd name="T7" fmla="*/ 0 h 173"/>
                  <a:gd name="T8" fmla="*/ 1245 w 1245"/>
                  <a:gd name="T9" fmla="*/ 0 h 173"/>
                </a:gdLst>
                <a:ahLst/>
                <a:cxnLst>
                  <a:cxn ang="0">
                    <a:pos x="T0" y="T1"/>
                  </a:cxn>
                  <a:cxn ang="0">
                    <a:pos x="T2" y="T3"/>
                  </a:cxn>
                  <a:cxn ang="0">
                    <a:pos x="T4" y="T5"/>
                  </a:cxn>
                  <a:cxn ang="0">
                    <a:pos x="T6" y="T7"/>
                  </a:cxn>
                  <a:cxn ang="0">
                    <a:pos x="T8" y="T9"/>
                  </a:cxn>
                </a:cxnLst>
                <a:rect l="0" t="0" r="r" b="b"/>
                <a:pathLst>
                  <a:path w="1245" h="173">
                    <a:moveTo>
                      <a:pt x="1245" y="0"/>
                    </a:moveTo>
                    <a:cubicBezTo>
                      <a:pt x="1221" y="63"/>
                      <a:pt x="1189" y="121"/>
                      <a:pt x="1149" y="173"/>
                    </a:cubicBezTo>
                    <a:cubicBezTo>
                      <a:pt x="96" y="173"/>
                      <a:pt x="96" y="173"/>
                      <a:pt x="96" y="173"/>
                    </a:cubicBezTo>
                    <a:cubicBezTo>
                      <a:pt x="57" y="121"/>
                      <a:pt x="24" y="63"/>
                      <a:pt x="0" y="0"/>
                    </a:cubicBezTo>
                    <a:lnTo>
                      <a:pt x="1245" y="0"/>
                    </a:lnTo>
                    <a:close/>
                  </a:path>
                </a:pathLst>
              </a:custGeom>
              <a:noFill/>
              <a:ln>
                <a:solidFill>
                  <a:schemeClr val="accent1"/>
                </a:solidFill>
              </a:ln>
            </p:spPr>
            <p:txBody>
              <a:bodyPr anchor="ctr"/>
              <a:lstStyle/>
              <a:p>
                <a:pPr algn="ctr"/>
                <a:endParaRPr/>
              </a:p>
            </p:txBody>
          </p:sp>
          <p:sp>
            <p:nvSpPr>
              <p:cNvPr id="77" name="ïŝļíḑè">
                <a:extLst>
                  <a:ext uri="{FF2B5EF4-FFF2-40B4-BE49-F238E27FC236}">
                    <a16:creationId xmlns:a16="http://schemas.microsoft.com/office/drawing/2014/main" id="{BB9F8E61-8B1B-4294-8BB3-D4EA1CC0E990}"/>
                  </a:ext>
                </a:extLst>
              </p:cNvPr>
              <p:cNvSpPr/>
              <p:nvPr/>
            </p:nvSpPr>
            <p:spPr bwMode="auto">
              <a:xfrm>
                <a:off x="2709863" y="3643313"/>
                <a:ext cx="493713" cy="95250"/>
              </a:xfrm>
              <a:custGeom>
                <a:avLst/>
                <a:gdLst>
                  <a:gd name="T0" fmla="*/ 11 w 630"/>
                  <a:gd name="T1" fmla="*/ 33 h 121"/>
                  <a:gd name="T2" fmla="*/ 35 w 630"/>
                  <a:gd name="T3" fmla="*/ 100 h 121"/>
                  <a:gd name="T4" fmla="*/ 72 w 630"/>
                  <a:gd name="T5" fmla="*/ 56 h 121"/>
                  <a:gd name="T6" fmla="*/ 62 w 630"/>
                  <a:gd name="T7" fmla="*/ 38 h 121"/>
                  <a:gd name="T8" fmla="*/ 58 w 630"/>
                  <a:gd name="T9" fmla="*/ 98 h 121"/>
                  <a:gd name="T10" fmla="*/ 75 w 630"/>
                  <a:gd name="T11" fmla="*/ 18 h 121"/>
                  <a:gd name="T12" fmla="*/ 31 w 630"/>
                  <a:gd name="T13" fmla="*/ 52 h 121"/>
                  <a:gd name="T14" fmla="*/ 34 w 630"/>
                  <a:gd name="T15" fmla="*/ 67 h 121"/>
                  <a:gd name="T16" fmla="*/ 171 w 630"/>
                  <a:gd name="T17" fmla="*/ 39 h 121"/>
                  <a:gd name="T18" fmla="*/ 186 w 630"/>
                  <a:gd name="T19" fmla="*/ 68 h 121"/>
                  <a:gd name="T20" fmla="*/ 191 w 630"/>
                  <a:gd name="T21" fmla="*/ 41 h 121"/>
                  <a:gd name="T22" fmla="*/ 194 w 630"/>
                  <a:gd name="T23" fmla="*/ 24 h 121"/>
                  <a:gd name="T24" fmla="*/ 151 w 630"/>
                  <a:gd name="T25" fmla="*/ 30 h 121"/>
                  <a:gd name="T26" fmla="*/ 131 w 630"/>
                  <a:gd name="T27" fmla="*/ 64 h 121"/>
                  <a:gd name="T28" fmla="*/ 140 w 630"/>
                  <a:gd name="T29" fmla="*/ 64 h 121"/>
                  <a:gd name="T30" fmla="*/ 134 w 630"/>
                  <a:gd name="T31" fmla="*/ 113 h 121"/>
                  <a:gd name="T32" fmla="*/ 187 w 630"/>
                  <a:gd name="T33" fmla="*/ 61 h 121"/>
                  <a:gd name="T34" fmla="*/ 174 w 630"/>
                  <a:gd name="T35" fmla="*/ 53 h 121"/>
                  <a:gd name="T36" fmla="*/ 170 w 630"/>
                  <a:gd name="T37" fmla="*/ 62 h 121"/>
                  <a:gd name="T38" fmla="*/ 166 w 630"/>
                  <a:gd name="T39" fmla="*/ 77 h 121"/>
                  <a:gd name="T40" fmla="*/ 179 w 630"/>
                  <a:gd name="T41" fmla="*/ 113 h 121"/>
                  <a:gd name="T42" fmla="*/ 223 w 630"/>
                  <a:gd name="T43" fmla="*/ 91 h 121"/>
                  <a:gd name="T44" fmla="*/ 186 w 630"/>
                  <a:gd name="T45" fmla="*/ 88 h 121"/>
                  <a:gd name="T46" fmla="*/ 173 w 630"/>
                  <a:gd name="T47" fmla="*/ 86 h 121"/>
                  <a:gd name="T48" fmla="*/ 271 w 630"/>
                  <a:gd name="T49" fmla="*/ 25 h 121"/>
                  <a:gd name="T50" fmla="*/ 251 w 630"/>
                  <a:gd name="T51" fmla="*/ 92 h 121"/>
                  <a:gd name="T52" fmla="*/ 306 w 630"/>
                  <a:gd name="T53" fmla="*/ 49 h 121"/>
                  <a:gd name="T54" fmla="*/ 297 w 630"/>
                  <a:gd name="T55" fmla="*/ 23 h 121"/>
                  <a:gd name="T56" fmla="*/ 317 w 630"/>
                  <a:gd name="T57" fmla="*/ 7 h 121"/>
                  <a:gd name="T58" fmla="*/ 279 w 630"/>
                  <a:gd name="T59" fmla="*/ 8 h 121"/>
                  <a:gd name="T60" fmla="*/ 287 w 630"/>
                  <a:gd name="T61" fmla="*/ 34 h 121"/>
                  <a:gd name="T62" fmla="*/ 293 w 630"/>
                  <a:gd name="T63" fmla="*/ 40 h 121"/>
                  <a:gd name="T64" fmla="*/ 316 w 630"/>
                  <a:gd name="T65" fmla="*/ 58 h 121"/>
                  <a:gd name="T66" fmla="*/ 332 w 630"/>
                  <a:gd name="T67" fmla="*/ 76 h 121"/>
                  <a:gd name="T68" fmla="*/ 308 w 630"/>
                  <a:gd name="T69" fmla="*/ 109 h 121"/>
                  <a:gd name="T70" fmla="*/ 296 w 630"/>
                  <a:gd name="T71" fmla="*/ 107 h 121"/>
                  <a:gd name="T72" fmla="*/ 263 w 630"/>
                  <a:gd name="T73" fmla="*/ 86 h 121"/>
                  <a:gd name="T74" fmla="*/ 305 w 630"/>
                  <a:gd name="T75" fmla="*/ 65 h 121"/>
                  <a:gd name="T76" fmla="*/ 377 w 630"/>
                  <a:gd name="T77" fmla="*/ 46 h 121"/>
                  <a:gd name="T78" fmla="*/ 419 w 630"/>
                  <a:gd name="T79" fmla="*/ 47 h 121"/>
                  <a:gd name="T80" fmla="*/ 418 w 630"/>
                  <a:gd name="T81" fmla="*/ 56 h 121"/>
                  <a:gd name="T82" fmla="*/ 370 w 630"/>
                  <a:gd name="T83" fmla="*/ 84 h 121"/>
                  <a:gd name="T84" fmla="*/ 388 w 630"/>
                  <a:gd name="T85" fmla="*/ 105 h 121"/>
                  <a:gd name="T86" fmla="*/ 415 w 630"/>
                  <a:gd name="T87" fmla="*/ 108 h 121"/>
                  <a:gd name="T88" fmla="*/ 438 w 630"/>
                  <a:gd name="T89" fmla="*/ 69 h 121"/>
                  <a:gd name="T90" fmla="*/ 449 w 630"/>
                  <a:gd name="T91" fmla="*/ 56 h 121"/>
                  <a:gd name="T92" fmla="*/ 423 w 630"/>
                  <a:gd name="T93" fmla="*/ 29 h 121"/>
                  <a:gd name="T94" fmla="*/ 408 w 630"/>
                  <a:gd name="T95" fmla="*/ 22 h 121"/>
                  <a:gd name="T96" fmla="*/ 408 w 630"/>
                  <a:gd name="T97" fmla="*/ 22 h 121"/>
                  <a:gd name="T98" fmla="*/ 373 w 630"/>
                  <a:gd name="T99" fmla="*/ 63 h 121"/>
                  <a:gd name="T100" fmla="*/ 541 w 630"/>
                  <a:gd name="T101" fmla="*/ 44 h 121"/>
                  <a:gd name="T102" fmla="*/ 566 w 630"/>
                  <a:gd name="T103" fmla="*/ 83 h 121"/>
                  <a:gd name="T104" fmla="*/ 576 w 630"/>
                  <a:gd name="T105" fmla="*/ 102 h 121"/>
                  <a:gd name="T106" fmla="*/ 630 w 630"/>
                  <a:gd name="T107" fmla="*/ 101 h 121"/>
                  <a:gd name="T108" fmla="*/ 604 w 630"/>
                  <a:gd name="T109" fmla="*/ 55 h 121"/>
                  <a:gd name="T110" fmla="*/ 585 w 630"/>
                  <a:gd name="T111" fmla="*/ 45 h 121"/>
                  <a:gd name="T112" fmla="*/ 577 w 630"/>
                  <a:gd name="T113" fmla="*/ 15 h 121"/>
                  <a:gd name="T114" fmla="*/ 594 w 630"/>
                  <a:gd name="T115" fmla="*/ 29 h 121"/>
                  <a:gd name="T116" fmla="*/ 542 w 630"/>
                  <a:gd name="T117" fmla="*/ 72 h 121"/>
                  <a:gd name="T118" fmla="*/ 542 w 630"/>
                  <a:gd name="T119" fmla="*/ 72 h 121"/>
                  <a:gd name="T120" fmla="*/ 526 w 630"/>
                  <a:gd name="T121" fmla="*/ 9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0" h="121">
                    <a:moveTo>
                      <a:pt x="43" y="91"/>
                    </a:moveTo>
                    <a:cubicBezTo>
                      <a:pt x="44" y="89"/>
                      <a:pt x="44" y="84"/>
                      <a:pt x="43" y="77"/>
                    </a:cubicBezTo>
                    <a:cubicBezTo>
                      <a:pt x="42" y="64"/>
                      <a:pt x="42" y="53"/>
                      <a:pt x="43" y="44"/>
                    </a:cubicBezTo>
                    <a:cubicBezTo>
                      <a:pt x="43" y="37"/>
                      <a:pt x="45" y="32"/>
                      <a:pt x="48" y="28"/>
                    </a:cubicBezTo>
                    <a:cubicBezTo>
                      <a:pt x="49" y="26"/>
                      <a:pt x="47" y="24"/>
                      <a:pt x="43" y="23"/>
                    </a:cubicBezTo>
                    <a:cubicBezTo>
                      <a:pt x="38" y="22"/>
                      <a:pt x="33" y="23"/>
                      <a:pt x="30" y="24"/>
                    </a:cubicBezTo>
                    <a:cubicBezTo>
                      <a:pt x="25" y="27"/>
                      <a:pt x="20" y="28"/>
                      <a:pt x="15" y="29"/>
                    </a:cubicBezTo>
                    <a:cubicBezTo>
                      <a:pt x="13" y="30"/>
                      <a:pt x="11" y="31"/>
                      <a:pt x="11" y="33"/>
                    </a:cubicBezTo>
                    <a:cubicBezTo>
                      <a:pt x="12" y="35"/>
                      <a:pt x="12" y="43"/>
                      <a:pt x="11" y="59"/>
                    </a:cubicBezTo>
                    <a:cubicBezTo>
                      <a:pt x="11" y="65"/>
                      <a:pt x="11" y="68"/>
                      <a:pt x="11" y="70"/>
                    </a:cubicBezTo>
                    <a:cubicBezTo>
                      <a:pt x="11" y="75"/>
                      <a:pt x="7" y="79"/>
                      <a:pt x="0" y="84"/>
                    </a:cubicBezTo>
                    <a:cubicBezTo>
                      <a:pt x="1" y="87"/>
                      <a:pt x="3" y="90"/>
                      <a:pt x="8" y="91"/>
                    </a:cubicBezTo>
                    <a:cubicBezTo>
                      <a:pt x="11" y="86"/>
                      <a:pt x="15" y="82"/>
                      <a:pt x="22" y="77"/>
                    </a:cubicBezTo>
                    <a:cubicBezTo>
                      <a:pt x="25" y="81"/>
                      <a:pt x="30" y="86"/>
                      <a:pt x="37" y="90"/>
                    </a:cubicBezTo>
                    <a:cubicBezTo>
                      <a:pt x="40" y="91"/>
                      <a:pt x="41" y="92"/>
                      <a:pt x="42" y="93"/>
                    </a:cubicBezTo>
                    <a:cubicBezTo>
                      <a:pt x="40" y="95"/>
                      <a:pt x="38" y="97"/>
                      <a:pt x="35" y="100"/>
                    </a:cubicBezTo>
                    <a:cubicBezTo>
                      <a:pt x="32" y="103"/>
                      <a:pt x="30" y="105"/>
                      <a:pt x="29" y="107"/>
                    </a:cubicBezTo>
                    <a:cubicBezTo>
                      <a:pt x="30" y="108"/>
                      <a:pt x="33" y="107"/>
                      <a:pt x="40" y="104"/>
                    </a:cubicBezTo>
                    <a:cubicBezTo>
                      <a:pt x="44" y="102"/>
                      <a:pt x="46" y="100"/>
                      <a:pt x="46" y="99"/>
                    </a:cubicBezTo>
                    <a:cubicBezTo>
                      <a:pt x="46" y="96"/>
                      <a:pt x="47" y="92"/>
                      <a:pt x="50" y="88"/>
                    </a:cubicBezTo>
                    <a:cubicBezTo>
                      <a:pt x="53" y="84"/>
                      <a:pt x="55" y="79"/>
                      <a:pt x="57" y="74"/>
                    </a:cubicBezTo>
                    <a:cubicBezTo>
                      <a:pt x="59" y="69"/>
                      <a:pt x="64" y="66"/>
                      <a:pt x="73" y="64"/>
                    </a:cubicBezTo>
                    <a:cubicBezTo>
                      <a:pt x="73" y="64"/>
                      <a:pt x="73" y="62"/>
                      <a:pt x="73" y="60"/>
                    </a:cubicBezTo>
                    <a:cubicBezTo>
                      <a:pt x="73" y="57"/>
                      <a:pt x="73" y="56"/>
                      <a:pt x="72" y="56"/>
                    </a:cubicBezTo>
                    <a:cubicBezTo>
                      <a:pt x="70" y="56"/>
                      <a:pt x="68" y="56"/>
                      <a:pt x="66" y="57"/>
                    </a:cubicBezTo>
                    <a:cubicBezTo>
                      <a:pt x="64" y="57"/>
                      <a:pt x="61" y="57"/>
                      <a:pt x="60" y="58"/>
                    </a:cubicBezTo>
                    <a:cubicBezTo>
                      <a:pt x="60" y="53"/>
                      <a:pt x="61" y="50"/>
                      <a:pt x="62" y="48"/>
                    </a:cubicBezTo>
                    <a:cubicBezTo>
                      <a:pt x="63" y="47"/>
                      <a:pt x="66" y="45"/>
                      <a:pt x="70" y="42"/>
                    </a:cubicBezTo>
                    <a:cubicBezTo>
                      <a:pt x="71" y="41"/>
                      <a:pt x="71" y="41"/>
                      <a:pt x="72" y="41"/>
                    </a:cubicBezTo>
                    <a:cubicBezTo>
                      <a:pt x="73" y="40"/>
                      <a:pt x="73" y="39"/>
                      <a:pt x="72" y="37"/>
                    </a:cubicBezTo>
                    <a:cubicBezTo>
                      <a:pt x="71" y="36"/>
                      <a:pt x="69" y="36"/>
                      <a:pt x="68" y="36"/>
                    </a:cubicBezTo>
                    <a:cubicBezTo>
                      <a:pt x="67" y="36"/>
                      <a:pt x="66" y="37"/>
                      <a:pt x="62" y="38"/>
                    </a:cubicBezTo>
                    <a:cubicBezTo>
                      <a:pt x="63" y="37"/>
                      <a:pt x="63" y="34"/>
                      <a:pt x="62" y="30"/>
                    </a:cubicBezTo>
                    <a:cubicBezTo>
                      <a:pt x="62" y="26"/>
                      <a:pt x="65" y="24"/>
                      <a:pt x="72" y="24"/>
                    </a:cubicBezTo>
                    <a:cubicBezTo>
                      <a:pt x="75" y="24"/>
                      <a:pt x="77" y="27"/>
                      <a:pt x="77" y="32"/>
                    </a:cubicBezTo>
                    <a:cubicBezTo>
                      <a:pt x="77" y="47"/>
                      <a:pt x="78" y="61"/>
                      <a:pt x="78" y="74"/>
                    </a:cubicBezTo>
                    <a:cubicBezTo>
                      <a:pt x="78" y="86"/>
                      <a:pt x="78" y="93"/>
                      <a:pt x="78" y="98"/>
                    </a:cubicBezTo>
                    <a:cubicBezTo>
                      <a:pt x="78" y="99"/>
                      <a:pt x="76" y="100"/>
                      <a:pt x="74" y="100"/>
                    </a:cubicBezTo>
                    <a:cubicBezTo>
                      <a:pt x="71" y="100"/>
                      <a:pt x="67" y="99"/>
                      <a:pt x="62" y="99"/>
                    </a:cubicBezTo>
                    <a:cubicBezTo>
                      <a:pt x="59" y="98"/>
                      <a:pt x="58" y="98"/>
                      <a:pt x="58" y="98"/>
                    </a:cubicBezTo>
                    <a:cubicBezTo>
                      <a:pt x="68" y="107"/>
                      <a:pt x="79" y="112"/>
                      <a:pt x="90" y="113"/>
                    </a:cubicBezTo>
                    <a:cubicBezTo>
                      <a:pt x="88" y="109"/>
                      <a:pt x="88" y="96"/>
                      <a:pt x="88" y="75"/>
                    </a:cubicBezTo>
                    <a:cubicBezTo>
                      <a:pt x="88" y="69"/>
                      <a:pt x="88" y="65"/>
                      <a:pt x="88" y="62"/>
                    </a:cubicBezTo>
                    <a:cubicBezTo>
                      <a:pt x="88" y="62"/>
                      <a:pt x="88" y="60"/>
                      <a:pt x="88" y="56"/>
                    </a:cubicBezTo>
                    <a:cubicBezTo>
                      <a:pt x="87" y="49"/>
                      <a:pt x="87" y="43"/>
                      <a:pt x="87" y="40"/>
                    </a:cubicBezTo>
                    <a:cubicBezTo>
                      <a:pt x="87" y="33"/>
                      <a:pt x="88" y="28"/>
                      <a:pt x="91" y="23"/>
                    </a:cubicBezTo>
                    <a:cubicBezTo>
                      <a:pt x="92" y="21"/>
                      <a:pt x="91" y="19"/>
                      <a:pt x="87" y="18"/>
                    </a:cubicBezTo>
                    <a:cubicBezTo>
                      <a:pt x="83" y="16"/>
                      <a:pt x="79" y="16"/>
                      <a:pt x="75" y="18"/>
                    </a:cubicBezTo>
                    <a:cubicBezTo>
                      <a:pt x="70" y="20"/>
                      <a:pt x="64" y="21"/>
                      <a:pt x="56" y="22"/>
                    </a:cubicBezTo>
                    <a:cubicBezTo>
                      <a:pt x="54" y="22"/>
                      <a:pt x="54" y="23"/>
                      <a:pt x="54" y="24"/>
                    </a:cubicBezTo>
                    <a:cubicBezTo>
                      <a:pt x="54" y="54"/>
                      <a:pt x="50" y="76"/>
                      <a:pt x="43" y="91"/>
                    </a:cubicBezTo>
                    <a:close/>
                    <a:moveTo>
                      <a:pt x="32" y="60"/>
                    </a:moveTo>
                    <a:cubicBezTo>
                      <a:pt x="27" y="64"/>
                      <a:pt x="23" y="66"/>
                      <a:pt x="20" y="68"/>
                    </a:cubicBezTo>
                    <a:cubicBezTo>
                      <a:pt x="20" y="64"/>
                      <a:pt x="20" y="61"/>
                      <a:pt x="21" y="60"/>
                    </a:cubicBezTo>
                    <a:cubicBezTo>
                      <a:pt x="21" y="58"/>
                      <a:pt x="23" y="57"/>
                      <a:pt x="27" y="56"/>
                    </a:cubicBezTo>
                    <a:cubicBezTo>
                      <a:pt x="29" y="55"/>
                      <a:pt x="31" y="53"/>
                      <a:pt x="31" y="52"/>
                    </a:cubicBezTo>
                    <a:cubicBezTo>
                      <a:pt x="32" y="49"/>
                      <a:pt x="29" y="46"/>
                      <a:pt x="23" y="43"/>
                    </a:cubicBezTo>
                    <a:cubicBezTo>
                      <a:pt x="23" y="41"/>
                      <a:pt x="23" y="38"/>
                      <a:pt x="24" y="35"/>
                    </a:cubicBezTo>
                    <a:cubicBezTo>
                      <a:pt x="25" y="32"/>
                      <a:pt x="28" y="31"/>
                      <a:pt x="32" y="32"/>
                    </a:cubicBezTo>
                    <a:cubicBezTo>
                      <a:pt x="34" y="32"/>
                      <a:pt x="34" y="36"/>
                      <a:pt x="34" y="43"/>
                    </a:cubicBezTo>
                    <a:cubicBezTo>
                      <a:pt x="34" y="44"/>
                      <a:pt x="34" y="46"/>
                      <a:pt x="34" y="48"/>
                    </a:cubicBezTo>
                    <a:cubicBezTo>
                      <a:pt x="35" y="56"/>
                      <a:pt x="34" y="60"/>
                      <a:pt x="32" y="60"/>
                    </a:cubicBezTo>
                    <a:close/>
                    <a:moveTo>
                      <a:pt x="23" y="77"/>
                    </a:moveTo>
                    <a:cubicBezTo>
                      <a:pt x="28" y="73"/>
                      <a:pt x="32" y="69"/>
                      <a:pt x="34" y="67"/>
                    </a:cubicBezTo>
                    <a:cubicBezTo>
                      <a:pt x="34" y="72"/>
                      <a:pt x="34" y="76"/>
                      <a:pt x="34" y="79"/>
                    </a:cubicBezTo>
                    <a:cubicBezTo>
                      <a:pt x="34" y="80"/>
                      <a:pt x="32" y="80"/>
                      <a:pt x="30" y="79"/>
                    </a:cubicBezTo>
                    <a:cubicBezTo>
                      <a:pt x="27" y="79"/>
                      <a:pt x="25" y="78"/>
                      <a:pt x="23" y="77"/>
                    </a:cubicBezTo>
                    <a:close/>
                    <a:moveTo>
                      <a:pt x="172" y="29"/>
                    </a:moveTo>
                    <a:cubicBezTo>
                      <a:pt x="171" y="29"/>
                      <a:pt x="169" y="30"/>
                      <a:pt x="165" y="31"/>
                    </a:cubicBezTo>
                    <a:cubicBezTo>
                      <a:pt x="159" y="33"/>
                      <a:pt x="155" y="34"/>
                      <a:pt x="153" y="35"/>
                    </a:cubicBezTo>
                    <a:cubicBezTo>
                      <a:pt x="154" y="38"/>
                      <a:pt x="155" y="41"/>
                      <a:pt x="158" y="44"/>
                    </a:cubicBezTo>
                    <a:cubicBezTo>
                      <a:pt x="162" y="41"/>
                      <a:pt x="167" y="39"/>
                      <a:pt x="171" y="39"/>
                    </a:cubicBezTo>
                    <a:cubicBezTo>
                      <a:pt x="171" y="42"/>
                      <a:pt x="171" y="43"/>
                      <a:pt x="171" y="44"/>
                    </a:cubicBezTo>
                    <a:cubicBezTo>
                      <a:pt x="170" y="45"/>
                      <a:pt x="165" y="47"/>
                      <a:pt x="156" y="50"/>
                    </a:cubicBezTo>
                    <a:cubicBezTo>
                      <a:pt x="154" y="51"/>
                      <a:pt x="153" y="52"/>
                      <a:pt x="153" y="53"/>
                    </a:cubicBezTo>
                    <a:cubicBezTo>
                      <a:pt x="153" y="54"/>
                      <a:pt x="154" y="57"/>
                      <a:pt x="155" y="61"/>
                    </a:cubicBezTo>
                    <a:cubicBezTo>
                      <a:pt x="157" y="64"/>
                      <a:pt x="159" y="67"/>
                      <a:pt x="162" y="71"/>
                    </a:cubicBezTo>
                    <a:cubicBezTo>
                      <a:pt x="163" y="72"/>
                      <a:pt x="164" y="72"/>
                      <a:pt x="164" y="73"/>
                    </a:cubicBezTo>
                    <a:cubicBezTo>
                      <a:pt x="165" y="74"/>
                      <a:pt x="166" y="74"/>
                      <a:pt x="167" y="74"/>
                    </a:cubicBezTo>
                    <a:cubicBezTo>
                      <a:pt x="175" y="69"/>
                      <a:pt x="181" y="67"/>
                      <a:pt x="186" y="68"/>
                    </a:cubicBezTo>
                    <a:cubicBezTo>
                      <a:pt x="187" y="68"/>
                      <a:pt x="188" y="69"/>
                      <a:pt x="189" y="71"/>
                    </a:cubicBezTo>
                    <a:cubicBezTo>
                      <a:pt x="190" y="72"/>
                      <a:pt x="191" y="72"/>
                      <a:pt x="192" y="73"/>
                    </a:cubicBezTo>
                    <a:cubicBezTo>
                      <a:pt x="193" y="73"/>
                      <a:pt x="195" y="72"/>
                      <a:pt x="196" y="71"/>
                    </a:cubicBezTo>
                    <a:cubicBezTo>
                      <a:pt x="199" y="67"/>
                      <a:pt x="201" y="64"/>
                      <a:pt x="202" y="62"/>
                    </a:cubicBezTo>
                    <a:cubicBezTo>
                      <a:pt x="202" y="61"/>
                      <a:pt x="202" y="60"/>
                      <a:pt x="203" y="60"/>
                    </a:cubicBezTo>
                    <a:cubicBezTo>
                      <a:pt x="203" y="59"/>
                      <a:pt x="204" y="58"/>
                      <a:pt x="205" y="56"/>
                    </a:cubicBezTo>
                    <a:cubicBezTo>
                      <a:pt x="208" y="51"/>
                      <a:pt x="209" y="48"/>
                      <a:pt x="209" y="47"/>
                    </a:cubicBezTo>
                    <a:cubicBezTo>
                      <a:pt x="208" y="44"/>
                      <a:pt x="202" y="42"/>
                      <a:pt x="191" y="41"/>
                    </a:cubicBezTo>
                    <a:cubicBezTo>
                      <a:pt x="190" y="41"/>
                      <a:pt x="189" y="41"/>
                      <a:pt x="187" y="41"/>
                    </a:cubicBezTo>
                    <a:cubicBezTo>
                      <a:pt x="185" y="41"/>
                      <a:pt x="182" y="42"/>
                      <a:pt x="180" y="42"/>
                    </a:cubicBezTo>
                    <a:cubicBezTo>
                      <a:pt x="179" y="42"/>
                      <a:pt x="179" y="42"/>
                      <a:pt x="179" y="41"/>
                    </a:cubicBezTo>
                    <a:cubicBezTo>
                      <a:pt x="179" y="39"/>
                      <a:pt x="179" y="38"/>
                      <a:pt x="179" y="38"/>
                    </a:cubicBezTo>
                    <a:cubicBezTo>
                      <a:pt x="183" y="35"/>
                      <a:pt x="191" y="34"/>
                      <a:pt x="201" y="35"/>
                    </a:cubicBezTo>
                    <a:cubicBezTo>
                      <a:pt x="201" y="35"/>
                      <a:pt x="202" y="34"/>
                      <a:pt x="202" y="32"/>
                    </a:cubicBezTo>
                    <a:cubicBezTo>
                      <a:pt x="201" y="28"/>
                      <a:pt x="199" y="25"/>
                      <a:pt x="198" y="23"/>
                    </a:cubicBezTo>
                    <a:cubicBezTo>
                      <a:pt x="197" y="23"/>
                      <a:pt x="196" y="23"/>
                      <a:pt x="194" y="24"/>
                    </a:cubicBezTo>
                    <a:cubicBezTo>
                      <a:pt x="190" y="26"/>
                      <a:pt x="185" y="27"/>
                      <a:pt x="181" y="28"/>
                    </a:cubicBezTo>
                    <a:cubicBezTo>
                      <a:pt x="181" y="27"/>
                      <a:pt x="181" y="26"/>
                      <a:pt x="182" y="24"/>
                    </a:cubicBezTo>
                    <a:cubicBezTo>
                      <a:pt x="182" y="23"/>
                      <a:pt x="182" y="22"/>
                      <a:pt x="182" y="21"/>
                    </a:cubicBezTo>
                    <a:cubicBezTo>
                      <a:pt x="182" y="16"/>
                      <a:pt x="184" y="13"/>
                      <a:pt x="187" y="11"/>
                    </a:cubicBezTo>
                    <a:cubicBezTo>
                      <a:pt x="187" y="11"/>
                      <a:pt x="187" y="10"/>
                      <a:pt x="187" y="10"/>
                    </a:cubicBezTo>
                    <a:cubicBezTo>
                      <a:pt x="184" y="7"/>
                      <a:pt x="180" y="6"/>
                      <a:pt x="175" y="7"/>
                    </a:cubicBezTo>
                    <a:cubicBezTo>
                      <a:pt x="172" y="29"/>
                      <a:pt x="172" y="29"/>
                      <a:pt x="172" y="29"/>
                    </a:cubicBezTo>
                    <a:close/>
                    <a:moveTo>
                      <a:pt x="151" y="30"/>
                    </a:moveTo>
                    <a:cubicBezTo>
                      <a:pt x="151" y="26"/>
                      <a:pt x="148" y="22"/>
                      <a:pt x="143" y="19"/>
                    </a:cubicBezTo>
                    <a:cubicBezTo>
                      <a:pt x="137" y="31"/>
                      <a:pt x="133" y="39"/>
                      <a:pt x="131" y="44"/>
                    </a:cubicBezTo>
                    <a:cubicBezTo>
                      <a:pt x="130" y="46"/>
                      <a:pt x="130" y="47"/>
                      <a:pt x="131" y="48"/>
                    </a:cubicBezTo>
                    <a:cubicBezTo>
                      <a:pt x="132" y="48"/>
                      <a:pt x="133" y="47"/>
                      <a:pt x="136" y="46"/>
                    </a:cubicBezTo>
                    <a:cubicBezTo>
                      <a:pt x="140" y="43"/>
                      <a:pt x="145" y="37"/>
                      <a:pt x="151" y="30"/>
                    </a:cubicBezTo>
                    <a:close/>
                    <a:moveTo>
                      <a:pt x="116" y="87"/>
                    </a:moveTo>
                    <a:cubicBezTo>
                      <a:pt x="117" y="85"/>
                      <a:pt x="118" y="84"/>
                      <a:pt x="117" y="85"/>
                    </a:cubicBezTo>
                    <a:cubicBezTo>
                      <a:pt x="124" y="76"/>
                      <a:pt x="128" y="69"/>
                      <a:pt x="131" y="64"/>
                    </a:cubicBezTo>
                    <a:cubicBezTo>
                      <a:pt x="134" y="59"/>
                      <a:pt x="137" y="54"/>
                      <a:pt x="140" y="49"/>
                    </a:cubicBezTo>
                    <a:cubicBezTo>
                      <a:pt x="140" y="49"/>
                      <a:pt x="140" y="49"/>
                      <a:pt x="140" y="48"/>
                    </a:cubicBezTo>
                    <a:cubicBezTo>
                      <a:pt x="142" y="44"/>
                      <a:pt x="144" y="42"/>
                      <a:pt x="146" y="42"/>
                    </a:cubicBezTo>
                    <a:cubicBezTo>
                      <a:pt x="149" y="43"/>
                      <a:pt x="150" y="45"/>
                      <a:pt x="151" y="49"/>
                    </a:cubicBezTo>
                    <a:cubicBezTo>
                      <a:pt x="151" y="50"/>
                      <a:pt x="150" y="50"/>
                      <a:pt x="149" y="51"/>
                    </a:cubicBezTo>
                    <a:cubicBezTo>
                      <a:pt x="149" y="52"/>
                      <a:pt x="149" y="53"/>
                      <a:pt x="148" y="53"/>
                    </a:cubicBezTo>
                    <a:cubicBezTo>
                      <a:pt x="143" y="59"/>
                      <a:pt x="141" y="62"/>
                      <a:pt x="140" y="64"/>
                    </a:cubicBezTo>
                    <a:cubicBezTo>
                      <a:pt x="140" y="64"/>
                      <a:pt x="140" y="64"/>
                      <a:pt x="140" y="64"/>
                    </a:cubicBezTo>
                    <a:cubicBezTo>
                      <a:pt x="138" y="66"/>
                      <a:pt x="137" y="68"/>
                      <a:pt x="138" y="70"/>
                    </a:cubicBezTo>
                    <a:cubicBezTo>
                      <a:pt x="138" y="71"/>
                      <a:pt x="139" y="71"/>
                      <a:pt x="142" y="72"/>
                    </a:cubicBezTo>
                    <a:cubicBezTo>
                      <a:pt x="144" y="72"/>
                      <a:pt x="145" y="73"/>
                      <a:pt x="145" y="75"/>
                    </a:cubicBezTo>
                    <a:cubicBezTo>
                      <a:pt x="146" y="76"/>
                      <a:pt x="145" y="78"/>
                      <a:pt x="144" y="81"/>
                    </a:cubicBezTo>
                    <a:cubicBezTo>
                      <a:pt x="142" y="87"/>
                      <a:pt x="141" y="95"/>
                      <a:pt x="141" y="104"/>
                    </a:cubicBezTo>
                    <a:cubicBezTo>
                      <a:pt x="141" y="104"/>
                      <a:pt x="141" y="105"/>
                      <a:pt x="141" y="106"/>
                    </a:cubicBezTo>
                    <a:cubicBezTo>
                      <a:pt x="142" y="111"/>
                      <a:pt x="142" y="114"/>
                      <a:pt x="141" y="115"/>
                    </a:cubicBezTo>
                    <a:cubicBezTo>
                      <a:pt x="138" y="116"/>
                      <a:pt x="135" y="115"/>
                      <a:pt x="134" y="113"/>
                    </a:cubicBezTo>
                    <a:cubicBezTo>
                      <a:pt x="135" y="107"/>
                      <a:pt x="135" y="98"/>
                      <a:pt x="134" y="85"/>
                    </a:cubicBezTo>
                    <a:cubicBezTo>
                      <a:pt x="134" y="83"/>
                      <a:pt x="133" y="81"/>
                      <a:pt x="132" y="81"/>
                    </a:cubicBezTo>
                    <a:cubicBezTo>
                      <a:pt x="132" y="82"/>
                      <a:pt x="131" y="82"/>
                      <a:pt x="129" y="84"/>
                    </a:cubicBezTo>
                    <a:cubicBezTo>
                      <a:pt x="124" y="88"/>
                      <a:pt x="120" y="91"/>
                      <a:pt x="117" y="91"/>
                    </a:cubicBezTo>
                    <a:cubicBezTo>
                      <a:pt x="116" y="92"/>
                      <a:pt x="115" y="91"/>
                      <a:pt x="115" y="90"/>
                    </a:cubicBezTo>
                    <a:cubicBezTo>
                      <a:pt x="115" y="89"/>
                      <a:pt x="115" y="88"/>
                      <a:pt x="116" y="87"/>
                    </a:cubicBezTo>
                    <a:close/>
                    <a:moveTo>
                      <a:pt x="190" y="61"/>
                    </a:moveTo>
                    <a:cubicBezTo>
                      <a:pt x="189" y="61"/>
                      <a:pt x="188" y="61"/>
                      <a:pt x="187" y="61"/>
                    </a:cubicBezTo>
                    <a:cubicBezTo>
                      <a:pt x="188" y="61"/>
                      <a:pt x="187" y="61"/>
                      <a:pt x="186" y="60"/>
                    </a:cubicBezTo>
                    <a:cubicBezTo>
                      <a:pt x="186" y="58"/>
                      <a:pt x="187" y="54"/>
                      <a:pt x="188" y="49"/>
                    </a:cubicBezTo>
                    <a:cubicBezTo>
                      <a:pt x="189" y="48"/>
                      <a:pt x="190" y="48"/>
                      <a:pt x="191" y="48"/>
                    </a:cubicBezTo>
                    <a:cubicBezTo>
                      <a:pt x="192" y="47"/>
                      <a:pt x="193" y="48"/>
                      <a:pt x="193" y="49"/>
                    </a:cubicBezTo>
                    <a:cubicBezTo>
                      <a:pt x="194" y="50"/>
                      <a:pt x="194" y="51"/>
                      <a:pt x="194" y="54"/>
                    </a:cubicBezTo>
                    <a:cubicBezTo>
                      <a:pt x="193" y="60"/>
                      <a:pt x="191" y="62"/>
                      <a:pt x="190" y="61"/>
                    </a:cubicBezTo>
                    <a:close/>
                    <a:moveTo>
                      <a:pt x="176" y="62"/>
                    </a:moveTo>
                    <a:cubicBezTo>
                      <a:pt x="175" y="61"/>
                      <a:pt x="175" y="58"/>
                      <a:pt x="174" y="53"/>
                    </a:cubicBezTo>
                    <a:cubicBezTo>
                      <a:pt x="174" y="51"/>
                      <a:pt x="175" y="50"/>
                      <a:pt x="178" y="50"/>
                    </a:cubicBezTo>
                    <a:cubicBezTo>
                      <a:pt x="179" y="50"/>
                      <a:pt x="179" y="51"/>
                      <a:pt x="179" y="54"/>
                    </a:cubicBezTo>
                    <a:cubicBezTo>
                      <a:pt x="179" y="59"/>
                      <a:pt x="178" y="62"/>
                      <a:pt x="176" y="62"/>
                    </a:cubicBezTo>
                    <a:close/>
                    <a:moveTo>
                      <a:pt x="165" y="64"/>
                    </a:moveTo>
                    <a:cubicBezTo>
                      <a:pt x="164" y="63"/>
                      <a:pt x="163" y="61"/>
                      <a:pt x="162" y="59"/>
                    </a:cubicBezTo>
                    <a:cubicBezTo>
                      <a:pt x="161" y="57"/>
                      <a:pt x="162" y="56"/>
                      <a:pt x="165" y="55"/>
                    </a:cubicBezTo>
                    <a:cubicBezTo>
                      <a:pt x="166" y="54"/>
                      <a:pt x="167" y="55"/>
                      <a:pt x="168" y="57"/>
                    </a:cubicBezTo>
                    <a:cubicBezTo>
                      <a:pt x="170" y="58"/>
                      <a:pt x="170" y="60"/>
                      <a:pt x="170" y="62"/>
                    </a:cubicBezTo>
                    <a:cubicBezTo>
                      <a:pt x="169" y="64"/>
                      <a:pt x="167" y="64"/>
                      <a:pt x="165" y="64"/>
                    </a:cubicBezTo>
                    <a:close/>
                    <a:moveTo>
                      <a:pt x="145" y="103"/>
                    </a:moveTo>
                    <a:cubicBezTo>
                      <a:pt x="147" y="100"/>
                      <a:pt x="151" y="94"/>
                      <a:pt x="157" y="87"/>
                    </a:cubicBezTo>
                    <a:cubicBezTo>
                      <a:pt x="157" y="88"/>
                      <a:pt x="157" y="87"/>
                      <a:pt x="158" y="86"/>
                    </a:cubicBezTo>
                    <a:cubicBezTo>
                      <a:pt x="158" y="85"/>
                      <a:pt x="158" y="84"/>
                      <a:pt x="157" y="83"/>
                    </a:cubicBezTo>
                    <a:cubicBezTo>
                      <a:pt x="156" y="82"/>
                      <a:pt x="156" y="81"/>
                      <a:pt x="156" y="80"/>
                    </a:cubicBezTo>
                    <a:cubicBezTo>
                      <a:pt x="156" y="79"/>
                      <a:pt x="156" y="78"/>
                      <a:pt x="157" y="78"/>
                    </a:cubicBezTo>
                    <a:cubicBezTo>
                      <a:pt x="158" y="78"/>
                      <a:pt x="161" y="78"/>
                      <a:pt x="166" y="77"/>
                    </a:cubicBezTo>
                    <a:cubicBezTo>
                      <a:pt x="178" y="74"/>
                      <a:pt x="185" y="73"/>
                      <a:pt x="188" y="73"/>
                    </a:cubicBezTo>
                    <a:cubicBezTo>
                      <a:pt x="190" y="74"/>
                      <a:pt x="191" y="76"/>
                      <a:pt x="193" y="79"/>
                    </a:cubicBezTo>
                    <a:cubicBezTo>
                      <a:pt x="193" y="80"/>
                      <a:pt x="191" y="81"/>
                      <a:pt x="189" y="81"/>
                    </a:cubicBezTo>
                    <a:cubicBezTo>
                      <a:pt x="188" y="81"/>
                      <a:pt x="188" y="82"/>
                      <a:pt x="187" y="82"/>
                    </a:cubicBezTo>
                    <a:cubicBezTo>
                      <a:pt x="193" y="86"/>
                      <a:pt x="199" y="92"/>
                      <a:pt x="204" y="101"/>
                    </a:cubicBezTo>
                    <a:cubicBezTo>
                      <a:pt x="208" y="107"/>
                      <a:pt x="209" y="111"/>
                      <a:pt x="209" y="113"/>
                    </a:cubicBezTo>
                    <a:cubicBezTo>
                      <a:pt x="209" y="115"/>
                      <a:pt x="207" y="116"/>
                      <a:pt x="203" y="116"/>
                    </a:cubicBezTo>
                    <a:cubicBezTo>
                      <a:pt x="200" y="116"/>
                      <a:pt x="192" y="115"/>
                      <a:pt x="179" y="113"/>
                    </a:cubicBezTo>
                    <a:cubicBezTo>
                      <a:pt x="175" y="112"/>
                      <a:pt x="171" y="112"/>
                      <a:pt x="169" y="112"/>
                    </a:cubicBezTo>
                    <a:cubicBezTo>
                      <a:pt x="168" y="112"/>
                      <a:pt x="166" y="109"/>
                      <a:pt x="165" y="105"/>
                    </a:cubicBezTo>
                    <a:cubicBezTo>
                      <a:pt x="165" y="104"/>
                      <a:pt x="165" y="102"/>
                      <a:pt x="165" y="99"/>
                    </a:cubicBezTo>
                    <a:cubicBezTo>
                      <a:pt x="164" y="94"/>
                      <a:pt x="163" y="91"/>
                      <a:pt x="163" y="89"/>
                    </a:cubicBezTo>
                    <a:cubicBezTo>
                      <a:pt x="160" y="92"/>
                      <a:pt x="157" y="99"/>
                      <a:pt x="155" y="108"/>
                    </a:cubicBezTo>
                    <a:cubicBezTo>
                      <a:pt x="149" y="107"/>
                      <a:pt x="145" y="105"/>
                      <a:pt x="145" y="103"/>
                    </a:cubicBezTo>
                    <a:close/>
                    <a:moveTo>
                      <a:pt x="222" y="98"/>
                    </a:moveTo>
                    <a:cubicBezTo>
                      <a:pt x="223" y="98"/>
                      <a:pt x="223" y="95"/>
                      <a:pt x="223" y="91"/>
                    </a:cubicBezTo>
                    <a:cubicBezTo>
                      <a:pt x="223" y="86"/>
                      <a:pt x="222" y="84"/>
                      <a:pt x="220" y="84"/>
                    </a:cubicBezTo>
                    <a:cubicBezTo>
                      <a:pt x="212" y="82"/>
                      <a:pt x="205" y="81"/>
                      <a:pt x="200" y="81"/>
                    </a:cubicBezTo>
                    <a:cubicBezTo>
                      <a:pt x="198" y="81"/>
                      <a:pt x="197" y="81"/>
                      <a:pt x="197" y="82"/>
                    </a:cubicBezTo>
                    <a:cubicBezTo>
                      <a:pt x="197" y="82"/>
                      <a:pt x="198" y="83"/>
                      <a:pt x="200" y="85"/>
                    </a:cubicBezTo>
                    <a:cubicBezTo>
                      <a:pt x="201" y="85"/>
                      <a:pt x="202" y="85"/>
                      <a:pt x="203" y="86"/>
                    </a:cubicBezTo>
                    <a:cubicBezTo>
                      <a:pt x="212" y="93"/>
                      <a:pt x="218" y="97"/>
                      <a:pt x="222" y="98"/>
                    </a:cubicBezTo>
                    <a:close/>
                    <a:moveTo>
                      <a:pt x="182" y="88"/>
                    </a:moveTo>
                    <a:cubicBezTo>
                      <a:pt x="183" y="88"/>
                      <a:pt x="184" y="88"/>
                      <a:pt x="186" y="88"/>
                    </a:cubicBezTo>
                    <a:cubicBezTo>
                      <a:pt x="187" y="88"/>
                      <a:pt x="189" y="88"/>
                      <a:pt x="189" y="87"/>
                    </a:cubicBezTo>
                    <a:cubicBezTo>
                      <a:pt x="187" y="84"/>
                      <a:pt x="185" y="82"/>
                      <a:pt x="182" y="82"/>
                    </a:cubicBezTo>
                    <a:cubicBezTo>
                      <a:pt x="180" y="82"/>
                      <a:pt x="178" y="83"/>
                      <a:pt x="176" y="85"/>
                    </a:cubicBezTo>
                    <a:cubicBezTo>
                      <a:pt x="176" y="88"/>
                      <a:pt x="178" y="89"/>
                      <a:pt x="182" y="88"/>
                    </a:cubicBezTo>
                    <a:close/>
                    <a:moveTo>
                      <a:pt x="191" y="91"/>
                    </a:moveTo>
                    <a:cubicBezTo>
                      <a:pt x="188" y="93"/>
                      <a:pt x="185" y="95"/>
                      <a:pt x="183" y="98"/>
                    </a:cubicBezTo>
                    <a:cubicBezTo>
                      <a:pt x="181" y="100"/>
                      <a:pt x="179" y="100"/>
                      <a:pt x="177" y="98"/>
                    </a:cubicBezTo>
                    <a:cubicBezTo>
                      <a:pt x="175" y="94"/>
                      <a:pt x="174" y="90"/>
                      <a:pt x="173" y="86"/>
                    </a:cubicBezTo>
                    <a:cubicBezTo>
                      <a:pt x="171" y="85"/>
                      <a:pt x="170" y="85"/>
                      <a:pt x="168" y="88"/>
                    </a:cubicBezTo>
                    <a:cubicBezTo>
                      <a:pt x="168" y="89"/>
                      <a:pt x="168" y="91"/>
                      <a:pt x="168" y="92"/>
                    </a:cubicBezTo>
                    <a:cubicBezTo>
                      <a:pt x="168" y="99"/>
                      <a:pt x="170" y="104"/>
                      <a:pt x="174" y="105"/>
                    </a:cubicBezTo>
                    <a:cubicBezTo>
                      <a:pt x="179" y="106"/>
                      <a:pt x="184" y="107"/>
                      <a:pt x="189" y="107"/>
                    </a:cubicBezTo>
                    <a:cubicBezTo>
                      <a:pt x="193" y="107"/>
                      <a:pt x="196" y="105"/>
                      <a:pt x="195" y="101"/>
                    </a:cubicBezTo>
                    <a:cubicBezTo>
                      <a:pt x="195" y="97"/>
                      <a:pt x="193" y="94"/>
                      <a:pt x="191" y="91"/>
                    </a:cubicBezTo>
                    <a:close/>
                    <a:moveTo>
                      <a:pt x="272" y="7"/>
                    </a:moveTo>
                    <a:cubicBezTo>
                      <a:pt x="272" y="13"/>
                      <a:pt x="272" y="19"/>
                      <a:pt x="271" y="25"/>
                    </a:cubicBezTo>
                    <a:cubicBezTo>
                      <a:pt x="269" y="38"/>
                      <a:pt x="264" y="54"/>
                      <a:pt x="256" y="72"/>
                    </a:cubicBezTo>
                    <a:cubicBezTo>
                      <a:pt x="255" y="73"/>
                      <a:pt x="254" y="75"/>
                      <a:pt x="254" y="76"/>
                    </a:cubicBezTo>
                    <a:cubicBezTo>
                      <a:pt x="252" y="80"/>
                      <a:pt x="249" y="84"/>
                      <a:pt x="245" y="88"/>
                    </a:cubicBezTo>
                    <a:cubicBezTo>
                      <a:pt x="241" y="92"/>
                      <a:pt x="238" y="96"/>
                      <a:pt x="235" y="101"/>
                    </a:cubicBezTo>
                    <a:cubicBezTo>
                      <a:pt x="234" y="102"/>
                      <a:pt x="234" y="103"/>
                      <a:pt x="234" y="103"/>
                    </a:cubicBezTo>
                    <a:cubicBezTo>
                      <a:pt x="235" y="104"/>
                      <a:pt x="236" y="103"/>
                      <a:pt x="238" y="102"/>
                    </a:cubicBezTo>
                    <a:cubicBezTo>
                      <a:pt x="239" y="102"/>
                      <a:pt x="239" y="101"/>
                      <a:pt x="239" y="102"/>
                    </a:cubicBezTo>
                    <a:cubicBezTo>
                      <a:pt x="247" y="96"/>
                      <a:pt x="251" y="93"/>
                      <a:pt x="251" y="92"/>
                    </a:cubicBezTo>
                    <a:cubicBezTo>
                      <a:pt x="253" y="87"/>
                      <a:pt x="255" y="82"/>
                      <a:pt x="257" y="79"/>
                    </a:cubicBezTo>
                    <a:cubicBezTo>
                      <a:pt x="261" y="72"/>
                      <a:pt x="268" y="58"/>
                      <a:pt x="276" y="37"/>
                    </a:cubicBezTo>
                    <a:cubicBezTo>
                      <a:pt x="276" y="41"/>
                      <a:pt x="277" y="44"/>
                      <a:pt x="279" y="48"/>
                    </a:cubicBezTo>
                    <a:cubicBezTo>
                      <a:pt x="280" y="49"/>
                      <a:pt x="280" y="49"/>
                      <a:pt x="280" y="49"/>
                    </a:cubicBezTo>
                    <a:cubicBezTo>
                      <a:pt x="280" y="50"/>
                      <a:pt x="281" y="50"/>
                      <a:pt x="281" y="51"/>
                    </a:cubicBezTo>
                    <a:cubicBezTo>
                      <a:pt x="283" y="54"/>
                      <a:pt x="284" y="56"/>
                      <a:pt x="286" y="56"/>
                    </a:cubicBezTo>
                    <a:cubicBezTo>
                      <a:pt x="286" y="56"/>
                      <a:pt x="286" y="55"/>
                      <a:pt x="287" y="55"/>
                    </a:cubicBezTo>
                    <a:cubicBezTo>
                      <a:pt x="292" y="52"/>
                      <a:pt x="299" y="50"/>
                      <a:pt x="306" y="49"/>
                    </a:cubicBezTo>
                    <a:cubicBezTo>
                      <a:pt x="308" y="50"/>
                      <a:pt x="310" y="51"/>
                      <a:pt x="313" y="52"/>
                    </a:cubicBezTo>
                    <a:cubicBezTo>
                      <a:pt x="314" y="53"/>
                      <a:pt x="316" y="53"/>
                      <a:pt x="317" y="53"/>
                    </a:cubicBezTo>
                    <a:cubicBezTo>
                      <a:pt x="317" y="53"/>
                      <a:pt x="319" y="50"/>
                      <a:pt x="321" y="43"/>
                    </a:cubicBezTo>
                    <a:cubicBezTo>
                      <a:pt x="322" y="38"/>
                      <a:pt x="322" y="35"/>
                      <a:pt x="323" y="34"/>
                    </a:cubicBezTo>
                    <a:cubicBezTo>
                      <a:pt x="324" y="32"/>
                      <a:pt x="325" y="29"/>
                      <a:pt x="327" y="26"/>
                    </a:cubicBezTo>
                    <a:cubicBezTo>
                      <a:pt x="323" y="23"/>
                      <a:pt x="319" y="21"/>
                      <a:pt x="313" y="19"/>
                    </a:cubicBezTo>
                    <a:cubicBezTo>
                      <a:pt x="311" y="19"/>
                      <a:pt x="307" y="20"/>
                      <a:pt x="301" y="22"/>
                    </a:cubicBezTo>
                    <a:cubicBezTo>
                      <a:pt x="299" y="23"/>
                      <a:pt x="297" y="23"/>
                      <a:pt x="297" y="23"/>
                    </a:cubicBezTo>
                    <a:cubicBezTo>
                      <a:pt x="291" y="24"/>
                      <a:pt x="286" y="26"/>
                      <a:pt x="281" y="27"/>
                    </a:cubicBezTo>
                    <a:cubicBezTo>
                      <a:pt x="280" y="27"/>
                      <a:pt x="280" y="28"/>
                      <a:pt x="279" y="28"/>
                    </a:cubicBezTo>
                    <a:cubicBezTo>
                      <a:pt x="281" y="19"/>
                      <a:pt x="284" y="16"/>
                      <a:pt x="288" y="17"/>
                    </a:cubicBezTo>
                    <a:cubicBezTo>
                      <a:pt x="293" y="17"/>
                      <a:pt x="299" y="16"/>
                      <a:pt x="305" y="14"/>
                    </a:cubicBezTo>
                    <a:cubicBezTo>
                      <a:pt x="308" y="13"/>
                      <a:pt x="309" y="13"/>
                      <a:pt x="310" y="13"/>
                    </a:cubicBezTo>
                    <a:cubicBezTo>
                      <a:pt x="313" y="12"/>
                      <a:pt x="315" y="12"/>
                      <a:pt x="317" y="12"/>
                    </a:cubicBezTo>
                    <a:cubicBezTo>
                      <a:pt x="318" y="12"/>
                      <a:pt x="319" y="12"/>
                      <a:pt x="319" y="12"/>
                    </a:cubicBezTo>
                    <a:cubicBezTo>
                      <a:pt x="320" y="11"/>
                      <a:pt x="319" y="10"/>
                      <a:pt x="317" y="7"/>
                    </a:cubicBezTo>
                    <a:cubicBezTo>
                      <a:pt x="317" y="7"/>
                      <a:pt x="317" y="6"/>
                      <a:pt x="317" y="6"/>
                    </a:cubicBezTo>
                    <a:cubicBezTo>
                      <a:pt x="317" y="6"/>
                      <a:pt x="316" y="5"/>
                      <a:pt x="316" y="5"/>
                    </a:cubicBezTo>
                    <a:cubicBezTo>
                      <a:pt x="315" y="2"/>
                      <a:pt x="314" y="0"/>
                      <a:pt x="312" y="1"/>
                    </a:cubicBezTo>
                    <a:cubicBezTo>
                      <a:pt x="312" y="1"/>
                      <a:pt x="311" y="1"/>
                      <a:pt x="311" y="1"/>
                    </a:cubicBezTo>
                    <a:cubicBezTo>
                      <a:pt x="307" y="3"/>
                      <a:pt x="303" y="4"/>
                      <a:pt x="299" y="5"/>
                    </a:cubicBezTo>
                    <a:cubicBezTo>
                      <a:pt x="294" y="5"/>
                      <a:pt x="290" y="6"/>
                      <a:pt x="285" y="7"/>
                    </a:cubicBezTo>
                    <a:cubicBezTo>
                      <a:pt x="284" y="8"/>
                      <a:pt x="283" y="8"/>
                      <a:pt x="282" y="8"/>
                    </a:cubicBezTo>
                    <a:cubicBezTo>
                      <a:pt x="281" y="8"/>
                      <a:pt x="280" y="8"/>
                      <a:pt x="279" y="8"/>
                    </a:cubicBezTo>
                    <a:cubicBezTo>
                      <a:pt x="278" y="7"/>
                      <a:pt x="276" y="6"/>
                      <a:pt x="275" y="5"/>
                    </a:cubicBezTo>
                    <a:cubicBezTo>
                      <a:pt x="273" y="5"/>
                      <a:pt x="272" y="6"/>
                      <a:pt x="272" y="7"/>
                    </a:cubicBezTo>
                    <a:close/>
                    <a:moveTo>
                      <a:pt x="309" y="46"/>
                    </a:moveTo>
                    <a:cubicBezTo>
                      <a:pt x="308" y="43"/>
                      <a:pt x="307" y="42"/>
                      <a:pt x="306" y="43"/>
                    </a:cubicBezTo>
                    <a:cubicBezTo>
                      <a:pt x="305" y="43"/>
                      <a:pt x="304" y="43"/>
                      <a:pt x="303" y="44"/>
                    </a:cubicBezTo>
                    <a:cubicBezTo>
                      <a:pt x="295" y="46"/>
                      <a:pt x="291" y="47"/>
                      <a:pt x="290" y="46"/>
                    </a:cubicBezTo>
                    <a:cubicBezTo>
                      <a:pt x="288" y="46"/>
                      <a:pt x="288" y="44"/>
                      <a:pt x="287" y="42"/>
                    </a:cubicBezTo>
                    <a:cubicBezTo>
                      <a:pt x="287" y="39"/>
                      <a:pt x="287" y="36"/>
                      <a:pt x="287" y="34"/>
                    </a:cubicBezTo>
                    <a:cubicBezTo>
                      <a:pt x="288" y="32"/>
                      <a:pt x="291" y="31"/>
                      <a:pt x="295" y="30"/>
                    </a:cubicBezTo>
                    <a:cubicBezTo>
                      <a:pt x="301" y="27"/>
                      <a:pt x="307" y="25"/>
                      <a:pt x="310" y="25"/>
                    </a:cubicBezTo>
                    <a:cubicBezTo>
                      <a:pt x="312" y="25"/>
                      <a:pt x="313" y="27"/>
                      <a:pt x="313" y="30"/>
                    </a:cubicBezTo>
                    <a:cubicBezTo>
                      <a:pt x="313" y="37"/>
                      <a:pt x="311" y="43"/>
                      <a:pt x="309" y="46"/>
                    </a:cubicBezTo>
                    <a:close/>
                    <a:moveTo>
                      <a:pt x="305" y="32"/>
                    </a:moveTo>
                    <a:cubicBezTo>
                      <a:pt x="307" y="34"/>
                      <a:pt x="306" y="36"/>
                      <a:pt x="302" y="38"/>
                    </a:cubicBezTo>
                    <a:cubicBezTo>
                      <a:pt x="300" y="39"/>
                      <a:pt x="298" y="39"/>
                      <a:pt x="296" y="39"/>
                    </a:cubicBezTo>
                    <a:cubicBezTo>
                      <a:pt x="294" y="40"/>
                      <a:pt x="293" y="40"/>
                      <a:pt x="293" y="40"/>
                    </a:cubicBezTo>
                    <a:cubicBezTo>
                      <a:pt x="291" y="40"/>
                      <a:pt x="291" y="40"/>
                      <a:pt x="290" y="38"/>
                    </a:cubicBezTo>
                    <a:cubicBezTo>
                      <a:pt x="290" y="37"/>
                      <a:pt x="290" y="36"/>
                      <a:pt x="291" y="35"/>
                    </a:cubicBezTo>
                    <a:cubicBezTo>
                      <a:pt x="298" y="32"/>
                      <a:pt x="303" y="31"/>
                      <a:pt x="305" y="32"/>
                    </a:cubicBezTo>
                    <a:close/>
                    <a:moveTo>
                      <a:pt x="272" y="64"/>
                    </a:moveTo>
                    <a:cubicBezTo>
                      <a:pt x="273" y="64"/>
                      <a:pt x="275" y="64"/>
                      <a:pt x="277" y="63"/>
                    </a:cubicBezTo>
                    <a:cubicBezTo>
                      <a:pt x="278" y="63"/>
                      <a:pt x="288" y="60"/>
                      <a:pt x="304" y="55"/>
                    </a:cubicBezTo>
                    <a:cubicBezTo>
                      <a:pt x="306" y="54"/>
                      <a:pt x="308" y="54"/>
                      <a:pt x="310" y="55"/>
                    </a:cubicBezTo>
                    <a:cubicBezTo>
                      <a:pt x="311" y="56"/>
                      <a:pt x="314" y="57"/>
                      <a:pt x="316" y="58"/>
                    </a:cubicBezTo>
                    <a:cubicBezTo>
                      <a:pt x="318" y="58"/>
                      <a:pt x="319" y="59"/>
                      <a:pt x="320" y="60"/>
                    </a:cubicBezTo>
                    <a:cubicBezTo>
                      <a:pt x="322" y="61"/>
                      <a:pt x="323" y="62"/>
                      <a:pt x="322" y="63"/>
                    </a:cubicBezTo>
                    <a:cubicBezTo>
                      <a:pt x="322" y="64"/>
                      <a:pt x="321" y="64"/>
                      <a:pt x="319" y="65"/>
                    </a:cubicBezTo>
                    <a:cubicBezTo>
                      <a:pt x="314" y="67"/>
                      <a:pt x="310" y="69"/>
                      <a:pt x="308" y="71"/>
                    </a:cubicBezTo>
                    <a:cubicBezTo>
                      <a:pt x="309" y="72"/>
                      <a:pt x="309" y="73"/>
                      <a:pt x="309" y="74"/>
                    </a:cubicBezTo>
                    <a:cubicBezTo>
                      <a:pt x="309" y="75"/>
                      <a:pt x="310" y="75"/>
                      <a:pt x="312" y="75"/>
                    </a:cubicBezTo>
                    <a:cubicBezTo>
                      <a:pt x="315" y="75"/>
                      <a:pt x="319" y="75"/>
                      <a:pt x="325" y="76"/>
                    </a:cubicBezTo>
                    <a:cubicBezTo>
                      <a:pt x="329" y="76"/>
                      <a:pt x="331" y="76"/>
                      <a:pt x="332" y="76"/>
                    </a:cubicBezTo>
                    <a:cubicBezTo>
                      <a:pt x="334" y="76"/>
                      <a:pt x="336" y="77"/>
                      <a:pt x="338" y="80"/>
                    </a:cubicBezTo>
                    <a:cubicBezTo>
                      <a:pt x="338" y="80"/>
                      <a:pt x="338" y="81"/>
                      <a:pt x="338" y="81"/>
                    </a:cubicBezTo>
                    <a:cubicBezTo>
                      <a:pt x="341" y="86"/>
                      <a:pt x="342" y="89"/>
                      <a:pt x="340" y="88"/>
                    </a:cubicBezTo>
                    <a:cubicBezTo>
                      <a:pt x="339" y="88"/>
                      <a:pt x="338" y="88"/>
                      <a:pt x="337" y="87"/>
                    </a:cubicBezTo>
                    <a:cubicBezTo>
                      <a:pt x="332" y="85"/>
                      <a:pt x="326" y="84"/>
                      <a:pt x="322" y="84"/>
                    </a:cubicBezTo>
                    <a:cubicBezTo>
                      <a:pt x="316" y="83"/>
                      <a:pt x="312" y="83"/>
                      <a:pt x="311" y="84"/>
                    </a:cubicBezTo>
                    <a:cubicBezTo>
                      <a:pt x="310" y="84"/>
                      <a:pt x="310" y="85"/>
                      <a:pt x="309" y="88"/>
                    </a:cubicBezTo>
                    <a:cubicBezTo>
                      <a:pt x="310" y="93"/>
                      <a:pt x="309" y="100"/>
                      <a:pt x="308" y="109"/>
                    </a:cubicBezTo>
                    <a:cubicBezTo>
                      <a:pt x="307" y="114"/>
                      <a:pt x="307" y="117"/>
                      <a:pt x="306" y="119"/>
                    </a:cubicBezTo>
                    <a:cubicBezTo>
                      <a:pt x="306" y="120"/>
                      <a:pt x="305" y="120"/>
                      <a:pt x="303" y="120"/>
                    </a:cubicBezTo>
                    <a:cubicBezTo>
                      <a:pt x="302" y="119"/>
                      <a:pt x="301" y="119"/>
                      <a:pt x="300" y="119"/>
                    </a:cubicBezTo>
                    <a:cubicBezTo>
                      <a:pt x="298" y="118"/>
                      <a:pt x="295" y="117"/>
                      <a:pt x="292" y="116"/>
                    </a:cubicBezTo>
                    <a:cubicBezTo>
                      <a:pt x="284" y="113"/>
                      <a:pt x="278" y="110"/>
                      <a:pt x="276" y="106"/>
                    </a:cubicBezTo>
                    <a:cubicBezTo>
                      <a:pt x="275" y="104"/>
                      <a:pt x="275" y="104"/>
                      <a:pt x="275" y="103"/>
                    </a:cubicBezTo>
                    <a:cubicBezTo>
                      <a:pt x="275" y="103"/>
                      <a:pt x="276" y="103"/>
                      <a:pt x="277" y="104"/>
                    </a:cubicBezTo>
                    <a:cubicBezTo>
                      <a:pt x="284" y="107"/>
                      <a:pt x="290" y="108"/>
                      <a:pt x="296" y="107"/>
                    </a:cubicBezTo>
                    <a:cubicBezTo>
                      <a:pt x="296" y="107"/>
                      <a:pt x="296" y="107"/>
                      <a:pt x="296" y="107"/>
                    </a:cubicBezTo>
                    <a:cubicBezTo>
                      <a:pt x="298" y="107"/>
                      <a:pt x="299" y="100"/>
                      <a:pt x="299" y="87"/>
                    </a:cubicBezTo>
                    <a:cubicBezTo>
                      <a:pt x="299" y="86"/>
                      <a:pt x="298" y="85"/>
                      <a:pt x="297" y="86"/>
                    </a:cubicBezTo>
                    <a:cubicBezTo>
                      <a:pt x="296" y="87"/>
                      <a:pt x="293" y="87"/>
                      <a:pt x="290" y="88"/>
                    </a:cubicBezTo>
                    <a:cubicBezTo>
                      <a:pt x="283" y="89"/>
                      <a:pt x="276" y="90"/>
                      <a:pt x="270" y="93"/>
                    </a:cubicBezTo>
                    <a:cubicBezTo>
                      <a:pt x="270" y="93"/>
                      <a:pt x="269" y="93"/>
                      <a:pt x="269" y="94"/>
                    </a:cubicBezTo>
                    <a:cubicBezTo>
                      <a:pt x="267" y="95"/>
                      <a:pt x="266" y="95"/>
                      <a:pt x="265" y="94"/>
                    </a:cubicBezTo>
                    <a:cubicBezTo>
                      <a:pt x="264" y="92"/>
                      <a:pt x="263" y="89"/>
                      <a:pt x="263" y="86"/>
                    </a:cubicBezTo>
                    <a:cubicBezTo>
                      <a:pt x="263" y="86"/>
                      <a:pt x="263" y="86"/>
                      <a:pt x="263" y="86"/>
                    </a:cubicBezTo>
                    <a:cubicBezTo>
                      <a:pt x="266" y="86"/>
                      <a:pt x="268" y="86"/>
                      <a:pt x="272" y="85"/>
                    </a:cubicBezTo>
                    <a:cubicBezTo>
                      <a:pt x="273" y="84"/>
                      <a:pt x="276" y="84"/>
                      <a:pt x="281" y="83"/>
                    </a:cubicBezTo>
                    <a:cubicBezTo>
                      <a:pt x="283" y="83"/>
                      <a:pt x="285" y="82"/>
                      <a:pt x="285" y="82"/>
                    </a:cubicBezTo>
                    <a:cubicBezTo>
                      <a:pt x="289" y="81"/>
                      <a:pt x="293" y="80"/>
                      <a:pt x="297" y="78"/>
                    </a:cubicBezTo>
                    <a:cubicBezTo>
                      <a:pt x="298" y="77"/>
                      <a:pt x="298" y="75"/>
                      <a:pt x="297" y="73"/>
                    </a:cubicBezTo>
                    <a:cubicBezTo>
                      <a:pt x="295" y="71"/>
                      <a:pt x="294" y="70"/>
                      <a:pt x="296" y="68"/>
                    </a:cubicBezTo>
                    <a:cubicBezTo>
                      <a:pt x="299" y="67"/>
                      <a:pt x="302" y="66"/>
                      <a:pt x="305" y="65"/>
                    </a:cubicBezTo>
                    <a:cubicBezTo>
                      <a:pt x="307" y="64"/>
                      <a:pt x="308" y="62"/>
                      <a:pt x="307" y="61"/>
                    </a:cubicBezTo>
                    <a:cubicBezTo>
                      <a:pt x="306" y="59"/>
                      <a:pt x="305" y="59"/>
                      <a:pt x="303" y="60"/>
                    </a:cubicBezTo>
                    <a:cubicBezTo>
                      <a:pt x="295" y="62"/>
                      <a:pt x="287" y="66"/>
                      <a:pt x="280" y="72"/>
                    </a:cubicBezTo>
                    <a:cubicBezTo>
                      <a:pt x="279" y="73"/>
                      <a:pt x="278" y="74"/>
                      <a:pt x="277" y="74"/>
                    </a:cubicBezTo>
                    <a:cubicBezTo>
                      <a:pt x="275" y="74"/>
                      <a:pt x="273" y="70"/>
                      <a:pt x="272" y="64"/>
                    </a:cubicBezTo>
                    <a:close/>
                    <a:moveTo>
                      <a:pt x="388" y="41"/>
                    </a:moveTo>
                    <a:cubicBezTo>
                      <a:pt x="384" y="42"/>
                      <a:pt x="380" y="43"/>
                      <a:pt x="378" y="43"/>
                    </a:cubicBezTo>
                    <a:cubicBezTo>
                      <a:pt x="377" y="43"/>
                      <a:pt x="377" y="44"/>
                      <a:pt x="377" y="46"/>
                    </a:cubicBezTo>
                    <a:cubicBezTo>
                      <a:pt x="378" y="49"/>
                      <a:pt x="379" y="50"/>
                      <a:pt x="380" y="49"/>
                    </a:cubicBezTo>
                    <a:cubicBezTo>
                      <a:pt x="383" y="47"/>
                      <a:pt x="387" y="46"/>
                      <a:pt x="390" y="46"/>
                    </a:cubicBezTo>
                    <a:cubicBezTo>
                      <a:pt x="397" y="45"/>
                      <a:pt x="407" y="42"/>
                      <a:pt x="419" y="38"/>
                    </a:cubicBezTo>
                    <a:cubicBezTo>
                      <a:pt x="424" y="37"/>
                      <a:pt x="427" y="37"/>
                      <a:pt x="431" y="37"/>
                    </a:cubicBezTo>
                    <a:cubicBezTo>
                      <a:pt x="438" y="37"/>
                      <a:pt x="442" y="39"/>
                      <a:pt x="442" y="44"/>
                    </a:cubicBezTo>
                    <a:cubicBezTo>
                      <a:pt x="442" y="46"/>
                      <a:pt x="439" y="49"/>
                      <a:pt x="434" y="52"/>
                    </a:cubicBezTo>
                    <a:cubicBezTo>
                      <a:pt x="434" y="52"/>
                      <a:pt x="433" y="52"/>
                      <a:pt x="433" y="52"/>
                    </a:cubicBezTo>
                    <a:cubicBezTo>
                      <a:pt x="427" y="48"/>
                      <a:pt x="423" y="46"/>
                      <a:pt x="419" y="47"/>
                    </a:cubicBezTo>
                    <a:cubicBezTo>
                      <a:pt x="411" y="48"/>
                      <a:pt x="400" y="51"/>
                      <a:pt x="387" y="56"/>
                    </a:cubicBezTo>
                    <a:cubicBezTo>
                      <a:pt x="385" y="56"/>
                      <a:pt x="385" y="57"/>
                      <a:pt x="386" y="59"/>
                    </a:cubicBezTo>
                    <a:cubicBezTo>
                      <a:pt x="387" y="64"/>
                      <a:pt x="389" y="66"/>
                      <a:pt x="391" y="66"/>
                    </a:cubicBezTo>
                    <a:cubicBezTo>
                      <a:pt x="392" y="66"/>
                      <a:pt x="394" y="65"/>
                      <a:pt x="395" y="63"/>
                    </a:cubicBezTo>
                    <a:cubicBezTo>
                      <a:pt x="398" y="60"/>
                      <a:pt x="401" y="58"/>
                      <a:pt x="406" y="58"/>
                    </a:cubicBezTo>
                    <a:cubicBezTo>
                      <a:pt x="410" y="57"/>
                      <a:pt x="412" y="56"/>
                      <a:pt x="413" y="53"/>
                    </a:cubicBezTo>
                    <a:cubicBezTo>
                      <a:pt x="414" y="53"/>
                      <a:pt x="415" y="52"/>
                      <a:pt x="417" y="51"/>
                    </a:cubicBezTo>
                    <a:cubicBezTo>
                      <a:pt x="419" y="52"/>
                      <a:pt x="420" y="54"/>
                      <a:pt x="418" y="56"/>
                    </a:cubicBezTo>
                    <a:cubicBezTo>
                      <a:pt x="417" y="58"/>
                      <a:pt x="413" y="60"/>
                      <a:pt x="407" y="63"/>
                    </a:cubicBezTo>
                    <a:cubicBezTo>
                      <a:pt x="405" y="64"/>
                      <a:pt x="405" y="65"/>
                      <a:pt x="407" y="66"/>
                    </a:cubicBezTo>
                    <a:cubicBezTo>
                      <a:pt x="408" y="68"/>
                      <a:pt x="409" y="71"/>
                      <a:pt x="408" y="73"/>
                    </a:cubicBezTo>
                    <a:cubicBezTo>
                      <a:pt x="404" y="73"/>
                      <a:pt x="399" y="74"/>
                      <a:pt x="392" y="76"/>
                    </a:cubicBezTo>
                    <a:cubicBezTo>
                      <a:pt x="389" y="77"/>
                      <a:pt x="386" y="78"/>
                      <a:pt x="382" y="79"/>
                    </a:cubicBezTo>
                    <a:cubicBezTo>
                      <a:pt x="376" y="80"/>
                      <a:pt x="373" y="81"/>
                      <a:pt x="371" y="81"/>
                    </a:cubicBezTo>
                    <a:cubicBezTo>
                      <a:pt x="370" y="82"/>
                      <a:pt x="369" y="82"/>
                      <a:pt x="369" y="83"/>
                    </a:cubicBezTo>
                    <a:cubicBezTo>
                      <a:pt x="370" y="84"/>
                      <a:pt x="370" y="84"/>
                      <a:pt x="370" y="84"/>
                    </a:cubicBezTo>
                    <a:cubicBezTo>
                      <a:pt x="371" y="86"/>
                      <a:pt x="371" y="88"/>
                      <a:pt x="372" y="90"/>
                    </a:cubicBezTo>
                    <a:cubicBezTo>
                      <a:pt x="373" y="91"/>
                      <a:pt x="374" y="91"/>
                      <a:pt x="376" y="90"/>
                    </a:cubicBezTo>
                    <a:cubicBezTo>
                      <a:pt x="379" y="88"/>
                      <a:pt x="384" y="86"/>
                      <a:pt x="391" y="85"/>
                    </a:cubicBezTo>
                    <a:cubicBezTo>
                      <a:pt x="394" y="84"/>
                      <a:pt x="399" y="83"/>
                      <a:pt x="404" y="83"/>
                    </a:cubicBezTo>
                    <a:cubicBezTo>
                      <a:pt x="405" y="83"/>
                      <a:pt x="406" y="82"/>
                      <a:pt x="407" y="82"/>
                    </a:cubicBezTo>
                    <a:cubicBezTo>
                      <a:pt x="408" y="82"/>
                      <a:pt x="409" y="82"/>
                      <a:pt x="409" y="84"/>
                    </a:cubicBezTo>
                    <a:cubicBezTo>
                      <a:pt x="409" y="100"/>
                      <a:pt x="405" y="108"/>
                      <a:pt x="399" y="108"/>
                    </a:cubicBezTo>
                    <a:cubicBezTo>
                      <a:pt x="398" y="108"/>
                      <a:pt x="394" y="107"/>
                      <a:pt x="388" y="105"/>
                    </a:cubicBezTo>
                    <a:cubicBezTo>
                      <a:pt x="387" y="105"/>
                      <a:pt x="386" y="105"/>
                      <a:pt x="386" y="105"/>
                    </a:cubicBezTo>
                    <a:cubicBezTo>
                      <a:pt x="385" y="104"/>
                      <a:pt x="384" y="104"/>
                      <a:pt x="384" y="105"/>
                    </a:cubicBezTo>
                    <a:cubicBezTo>
                      <a:pt x="384" y="105"/>
                      <a:pt x="384" y="106"/>
                      <a:pt x="385" y="106"/>
                    </a:cubicBezTo>
                    <a:cubicBezTo>
                      <a:pt x="391" y="112"/>
                      <a:pt x="398" y="116"/>
                      <a:pt x="406" y="119"/>
                    </a:cubicBezTo>
                    <a:cubicBezTo>
                      <a:pt x="408" y="119"/>
                      <a:pt x="410" y="119"/>
                      <a:pt x="412" y="120"/>
                    </a:cubicBezTo>
                    <a:cubicBezTo>
                      <a:pt x="412" y="120"/>
                      <a:pt x="412" y="120"/>
                      <a:pt x="412" y="120"/>
                    </a:cubicBezTo>
                    <a:cubicBezTo>
                      <a:pt x="413" y="119"/>
                      <a:pt x="414" y="116"/>
                      <a:pt x="415" y="109"/>
                    </a:cubicBezTo>
                    <a:cubicBezTo>
                      <a:pt x="416" y="107"/>
                      <a:pt x="416" y="106"/>
                      <a:pt x="415" y="108"/>
                    </a:cubicBezTo>
                    <a:cubicBezTo>
                      <a:pt x="416" y="105"/>
                      <a:pt x="417" y="102"/>
                      <a:pt x="417" y="101"/>
                    </a:cubicBezTo>
                    <a:cubicBezTo>
                      <a:pt x="418" y="96"/>
                      <a:pt x="418" y="93"/>
                      <a:pt x="418" y="89"/>
                    </a:cubicBezTo>
                    <a:cubicBezTo>
                      <a:pt x="418" y="84"/>
                      <a:pt x="419" y="81"/>
                      <a:pt x="420" y="81"/>
                    </a:cubicBezTo>
                    <a:cubicBezTo>
                      <a:pt x="423" y="80"/>
                      <a:pt x="428" y="80"/>
                      <a:pt x="434" y="80"/>
                    </a:cubicBezTo>
                    <a:cubicBezTo>
                      <a:pt x="439" y="81"/>
                      <a:pt x="442" y="82"/>
                      <a:pt x="444" y="83"/>
                    </a:cubicBezTo>
                    <a:cubicBezTo>
                      <a:pt x="448" y="84"/>
                      <a:pt x="449" y="84"/>
                      <a:pt x="450" y="83"/>
                    </a:cubicBezTo>
                    <a:cubicBezTo>
                      <a:pt x="449" y="78"/>
                      <a:pt x="448" y="73"/>
                      <a:pt x="446" y="68"/>
                    </a:cubicBezTo>
                    <a:cubicBezTo>
                      <a:pt x="444" y="69"/>
                      <a:pt x="441" y="69"/>
                      <a:pt x="438" y="69"/>
                    </a:cubicBezTo>
                    <a:cubicBezTo>
                      <a:pt x="435" y="69"/>
                      <a:pt x="429" y="69"/>
                      <a:pt x="419" y="70"/>
                    </a:cubicBezTo>
                    <a:cubicBezTo>
                      <a:pt x="419" y="70"/>
                      <a:pt x="418" y="70"/>
                      <a:pt x="418" y="70"/>
                    </a:cubicBezTo>
                    <a:cubicBezTo>
                      <a:pt x="419" y="67"/>
                      <a:pt x="419" y="66"/>
                      <a:pt x="418" y="65"/>
                    </a:cubicBezTo>
                    <a:cubicBezTo>
                      <a:pt x="417" y="64"/>
                      <a:pt x="418" y="63"/>
                      <a:pt x="422" y="62"/>
                    </a:cubicBezTo>
                    <a:cubicBezTo>
                      <a:pt x="427" y="61"/>
                      <a:pt x="431" y="58"/>
                      <a:pt x="434" y="56"/>
                    </a:cubicBezTo>
                    <a:cubicBezTo>
                      <a:pt x="434" y="55"/>
                      <a:pt x="435" y="55"/>
                      <a:pt x="437" y="56"/>
                    </a:cubicBezTo>
                    <a:cubicBezTo>
                      <a:pt x="439" y="56"/>
                      <a:pt x="440" y="56"/>
                      <a:pt x="440" y="56"/>
                    </a:cubicBezTo>
                    <a:cubicBezTo>
                      <a:pt x="443" y="57"/>
                      <a:pt x="446" y="57"/>
                      <a:pt x="449" y="56"/>
                    </a:cubicBezTo>
                    <a:cubicBezTo>
                      <a:pt x="451" y="55"/>
                      <a:pt x="453" y="55"/>
                      <a:pt x="456" y="55"/>
                    </a:cubicBezTo>
                    <a:cubicBezTo>
                      <a:pt x="458" y="55"/>
                      <a:pt x="458" y="53"/>
                      <a:pt x="457" y="50"/>
                    </a:cubicBezTo>
                    <a:cubicBezTo>
                      <a:pt x="455" y="46"/>
                      <a:pt x="453" y="43"/>
                      <a:pt x="450" y="42"/>
                    </a:cubicBezTo>
                    <a:cubicBezTo>
                      <a:pt x="450" y="42"/>
                      <a:pt x="449" y="41"/>
                      <a:pt x="447" y="39"/>
                    </a:cubicBezTo>
                    <a:cubicBezTo>
                      <a:pt x="445" y="37"/>
                      <a:pt x="444" y="36"/>
                      <a:pt x="443" y="35"/>
                    </a:cubicBezTo>
                    <a:cubicBezTo>
                      <a:pt x="440" y="32"/>
                      <a:pt x="434" y="31"/>
                      <a:pt x="424" y="31"/>
                    </a:cubicBezTo>
                    <a:cubicBezTo>
                      <a:pt x="423" y="31"/>
                      <a:pt x="423" y="31"/>
                      <a:pt x="422" y="30"/>
                    </a:cubicBezTo>
                    <a:cubicBezTo>
                      <a:pt x="422" y="30"/>
                      <a:pt x="422" y="29"/>
                      <a:pt x="423" y="29"/>
                    </a:cubicBezTo>
                    <a:cubicBezTo>
                      <a:pt x="430" y="21"/>
                      <a:pt x="436" y="15"/>
                      <a:pt x="440" y="13"/>
                    </a:cubicBezTo>
                    <a:cubicBezTo>
                      <a:pt x="441" y="13"/>
                      <a:pt x="440" y="11"/>
                      <a:pt x="437" y="7"/>
                    </a:cubicBezTo>
                    <a:cubicBezTo>
                      <a:pt x="434" y="4"/>
                      <a:pt x="433" y="3"/>
                      <a:pt x="432" y="3"/>
                    </a:cubicBezTo>
                    <a:cubicBezTo>
                      <a:pt x="430" y="5"/>
                      <a:pt x="426" y="11"/>
                      <a:pt x="420" y="20"/>
                    </a:cubicBezTo>
                    <a:cubicBezTo>
                      <a:pt x="416" y="27"/>
                      <a:pt x="413" y="30"/>
                      <a:pt x="412" y="31"/>
                    </a:cubicBezTo>
                    <a:cubicBezTo>
                      <a:pt x="411" y="31"/>
                      <a:pt x="408" y="33"/>
                      <a:pt x="403" y="34"/>
                    </a:cubicBezTo>
                    <a:cubicBezTo>
                      <a:pt x="394" y="37"/>
                      <a:pt x="389" y="39"/>
                      <a:pt x="388" y="41"/>
                    </a:cubicBezTo>
                    <a:close/>
                    <a:moveTo>
                      <a:pt x="408" y="22"/>
                    </a:moveTo>
                    <a:cubicBezTo>
                      <a:pt x="406" y="22"/>
                      <a:pt x="404" y="21"/>
                      <a:pt x="401" y="19"/>
                    </a:cubicBezTo>
                    <a:cubicBezTo>
                      <a:pt x="398" y="14"/>
                      <a:pt x="397" y="12"/>
                      <a:pt x="399" y="10"/>
                    </a:cubicBezTo>
                    <a:cubicBezTo>
                      <a:pt x="401" y="10"/>
                      <a:pt x="402" y="9"/>
                      <a:pt x="404" y="9"/>
                    </a:cubicBezTo>
                    <a:cubicBezTo>
                      <a:pt x="405" y="9"/>
                      <a:pt x="406" y="8"/>
                      <a:pt x="407" y="8"/>
                    </a:cubicBezTo>
                    <a:cubicBezTo>
                      <a:pt x="408" y="7"/>
                      <a:pt x="410" y="7"/>
                      <a:pt x="413" y="6"/>
                    </a:cubicBezTo>
                    <a:cubicBezTo>
                      <a:pt x="416" y="6"/>
                      <a:pt x="417" y="7"/>
                      <a:pt x="416" y="7"/>
                    </a:cubicBezTo>
                    <a:cubicBezTo>
                      <a:pt x="413" y="12"/>
                      <a:pt x="411" y="16"/>
                      <a:pt x="410" y="19"/>
                    </a:cubicBezTo>
                    <a:cubicBezTo>
                      <a:pt x="410" y="22"/>
                      <a:pt x="409" y="23"/>
                      <a:pt x="408" y="22"/>
                    </a:cubicBezTo>
                    <a:close/>
                    <a:moveTo>
                      <a:pt x="395" y="31"/>
                    </a:moveTo>
                    <a:cubicBezTo>
                      <a:pt x="391" y="31"/>
                      <a:pt x="387" y="31"/>
                      <a:pt x="383" y="30"/>
                    </a:cubicBezTo>
                    <a:cubicBezTo>
                      <a:pt x="381" y="29"/>
                      <a:pt x="381" y="25"/>
                      <a:pt x="381" y="18"/>
                    </a:cubicBezTo>
                    <a:cubicBezTo>
                      <a:pt x="381" y="17"/>
                      <a:pt x="382" y="16"/>
                      <a:pt x="384" y="15"/>
                    </a:cubicBezTo>
                    <a:cubicBezTo>
                      <a:pt x="385" y="14"/>
                      <a:pt x="386" y="15"/>
                      <a:pt x="387" y="16"/>
                    </a:cubicBezTo>
                    <a:cubicBezTo>
                      <a:pt x="388" y="17"/>
                      <a:pt x="391" y="21"/>
                      <a:pt x="396" y="25"/>
                    </a:cubicBezTo>
                    <a:cubicBezTo>
                      <a:pt x="398" y="29"/>
                      <a:pt x="398" y="31"/>
                      <a:pt x="395" y="31"/>
                    </a:cubicBezTo>
                    <a:close/>
                    <a:moveTo>
                      <a:pt x="373" y="63"/>
                    </a:moveTo>
                    <a:cubicBezTo>
                      <a:pt x="373" y="65"/>
                      <a:pt x="372" y="66"/>
                      <a:pt x="370" y="65"/>
                    </a:cubicBezTo>
                    <a:cubicBezTo>
                      <a:pt x="363" y="64"/>
                      <a:pt x="359" y="62"/>
                      <a:pt x="358" y="59"/>
                    </a:cubicBezTo>
                    <a:cubicBezTo>
                      <a:pt x="361" y="54"/>
                      <a:pt x="365" y="50"/>
                      <a:pt x="371" y="48"/>
                    </a:cubicBezTo>
                    <a:cubicBezTo>
                      <a:pt x="372" y="47"/>
                      <a:pt x="373" y="47"/>
                      <a:pt x="373" y="48"/>
                    </a:cubicBezTo>
                    <a:cubicBezTo>
                      <a:pt x="374" y="48"/>
                      <a:pt x="374" y="49"/>
                      <a:pt x="373" y="50"/>
                    </a:cubicBezTo>
                    <a:cubicBezTo>
                      <a:pt x="372" y="52"/>
                      <a:pt x="372" y="57"/>
                      <a:pt x="373" y="63"/>
                    </a:cubicBezTo>
                    <a:close/>
                    <a:moveTo>
                      <a:pt x="564" y="39"/>
                    </a:moveTo>
                    <a:cubicBezTo>
                      <a:pt x="557" y="41"/>
                      <a:pt x="550" y="43"/>
                      <a:pt x="541" y="44"/>
                    </a:cubicBezTo>
                    <a:cubicBezTo>
                      <a:pt x="539" y="44"/>
                      <a:pt x="538" y="44"/>
                      <a:pt x="538" y="44"/>
                    </a:cubicBezTo>
                    <a:cubicBezTo>
                      <a:pt x="537" y="45"/>
                      <a:pt x="538" y="47"/>
                      <a:pt x="539" y="50"/>
                    </a:cubicBezTo>
                    <a:cubicBezTo>
                      <a:pt x="540" y="53"/>
                      <a:pt x="541" y="55"/>
                      <a:pt x="542" y="56"/>
                    </a:cubicBezTo>
                    <a:cubicBezTo>
                      <a:pt x="543" y="56"/>
                      <a:pt x="544" y="56"/>
                      <a:pt x="547" y="55"/>
                    </a:cubicBezTo>
                    <a:cubicBezTo>
                      <a:pt x="553" y="52"/>
                      <a:pt x="558" y="51"/>
                      <a:pt x="562" y="51"/>
                    </a:cubicBezTo>
                    <a:cubicBezTo>
                      <a:pt x="564" y="51"/>
                      <a:pt x="565" y="52"/>
                      <a:pt x="565" y="53"/>
                    </a:cubicBezTo>
                    <a:cubicBezTo>
                      <a:pt x="565" y="56"/>
                      <a:pt x="565" y="60"/>
                      <a:pt x="565" y="64"/>
                    </a:cubicBezTo>
                    <a:cubicBezTo>
                      <a:pt x="565" y="69"/>
                      <a:pt x="566" y="75"/>
                      <a:pt x="566" y="83"/>
                    </a:cubicBezTo>
                    <a:cubicBezTo>
                      <a:pt x="567" y="97"/>
                      <a:pt x="567" y="104"/>
                      <a:pt x="565" y="104"/>
                    </a:cubicBezTo>
                    <a:cubicBezTo>
                      <a:pt x="564" y="105"/>
                      <a:pt x="560" y="105"/>
                      <a:pt x="553" y="103"/>
                    </a:cubicBezTo>
                    <a:cubicBezTo>
                      <a:pt x="549" y="101"/>
                      <a:pt x="546" y="101"/>
                      <a:pt x="546" y="102"/>
                    </a:cubicBezTo>
                    <a:cubicBezTo>
                      <a:pt x="547" y="104"/>
                      <a:pt x="551" y="108"/>
                      <a:pt x="558" y="111"/>
                    </a:cubicBezTo>
                    <a:cubicBezTo>
                      <a:pt x="559" y="112"/>
                      <a:pt x="561" y="113"/>
                      <a:pt x="564" y="115"/>
                    </a:cubicBezTo>
                    <a:cubicBezTo>
                      <a:pt x="571" y="119"/>
                      <a:pt x="575" y="121"/>
                      <a:pt x="576" y="120"/>
                    </a:cubicBezTo>
                    <a:cubicBezTo>
                      <a:pt x="577" y="120"/>
                      <a:pt x="577" y="117"/>
                      <a:pt x="577" y="111"/>
                    </a:cubicBezTo>
                    <a:cubicBezTo>
                      <a:pt x="576" y="107"/>
                      <a:pt x="576" y="104"/>
                      <a:pt x="576" y="102"/>
                    </a:cubicBezTo>
                    <a:cubicBezTo>
                      <a:pt x="575" y="85"/>
                      <a:pt x="576" y="77"/>
                      <a:pt x="577" y="78"/>
                    </a:cubicBezTo>
                    <a:cubicBezTo>
                      <a:pt x="584" y="82"/>
                      <a:pt x="590" y="87"/>
                      <a:pt x="595" y="94"/>
                    </a:cubicBezTo>
                    <a:cubicBezTo>
                      <a:pt x="596" y="95"/>
                      <a:pt x="596" y="96"/>
                      <a:pt x="597" y="97"/>
                    </a:cubicBezTo>
                    <a:cubicBezTo>
                      <a:pt x="598" y="100"/>
                      <a:pt x="599" y="102"/>
                      <a:pt x="600" y="103"/>
                    </a:cubicBezTo>
                    <a:cubicBezTo>
                      <a:pt x="603" y="103"/>
                      <a:pt x="609" y="103"/>
                      <a:pt x="617" y="103"/>
                    </a:cubicBezTo>
                    <a:cubicBezTo>
                      <a:pt x="618" y="103"/>
                      <a:pt x="620" y="103"/>
                      <a:pt x="623" y="103"/>
                    </a:cubicBezTo>
                    <a:cubicBezTo>
                      <a:pt x="625" y="103"/>
                      <a:pt x="626" y="103"/>
                      <a:pt x="627" y="103"/>
                    </a:cubicBezTo>
                    <a:cubicBezTo>
                      <a:pt x="629" y="103"/>
                      <a:pt x="630" y="102"/>
                      <a:pt x="630" y="101"/>
                    </a:cubicBezTo>
                    <a:cubicBezTo>
                      <a:pt x="630" y="98"/>
                      <a:pt x="622" y="95"/>
                      <a:pt x="607" y="90"/>
                    </a:cubicBezTo>
                    <a:cubicBezTo>
                      <a:pt x="601" y="88"/>
                      <a:pt x="596" y="84"/>
                      <a:pt x="590" y="77"/>
                    </a:cubicBezTo>
                    <a:cubicBezTo>
                      <a:pt x="590" y="77"/>
                      <a:pt x="588" y="75"/>
                      <a:pt x="586" y="73"/>
                    </a:cubicBezTo>
                    <a:cubicBezTo>
                      <a:pt x="584" y="70"/>
                      <a:pt x="583" y="69"/>
                      <a:pt x="583" y="68"/>
                    </a:cubicBezTo>
                    <a:cubicBezTo>
                      <a:pt x="584" y="67"/>
                      <a:pt x="586" y="66"/>
                      <a:pt x="588" y="65"/>
                    </a:cubicBezTo>
                    <a:cubicBezTo>
                      <a:pt x="590" y="64"/>
                      <a:pt x="591" y="63"/>
                      <a:pt x="591" y="62"/>
                    </a:cubicBezTo>
                    <a:cubicBezTo>
                      <a:pt x="592" y="62"/>
                      <a:pt x="594" y="61"/>
                      <a:pt x="596" y="60"/>
                    </a:cubicBezTo>
                    <a:cubicBezTo>
                      <a:pt x="601" y="57"/>
                      <a:pt x="604" y="55"/>
                      <a:pt x="604" y="55"/>
                    </a:cubicBezTo>
                    <a:cubicBezTo>
                      <a:pt x="602" y="50"/>
                      <a:pt x="600" y="47"/>
                      <a:pt x="598" y="47"/>
                    </a:cubicBezTo>
                    <a:cubicBezTo>
                      <a:pt x="596" y="47"/>
                      <a:pt x="594" y="50"/>
                      <a:pt x="591" y="53"/>
                    </a:cubicBezTo>
                    <a:cubicBezTo>
                      <a:pt x="590" y="55"/>
                      <a:pt x="589" y="56"/>
                      <a:pt x="588" y="57"/>
                    </a:cubicBezTo>
                    <a:cubicBezTo>
                      <a:pt x="584" y="61"/>
                      <a:pt x="580" y="64"/>
                      <a:pt x="578" y="64"/>
                    </a:cubicBezTo>
                    <a:cubicBezTo>
                      <a:pt x="577" y="64"/>
                      <a:pt x="576" y="63"/>
                      <a:pt x="576" y="61"/>
                    </a:cubicBezTo>
                    <a:cubicBezTo>
                      <a:pt x="575" y="60"/>
                      <a:pt x="575" y="60"/>
                      <a:pt x="575" y="60"/>
                    </a:cubicBezTo>
                    <a:cubicBezTo>
                      <a:pt x="574" y="55"/>
                      <a:pt x="575" y="52"/>
                      <a:pt x="576" y="49"/>
                    </a:cubicBezTo>
                    <a:cubicBezTo>
                      <a:pt x="578" y="47"/>
                      <a:pt x="581" y="45"/>
                      <a:pt x="585" y="45"/>
                    </a:cubicBezTo>
                    <a:cubicBezTo>
                      <a:pt x="585" y="45"/>
                      <a:pt x="586" y="45"/>
                      <a:pt x="587" y="45"/>
                    </a:cubicBezTo>
                    <a:cubicBezTo>
                      <a:pt x="591" y="45"/>
                      <a:pt x="593" y="44"/>
                      <a:pt x="593" y="44"/>
                    </a:cubicBezTo>
                    <a:cubicBezTo>
                      <a:pt x="593" y="40"/>
                      <a:pt x="591" y="36"/>
                      <a:pt x="587" y="32"/>
                    </a:cubicBezTo>
                    <a:cubicBezTo>
                      <a:pt x="587" y="32"/>
                      <a:pt x="586" y="32"/>
                      <a:pt x="585" y="33"/>
                    </a:cubicBezTo>
                    <a:cubicBezTo>
                      <a:pt x="584" y="33"/>
                      <a:pt x="583" y="34"/>
                      <a:pt x="582" y="34"/>
                    </a:cubicBezTo>
                    <a:cubicBezTo>
                      <a:pt x="580" y="35"/>
                      <a:pt x="578" y="35"/>
                      <a:pt x="576" y="35"/>
                    </a:cubicBezTo>
                    <a:cubicBezTo>
                      <a:pt x="575" y="35"/>
                      <a:pt x="575" y="32"/>
                      <a:pt x="576" y="27"/>
                    </a:cubicBezTo>
                    <a:cubicBezTo>
                      <a:pt x="576" y="22"/>
                      <a:pt x="576" y="18"/>
                      <a:pt x="577" y="15"/>
                    </a:cubicBezTo>
                    <a:cubicBezTo>
                      <a:pt x="577" y="13"/>
                      <a:pt x="578" y="10"/>
                      <a:pt x="579" y="7"/>
                    </a:cubicBezTo>
                    <a:cubicBezTo>
                      <a:pt x="580" y="6"/>
                      <a:pt x="580" y="5"/>
                      <a:pt x="580" y="5"/>
                    </a:cubicBezTo>
                    <a:cubicBezTo>
                      <a:pt x="578" y="3"/>
                      <a:pt x="575" y="2"/>
                      <a:pt x="571" y="2"/>
                    </a:cubicBezTo>
                    <a:cubicBezTo>
                      <a:pt x="570" y="2"/>
                      <a:pt x="569" y="3"/>
                      <a:pt x="569" y="4"/>
                    </a:cubicBezTo>
                    <a:cubicBezTo>
                      <a:pt x="569" y="6"/>
                      <a:pt x="569" y="9"/>
                      <a:pt x="568" y="14"/>
                    </a:cubicBezTo>
                    <a:cubicBezTo>
                      <a:pt x="568" y="22"/>
                      <a:pt x="568" y="29"/>
                      <a:pt x="567" y="33"/>
                    </a:cubicBezTo>
                    <a:cubicBezTo>
                      <a:pt x="567" y="37"/>
                      <a:pt x="566" y="39"/>
                      <a:pt x="564" y="39"/>
                    </a:cubicBezTo>
                    <a:close/>
                    <a:moveTo>
                      <a:pt x="594" y="29"/>
                    </a:moveTo>
                    <a:cubicBezTo>
                      <a:pt x="593" y="27"/>
                      <a:pt x="593" y="25"/>
                      <a:pt x="593" y="21"/>
                    </a:cubicBezTo>
                    <a:cubicBezTo>
                      <a:pt x="594" y="17"/>
                      <a:pt x="595" y="14"/>
                      <a:pt x="596" y="14"/>
                    </a:cubicBezTo>
                    <a:cubicBezTo>
                      <a:pt x="597" y="14"/>
                      <a:pt x="598" y="14"/>
                      <a:pt x="599" y="16"/>
                    </a:cubicBezTo>
                    <a:cubicBezTo>
                      <a:pt x="600" y="17"/>
                      <a:pt x="602" y="19"/>
                      <a:pt x="603" y="20"/>
                    </a:cubicBezTo>
                    <a:cubicBezTo>
                      <a:pt x="608" y="24"/>
                      <a:pt x="611" y="27"/>
                      <a:pt x="610" y="31"/>
                    </a:cubicBezTo>
                    <a:cubicBezTo>
                      <a:pt x="609" y="32"/>
                      <a:pt x="606" y="32"/>
                      <a:pt x="601" y="32"/>
                    </a:cubicBezTo>
                    <a:cubicBezTo>
                      <a:pt x="597" y="31"/>
                      <a:pt x="595" y="30"/>
                      <a:pt x="594" y="29"/>
                    </a:cubicBezTo>
                    <a:close/>
                    <a:moveTo>
                      <a:pt x="542" y="72"/>
                    </a:moveTo>
                    <a:cubicBezTo>
                      <a:pt x="541" y="71"/>
                      <a:pt x="540" y="68"/>
                      <a:pt x="541" y="64"/>
                    </a:cubicBezTo>
                    <a:cubicBezTo>
                      <a:pt x="542" y="61"/>
                      <a:pt x="543" y="59"/>
                      <a:pt x="544" y="59"/>
                    </a:cubicBezTo>
                    <a:cubicBezTo>
                      <a:pt x="544" y="59"/>
                      <a:pt x="545" y="59"/>
                      <a:pt x="545" y="60"/>
                    </a:cubicBezTo>
                    <a:cubicBezTo>
                      <a:pt x="546" y="61"/>
                      <a:pt x="548" y="62"/>
                      <a:pt x="549" y="63"/>
                    </a:cubicBezTo>
                    <a:cubicBezTo>
                      <a:pt x="553" y="65"/>
                      <a:pt x="556" y="67"/>
                      <a:pt x="557" y="68"/>
                    </a:cubicBezTo>
                    <a:cubicBezTo>
                      <a:pt x="558" y="69"/>
                      <a:pt x="558" y="71"/>
                      <a:pt x="558" y="72"/>
                    </a:cubicBezTo>
                    <a:cubicBezTo>
                      <a:pt x="557" y="74"/>
                      <a:pt x="554" y="74"/>
                      <a:pt x="549" y="74"/>
                    </a:cubicBezTo>
                    <a:cubicBezTo>
                      <a:pt x="546" y="74"/>
                      <a:pt x="543" y="74"/>
                      <a:pt x="542" y="72"/>
                    </a:cubicBezTo>
                    <a:close/>
                    <a:moveTo>
                      <a:pt x="544" y="87"/>
                    </a:moveTo>
                    <a:cubicBezTo>
                      <a:pt x="546" y="85"/>
                      <a:pt x="550" y="82"/>
                      <a:pt x="557" y="77"/>
                    </a:cubicBezTo>
                    <a:cubicBezTo>
                      <a:pt x="561" y="75"/>
                      <a:pt x="563" y="73"/>
                      <a:pt x="563" y="73"/>
                    </a:cubicBezTo>
                    <a:cubicBezTo>
                      <a:pt x="563" y="74"/>
                      <a:pt x="563" y="76"/>
                      <a:pt x="561" y="79"/>
                    </a:cubicBezTo>
                    <a:cubicBezTo>
                      <a:pt x="550" y="90"/>
                      <a:pt x="543" y="97"/>
                      <a:pt x="539" y="102"/>
                    </a:cubicBezTo>
                    <a:cubicBezTo>
                      <a:pt x="539" y="103"/>
                      <a:pt x="538" y="103"/>
                      <a:pt x="538" y="104"/>
                    </a:cubicBezTo>
                    <a:cubicBezTo>
                      <a:pt x="536" y="106"/>
                      <a:pt x="535" y="108"/>
                      <a:pt x="534" y="108"/>
                    </a:cubicBezTo>
                    <a:cubicBezTo>
                      <a:pt x="531" y="106"/>
                      <a:pt x="528" y="102"/>
                      <a:pt x="526" y="96"/>
                    </a:cubicBezTo>
                    <a:cubicBezTo>
                      <a:pt x="526" y="96"/>
                      <a:pt x="528" y="95"/>
                      <a:pt x="532" y="93"/>
                    </a:cubicBezTo>
                    <a:cubicBezTo>
                      <a:pt x="537" y="90"/>
                      <a:pt x="541" y="88"/>
                      <a:pt x="544" y="87"/>
                    </a:cubicBezTo>
                    <a:close/>
                  </a:path>
                </a:pathLst>
              </a:custGeom>
              <a:grpFill/>
              <a:ln>
                <a:noFill/>
              </a:ln>
            </p:spPr>
            <p:txBody>
              <a:bodyPr anchor="ctr"/>
              <a:lstStyle/>
              <a:p>
                <a:pPr algn="ctr"/>
                <a:endParaRPr/>
              </a:p>
            </p:txBody>
          </p:sp>
          <p:sp>
            <p:nvSpPr>
              <p:cNvPr id="78" name="iŝḷïďé">
                <a:extLst>
                  <a:ext uri="{FF2B5EF4-FFF2-40B4-BE49-F238E27FC236}">
                    <a16:creationId xmlns:a16="http://schemas.microsoft.com/office/drawing/2014/main" id="{A5BAE57E-0482-4E8A-809C-C0A0A1192F28}"/>
                  </a:ext>
                </a:extLst>
              </p:cNvPr>
              <p:cNvSpPr/>
              <p:nvPr/>
            </p:nvSpPr>
            <p:spPr bwMode="auto">
              <a:xfrm>
                <a:off x="3214688" y="3644901"/>
                <a:ext cx="268288" cy="95250"/>
              </a:xfrm>
              <a:custGeom>
                <a:avLst/>
                <a:gdLst>
                  <a:gd name="T0" fmla="*/ 49 w 342"/>
                  <a:gd name="T1" fmla="*/ 45 h 121"/>
                  <a:gd name="T2" fmla="*/ 2 w 342"/>
                  <a:gd name="T3" fmla="*/ 66 h 121"/>
                  <a:gd name="T4" fmla="*/ 5 w 342"/>
                  <a:gd name="T5" fmla="*/ 97 h 121"/>
                  <a:gd name="T6" fmla="*/ 31 w 342"/>
                  <a:gd name="T7" fmla="*/ 85 h 121"/>
                  <a:gd name="T8" fmla="*/ 69 w 342"/>
                  <a:gd name="T9" fmla="*/ 107 h 121"/>
                  <a:gd name="T10" fmla="*/ 80 w 342"/>
                  <a:gd name="T11" fmla="*/ 101 h 121"/>
                  <a:gd name="T12" fmla="*/ 65 w 342"/>
                  <a:gd name="T13" fmla="*/ 75 h 121"/>
                  <a:gd name="T14" fmla="*/ 56 w 342"/>
                  <a:gd name="T15" fmla="*/ 68 h 121"/>
                  <a:gd name="T16" fmla="*/ 88 w 342"/>
                  <a:gd name="T17" fmla="*/ 62 h 121"/>
                  <a:gd name="T18" fmla="*/ 73 w 342"/>
                  <a:gd name="T19" fmla="*/ 12 h 121"/>
                  <a:gd name="T20" fmla="*/ 32 w 342"/>
                  <a:gd name="T21" fmla="*/ 14 h 121"/>
                  <a:gd name="T22" fmla="*/ 44 w 342"/>
                  <a:gd name="T23" fmla="*/ 39 h 121"/>
                  <a:gd name="T24" fmla="*/ 52 w 342"/>
                  <a:gd name="T25" fmla="*/ 22 h 121"/>
                  <a:gd name="T26" fmla="*/ 52 w 342"/>
                  <a:gd name="T27" fmla="*/ 14 h 121"/>
                  <a:gd name="T28" fmla="*/ 46 w 342"/>
                  <a:gd name="T29" fmla="*/ 77 h 121"/>
                  <a:gd name="T30" fmla="*/ 44 w 342"/>
                  <a:gd name="T31" fmla="*/ 65 h 121"/>
                  <a:gd name="T32" fmla="*/ 182 w 342"/>
                  <a:gd name="T33" fmla="*/ 95 h 121"/>
                  <a:gd name="T34" fmla="*/ 200 w 342"/>
                  <a:gd name="T35" fmla="*/ 109 h 121"/>
                  <a:gd name="T36" fmla="*/ 202 w 342"/>
                  <a:gd name="T37" fmla="*/ 11 h 121"/>
                  <a:gd name="T38" fmla="*/ 137 w 342"/>
                  <a:gd name="T39" fmla="*/ 61 h 121"/>
                  <a:gd name="T40" fmla="*/ 157 w 342"/>
                  <a:gd name="T41" fmla="*/ 35 h 121"/>
                  <a:gd name="T42" fmla="*/ 174 w 342"/>
                  <a:gd name="T43" fmla="*/ 30 h 121"/>
                  <a:gd name="T44" fmla="*/ 160 w 342"/>
                  <a:gd name="T45" fmla="*/ 18 h 121"/>
                  <a:gd name="T46" fmla="*/ 132 w 342"/>
                  <a:gd name="T47" fmla="*/ 52 h 121"/>
                  <a:gd name="T48" fmla="*/ 180 w 342"/>
                  <a:gd name="T49" fmla="*/ 39 h 121"/>
                  <a:gd name="T50" fmla="*/ 181 w 342"/>
                  <a:gd name="T51" fmla="*/ 70 h 121"/>
                  <a:gd name="T52" fmla="*/ 168 w 342"/>
                  <a:gd name="T53" fmla="*/ 51 h 121"/>
                  <a:gd name="T54" fmla="*/ 147 w 342"/>
                  <a:gd name="T55" fmla="*/ 74 h 121"/>
                  <a:gd name="T56" fmla="*/ 153 w 342"/>
                  <a:gd name="T57" fmla="*/ 92 h 121"/>
                  <a:gd name="T58" fmla="*/ 172 w 342"/>
                  <a:gd name="T59" fmla="*/ 101 h 121"/>
                  <a:gd name="T60" fmla="*/ 140 w 342"/>
                  <a:gd name="T61" fmla="*/ 63 h 121"/>
                  <a:gd name="T62" fmla="*/ 147 w 342"/>
                  <a:gd name="T63" fmla="*/ 57 h 121"/>
                  <a:gd name="T64" fmla="*/ 283 w 342"/>
                  <a:gd name="T65" fmla="*/ 11 h 121"/>
                  <a:gd name="T66" fmla="*/ 282 w 342"/>
                  <a:gd name="T67" fmla="*/ 20 h 121"/>
                  <a:gd name="T68" fmla="*/ 287 w 342"/>
                  <a:gd name="T69" fmla="*/ 34 h 121"/>
                  <a:gd name="T70" fmla="*/ 292 w 342"/>
                  <a:gd name="T71" fmla="*/ 28 h 121"/>
                  <a:gd name="T72" fmla="*/ 257 w 342"/>
                  <a:gd name="T73" fmla="*/ 40 h 121"/>
                  <a:gd name="T74" fmla="*/ 261 w 342"/>
                  <a:gd name="T75" fmla="*/ 50 h 121"/>
                  <a:gd name="T76" fmla="*/ 277 w 342"/>
                  <a:gd name="T77" fmla="*/ 36 h 121"/>
                  <a:gd name="T78" fmla="*/ 253 w 342"/>
                  <a:gd name="T79" fmla="*/ 57 h 121"/>
                  <a:gd name="T80" fmla="*/ 268 w 342"/>
                  <a:gd name="T81" fmla="*/ 62 h 121"/>
                  <a:gd name="T82" fmla="*/ 241 w 342"/>
                  <a:gd name="T83" fmla="*/ 75 h 121"/>
                  <a:gd name="T84" fmla="*/ 257 w 342"/>
                  <a:gd name="T85" fmla="*/ 77 h 121"/>
                  <a:gd name="T86" fmla="*/ 252 w 342"/>
                  <a:gd name="T87" fmla="*/ 101 h 121"/>
                  <a:gd name="T88" fmla="*/ 277 w 342"/>
                  <a:gd name="T89" fmla="*/ 105 h 121"/>
                  <a:gd name="T90" fmla="*/ 280 w 342"/>
                  <a:gd name="T91" fmla="*/ 76 h 121"/>
                  <a:gd name="T92" fmla="*/ 292 w 342"/>
                  <a:gd name="T93" fmla="*/ 67 h 121"/>
                  <a:gd name="T94" fmla="*/ 281 w 342"/>
                  <a:gd name="T95" fmla="*/ 58 h 121"/>
                  <a:gd name="T96" fmla="*/ 282 w 342"/>
                  <a:gd name="T97" fmla="*/ 48 h 121"/>
                  <a:gd name="T98" fmla="*/ 298 w 342"/>
                  <a:gd name="T99" fmla="*/ 78 h 121"/>
                  <a:gd name="T100" fmla="*/ 283 w 342"/>
                  <a:gd name="T101" fmla="*/ 93 h 121"/>
                  <a:gd name="T102" fmla="*/ 316 w 342"/>
                  <a:gd name="T103" fmla="*/ 29 h 121"/>
                  <a:gd name="T104" fmla="*/ 312 w 342"/>
                  <a:gd name="T105" fmla="*/ 40 h 121"/>
                  <a:gd name="T106" fmla="*/ 337 w 342"/>
                  <a:gd name="T107" fmla="*/ 46 h 121"/>
                  <a:gd name="T108" fmla="*/ 327 w 342"/>
                  <a:gd name="T109" fmla="*/ 60 h 121"/>
                  <a:gd name="T110" fmla="*/ 320 w 342"/>
                  <a:gd name="T111" fmla="*/ 107 h 121"/>
                  <a:gd name="T112" fmla="*/ 313 w 342"/>
                  <a:gd name="T113" fmla="*/ 105 h 121"/>
                  <a:gd name="T114" fmla="*/ 261 w 342"/>
                  <a:gd name="T115" fmla="*/ 77 h 121"/>
                  <a:gd name="T116" fmla="*/ 263 w 342"/>
                  <a:gd name="T117" fmla="*/ 9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121">
                    <a:moveTo>
                      <a:pt x="35" y="50"/>
                    </a:moveTo>
                    <a:cubicBezTo>
                      <a:pt x="36" y="51"/>
                      <a:pt x="37" y="51"/>
                      <a:pt x="39" y="50"/>
                    </a:cubicBezTo>
                    <a:cubicBezTo>
                      <a:pt x="40" y="49"/>
                      <a:pt x="40" y="49"/>
                      <a:pt x="41" y="49"/>
                    </a:cubicBezTo>
                    <a:cubicBezTo>
                      <a:pt x="41" y="49"/>
                      <a:pt x="42" y="49"/>
                      <a:pt x="42" y="48"/>
                    </a:cubicBezTo>
                    <a:cubicBezTo>
                      <a:pt x="46" y="46"/>
                      <a:pt x="48" y="45"/>
                      <a:pt x="49" y="45"/>
                    </a:cubicBezTo>
                    <a:cubicBezTo>
                      <a:pt x="50" y="45"/>
                      <a:pt x="53" y="47"/>
                      <a:pt x="56" y="50"/>
                    </a:cubicBezTo>
                    <a:cubicBezTo>
                      <a:pt x="57" y="51"/>
                      <a:pt x="58" y="52"/>
                      <a:pt x="58" y="52"/>
                    </a:cubicBezTo>
                    <a:cubicBezTo>
                      <a:pt x="31" y="58"/>
                      <a:pt x="13" y="62"/>
                      <a:pt x="6" y="65"/>
                    </a:cubicBezTo>
                    <a:cubicBezTo>
                      <a:pt x="6" y="65"/>
                      <a:pt x="5" y="65"/>
                      <a:pt x="5" y="65"/>
                    </a:cubicBezTo>
                    <a:cubicBezTo>
                      <a:pt x="3" y="65"/>
                      <a:pt x="3" y="65"/>
                      <a:pt x="2" y="66"/>
                    </a:cubicBezTo>
                    <a:cubicBezTo>
                      <a:pt x="3" y="69"/>
                      <a:pt x="4" y="72"/>
                      <a:pt x="7" y="74"/>
                    </a:cubicBezTo>
                    <a:cubicBezTo>
                      <a:pt x="7" y="74"/>
                      <a:pt x="8" y="74"/>
                      <a:pt x="9" y="73"/>
                    </a:cubicBezTo>
                    <a:cubicBezTo>
                      <a:pt x="11" y="72"/>
                      <a:pt x="13" y="70"/>
                      <a:pt x="14" y="70"/>
                    </a:cubicBezTo>
                    <a:cubicBezTo>
                      <a:pt x="18" y="69"/>
                      <a:pt x="24" y="68"/>
                      <a:pt x="31" y="67"/>
                    </a:cubicBezTo>
                    <a:cubicBezTo>
                      <a:pt x="29" y="80"/>
                      <a:pt x="21" y="90"/>
                      <a:pt x="5" y="97"/>
                    </a:cubicBezTo>
                    <a:cubicBezTo>
                      <a:pt x="2" y="98"/>
                      <a:pt x="0" y="100"/>
                      <a:pt x="0" y="100"/>
                    </a:cubicBezTo>
                    <a:cubicBezTo>
                      <a:pt x="1" y="101"/>
                      <a:pt x="3" y="102"/>
                      <a:pt x="7" y="101"/>
                    </a:cubicBezTo>
                    <a:cubicBezTo>
                      <a:pt x="15" y="100"/>
                      <a:pt x="21" y="98"/>
                      <a:pt x="24" y="96"/>
                    </a:cubicBezTo>
                    <a:cubicBezTo>
                      <a:pt x="24" y="96"/>
                      <a:pt x="24" y="95"/>
                      <a:pt x="24" y="94"/>
                    </a:cubicBezTo>
                    <a:cubicBezTo>
                      <a:pt x="25" y="88"/>
                      <a:pt x="27" y="86"/>
                      <a:pt x="31" y="85"/>
                    </a:cubicBezTo>
                    <a:cubicBezTo>
                      <a:pt x="32" y="85"/>
                      <a:pt x="33" y="86"/>
                      <a:pt x="35" y="87"/>
                    </a:cubicBezTo>
                    <a:cubicBezTo>
                      <a:pt x="36" y="87"/>
                      <a:pt x="36" y="87"/>
                      <a:pt x="36" y="87"/>
                    </a:cubicBezTo>
                    <a:cubicBezTo>
                      <a:pt x="40" y="90"/>
                      <a:pt x="44" y="92"/>
                      <a:pt x="49" y="94"/>
                    </a:cubicBezTo>
                    <a:cubicBezTo>
                      <a:pt x="55" y="96"/>
                      <a:pt x="58" y="97"/>
                      <a:pt x="58" y="97"/>
                    </a:cubicBezTo>
                    <a:cubicBezTo>
                      <a:pt x="65" y="100"/>
                      <a:pt x="69" y="103"/>
                      <a:pt x="69" y="107"/>
                    </a:cubicBezTo>
                    <a:cubicBezTo>
                      <a:pt x="69" y="111"/>
                      <a:pt x="71" y="113"/>
                      <a:pt x="75" y="114"/>
                    </a:cubicBezTo>
                    <a:cubicBezTo>
                      <a:pt x="87" y="116"/>
                      <a:pt x="98" y="116"/>
                      <a:pt x="105" y="114"/>
                    </a:cubicBezTo>
                    <a:cubicBezTo>
                      <a:pt x="108" y="113"/>
                      <a:pt x="110" y="113"/>
                      <a:pt x="109" y="112"/>
                    </a:cubicBezTo>
                    <a:cubicBezTo>
                      <a:pt x="109" y="111"/>
                      <a:pt x="108" y="110"/>
                      <a:pt x="104" y="108"/>
                    </a:cubicBezTo>
                    <a:cubicBezTo>
                      <a:pt x="99" y="106"/>
                      <a:pt x="91" y="104"/>
                      <a:pt x="80" y="101"/>
                    </a:cubicBezTo>
                    <a:cubicBezTo>
                      <a:pt x="76" y="100"/>
                      <a:pt x="73" y="99"/>
                      <a:pt x="72" y="99"/>
                    </a:cubicBezTo>
                    <a:cubicBezTo>
                      <a:pt x="72" y="98"/>
                      <a:pt x="69" y="97"/>
                      <a:pt x="64" y="94"/>
                    </a:cubicBezTo>
                    <a:cubicBezTo>
                      <a:pt x="59" y="91"/>
                      <a:pt x="56" y="89"/>
                      <a:pt x="54" y="88"/>
                    </a:cubicBezTo>
                    <a:cubicBezTo>
                      <a:pt x="54" y="84"/>
                      <a:pt x="55" y="81"/>
                      <a:pt x="57" y="79"/>
                    </a:cubicBezTo>
                    <a:cubicBezTo>
                      <a:pt x="60" y="77"/>
                      <a:pt x="62" y="76"/>
                      <a:pt x="65" y="75"/>
                    </a:cubicBezTo>
                    <a:cubicBezTo>
                      <a:pt x="66" y="75"/>
                      <a:pt x="67" y="75"/>
                      <a:pt x="69" y="76"/>
                    </a:cubicBezTo>
                    <a:cubicBezTo>
                      <a:pt x="70" y="76"/>
                      <a:pt x="70" y="76"/>
                      <a:pt x="71" y="76"/>
                    </a:cubicBezTo>
                    <a:cubicBezTo>
                      <a:pt x="71" y="75"/>
                      <a:pt x="71" y="74"/>
                      <a:pt x="71" y="73"/>
                    </a:cubicBezTo>
                    <a:cubicBezTo>
                      <a:pt x="70" y="70"/>
                      <a:pt x="69" y="68"/>
                      <a:pt x="69" y="68"/>
                    </a:cubicBezTo>
                    <a:cubicBezTo>
                      <a:pt x="67" y="67"/>
                      <a:pt x="63" y="67"/>
                      <a:pt x="56" y="68"/>
                    </a:cubicBezTo>
                    <a:cubicBezTo>
                      <a:pt x="56" y="66"/>
                      <a:pt x="56" y="65"/>
                      <a:pt x="56" y="63"/>
                    </a:cubicBezTo>
                    <a:cubicBezTo>
                      <a:pt x="56" y="63"/>
                      <a:pt x="57" y="63"/>
                      <a:pt x="57" y="63"/>
                    </a:cubicBezTo>
                    <a:cubicBezTo>
                      <a:pt x="67" y="61"/>
                      <a:pt x="73" y="60"/>
                      <a:pt x="77" y="61"/>
                    </a:cubicBezTo>
                    <a:cubicBezTo>
                      <a:pt x="78" y="61"/>
                      <a:pt x="80" y="61"/>
                      <a:pt x="82" y="62"/>
                    </a:cubicBezTo>
                    <a:cubicBezTo>
                      <a:pt x="85" y="63"/>
                      <a:pt x="88" y="63"/>
                      <a:pt x="88" y="62"/>
                    </a:cubicBezTo>
                    <a:cubicBezTo>
                      <a:pt x="89" y="62"/>
                      <a:pt x="89" y="59"/>
                      <a:pt x="88" y="56"/>
                    </a:cubicBezTo>
                    <a:cubicBezTo>
                      <a:pt x="86" y="51"/>
                      <a:pt x="85" y="49"/>
                      <a:pt x="83" y="49"/>
                    </a:cubicBezTo>
                    <a:cubicBezTo>
                      <a:pt x="83" y="49"/>
                      <a:pt x="81" y="49"/>
                      <a:pt x="77" y="49"/>
                    </a:cubicBezTo>
                    <a:cubicBezTo>
                      <a:pt x="74" y="50"/>
                      <a:pt x="71" y="51"/>
                      <a:pt x="68" y="51"/>
                    </a:cubicBezTo>
                    <a:cubicBezTo>
                      <a:pt x="70" y="31"/>
                      <a:pt x="71" y="18"/>
                      <a:pt x="73" y="12"/>
                    </a:cubicBezTo>
                    <a:cubicBezTo>
                      <a:pt x="73" y="12"/>
                      <a:pt x="74" y="11"/>
                      <a:pt x="74" y="11"/>
                    </a:cubicBezTo>
                    <a:cubicBezTo>
                      <a:pt x="73" y="10"/>
                      <a:pt x="71" y="9"/>
                      <a:pt x="68" y="8"/>
                    </a:cubicBezTo>
                    <a:cubicBezTo>
                      <a:pt x="63" y="7"/>
                      <a:pt x="56" y="8"/>
                      <a:pt x="49" y="10"/>
                    </a:cubicBezTo>
                    <a:cubicBezTo>
                      <a:pt x="42" y="12"/>
                      <a:pt x="37" y="13"/>
                      <a:pt x="33" y="13"/>
                    </a:cubicBezTo>
                    <a:cubicBezTo>
                      <a:pt x="32" y="13"/>
                      <a:pt x="32" y="13"/>
                      <a:pt x="32" y="14"/>
                    </a:cubicBezTo>
                    <a:cubicBezTo>
                      <a:pt x="31" y="31"/>
                      <a:pt x="32" y="43"/>
                      <a:pt x="35" y="50"/>
                    </a:cubicBezTo>
                    <a:close/>
                    <a:moveTo>
                      <a:pt x="57" y="44"/>
                    </a:moveTo>
                    <a:cubicBezTo>
                      <a:pt x="56" y="44"/>
                      <a:pt x="55" y="44"/>
                      <a:pt x="53" y="43"/>
                    </a:cubicBezTo>
                    <a:cubicBezTo>
                      <a:pt x="53" y="40"/>
                      <a:pt x="53" y="38"/>
                      <a:pt x="53" y="38"/>
                    </a:cubicBezTo>
                    <a:cubicBezTo>
                      <a:pt x="51" y="38"/>
                      <a:pt x="48" y="38"/>
                      <a:pt x="44" y="39"/>
                    </a:cubicBezTo>
                    <a:cubicBezTo>
                      <a:pt x="43" y="39"/>
                      <a:pt x="43" y="39"/>
                      <a:pt x="42" y="39"/>
                    </a:cubicBezTo>
                    <a:cubicBezTo>
                      <a:pt x="42" y="38"/>
                      <a:pt x="42" y="37"/>
                      <a:pt x="42" y="36"/>
                    </a:cubicBezTo>
                    <a:cubicBezTo>
                      <a:pt x="43" y="34"/>
                      <a:pt x="45" y="32"/>
                      <a:pt x="48" y="31"/>
                    </a:cubicBezTo>
                    <a:cubicBezTo>
                      <a:pt x="50" y="31"/>
                      <a:pt x="51" y="31"/>
                      <a:pt x="51" y="30"/>
                    </a:cubicBezTo>
                    <a:cubicBezTo>
                      <a:pt x="52" y="26"/>
                      <a:pt x="53" y="23"/>
                      <a:pt x="52" y="22"/>
                    </a:cubicBezTo>
                    <a:cubicBezTo>
                      <a:pt x="52" y="22"/>
                      <a:pt x="51" y="22"/>
                      <a:pt x="49" y="22"/>
                    </a:cubicBezTo>
                    <a:cubicBezTo>
                      <a:pt x="46" y="23"/>
                      <a:pt x="44" y="23"/>
                      <a:pt x="43" y="23"/>
                    </a:cubicBezTo>
                    <a:cubicBezTo>
                      <a:pt x="43" y="23"/>
                      <a:pt x="43" y="22"/>
                      <a:pt x="43" y="21"/>
                    </a:cubicBezTo>
                    <a:cubicBezTo>
                      <a:pt x="43" y="20"/>
                      <a:pt x="43" y="20"/>
                      <a:pt x="44" y="19"/>
                    </a:cubicBezTo>
                    <a:cubicBezTo>
                      <a:pt x="47" y="17"/>
                      <a:pt x="50" y="15"/>
                      <a:pt x="52" y="14"/>
                    </a:cubicBezTo>
                    <a:cubicBezTo>
                      <a:pt x="55" y="14"/>
                      <a:pt x="57" y="16"/>
                      <a:pt x="58" y="21"/>
                    </a:cubicBezTo>
                    <a:cubicBezTo>
                      <a:pt x="58" y="23"/>
                      <a:pt x="58" y="25"/>
                      <a:pt x="58" y="28"/>
                    </a:cubicBezTo>
                    <a:cubicBezTo>
                      <a:pt x="58" y="38"/>
                      <a:pt x="58" y="43"/>
                      <a:pt x="57" y="44"/>
                    </a:cubicBezTo>
                    <a:close/>
                    <a:moveTo>
                      <a:pt x="44" y="65"/>
                    </a:moveTo>
                    <a:cubicBezTo>
                      <a:pt x="47" y="67"/>
                      <a:pt x="47" y="71"/>
                      <a:pt x="46" y="77"/>
                    </a:cubicBezTo>
                    <a:cubicBezTo>
                      <a:pt x="46" y="79"/>
                      <a:pt x="46" y="80"/>
                      <a:pt x="46" y="82"/>
                    </a:cubicBezTo>
                    <a:cubicBezTo>
                      <a:pt x="43" y="80"/>
                      <a:pt x="40" y="78"/>
                      <a:pt x="37" y="75"/>
                    </a:cubicBezTo>
                    <a:cubicBezTo>
                      <a:pt x="37" y="74"/>
                      <a:pt x="37" y="74"/>
                      <a:pt x="37" y="73"/>
                    </a:cubicBezTo>
                    <a:cubicBezTo>
                      <a:pt x="38" y="69"/>
                      <a:pt x="39" y="66"/>
                      <a:pt x="40" y="65"/>
                    </a:cubicBezTo>
                    <a:cubicBezTo>
                      <a:pt x="44" y="65"/>
                      <a:pt x="44" y="65"/>
                      <a:pt x="44" y="65"/>
                    </a:cubicBezTo>
                    <a:close/>
                    <a:moveTo>
                      <a:pt x="198" y="13"/>
                    </a:moveTo>
                    <a:cubicBezTo>
                      <a:pt x="199" y="26"/>
                      <a:pt x="200" y="40"/>
                      <a:pt x="200" y="56"/>
                    </a:cubicBezTo>
                    <a:cubicBezTo>
                      <a:pt x="201" y="71"/>
                      <a:pt x="201" y="84"/>
                      <a:pt x="200" y="95"/>
                    </a:cubicBezTo>
                    <a:cubicBezTo>
                      <a:pt x="200" y="97"/>
                      <a:pt x="199" y="98"/>
                      <a:pt x="197" y="98"/>
                    </a:cubicBezTo>
                    <a:cubicBezTo>
                      <a:pt x="192" y="98"/>
                      <a:pt x="187" y="97"/>
                      <a:pt x="182" y="95"/>
                    </a:cubicBezTo>
                    <a:cubicBezTo>
                      <a:pt x="182" y="95"/>
                      <a:pt x="181" y="95"/>
                      <a:pt x="181" y="95"/>
                    </a:cubicBezTo>
                    <a:cubicBezTo>
                      <a:pt x="181" y="96"/>
                      <a:pt x="182" y="97"/>
                      <a:pt x="182" y="97"/>
                    </a:cubicBezTo>
                    <a:cubicBezTo>
                      <a:pt x="184" y="99"/>
                      <a:pt x="187" y="102"/>
                      <a:pt x="192" y="105"/>
                    </a:cubicBezTo>
                    <a:cubicBezTo>
                      <a:pt x="194" y="106"/>
                      <a:pt x="195" y="107"/>
                      <a:pt x="195" y="107"/>
                    </a:cubicBezTo>
                    <a:cubicBezTo>
                      <a:pt x="196" y="107"/>
                      <a:pt x="198" y="108"/>
                      <a:pt x="200" y="109"/>
                    </a:cubicBezTo>
                    <a:cubicBezTo>
                      <a:pt x="203" y="110"/>
                      <a:pt x="205" y="111"/>
                      <a:pt x="207" y="112"/>
                    </a:cubicBezTo>
                    <a:cubicBezTo>
                      <a:pt x="209" y="113"/>
                      <a:pt x="211" y="112"/>
                      <a:pt x="211" y="109"/>
                    </a:cubicBezTo>
                    <a:cubicBezTo>
                      <a:pt x="209" y="94"/>
                      <a:pt x="208" y="66"/>
                      <a:pt x="208" y="27"/>
                    </a:cubicBezTo>
                    <a:cubicBezTo>
                      <a:pt x="208" y="24"/>
                      <a:pt x="209" y="21"/>
                      <a:pt x="211" y="17"/>
                    </a:cubicBezTo>
                    <a:cubicBezTo>
                      <a:pt x="212" y="15"/>
                      <a:pt x="209" y="12"/>
                      <a:pt x="202" y="11"/>
                    </a:cubicBezTo>
                    <a:cubicBezTo>
                      <a:pt x="199" y="10"/>
                      <a:pt x="198" y="11"/>
                      <a:pt x="198" y="13"/>
                    </a:cubicBezTo>
                    <a:close/>
                    <a:moveTo>
                      <a:pt x="118" y="71"/>
                    </a:moveTo>
                    <a:cubicBezTo>
                      <a:pt x="117" y="72"/>
                      <a:pt x="117" y="73"/>
                      <a:pt x="117" y="73"/>
                    </a:cubicBezTo>
                    <a:cubicBezTo>
                      <a:pt x="117" y="74"/>
                      <a:pt x="118" y="74"/>
                      <a:pt x="119" y="73"/>
                    </a:cubicBezTo>
                    <a:cubicBezTo>
                      <a:pt x="125" y="72"/>
                      <a:pt x="131" y="68"/>
                      <a:pt x="137" y="61"/>
                    </a:cubicBezTo>
                    <a:cubicBezTo>
                      <a:pt x="138" y="61"/>
                      <a:pt x="138" y="59"/>
                      <a:pt x="137" y="56"/>
                    </a:cubicBezTo>
                    <a:cubicBezTo>
                      <a:pt x="136" y="55"/>
                      <a:pt x="138" y="52"/>
                      <a:pt x="143" y="45"/>
                    </a:cubicBezTo>
                    <a:cubicBezTo>
                      <a:pt x="147" y="38"/>
                      <a:pt x="151" y="34"/>
                      <a:pt x="153" y="33"/>
                    </a:cubicBezTo>
                    <a:cubicBezTo>
                      <a:pt x="154" y="32"/>
                      <a:pt x="155" y="33"/>
                      <a:pt x="157" y="34"/>
                    </a:cubicBezTo>
                    <a:cubicBezTo>
                      <a:pt x="157" y="35"/>
                      <a:pt x="158" y="35"/>
                      <a:pt x="157" y="35"/>
                    </a:cubicBezTo>
                    <a:cubicBezTo>
                      <a:pt x="160" y="38"/>
                      <a:pt x="162" y="39"/>
                      <a:pt x="164" y="39"/>
                    </a:cubicBezTo>
                    <a:cubicBezTo>
                      <a:pt x="166" y="39"/>
                      <a:pt x="167" y="38"/>
                      <a:pt x="169" y="36"/>
                    </a:cubicBezTo>
                    <a:cubicBezTo>
                      <a:pt x="169" y="36"/>
                      <a:pt x="169" y="35"/>
                      <a:pt x="169" y="35"/>
                    </a:cubicBezTo>
                    <a:cubicBezTo>
                      <a:pt x="170" y="35"/>
                      <a:pt x="170" y="35"/>
                      <a:pt x="171" y="34"/>
                    </a:cubicBezTo>
                    <a:cubicBezTo>
                      <a:pt x="173" y="32"/>
                      <a:pt x="174" y="31"/>
                      <a:pt x="174" y="30"/>
                    </a:cubicBezTo>
                    <a:cubicBezTo>
                      <a:pt x="175" y="29"/>
                      <a:pt x="174" y="29"/>
                      <a:pt x="171" y="28"/>
                    </a:cubicBezTo>
                    <a:cubicBezTo>
                      <a:pt x="164" y="28"/>
                      <a:pt x="159" y="28"/>
                      <a:pt x="156" y="27"/>
                    </a:cubicBezTo>
                    <a:cubicBezTo>
                      <a:pt x="156" y="26"/>
                      <a:pt x="156" y="26"/>
                      <a:pt x="156" y="25"/>
                    </a:cubicBezTo>
                    <a:cubicBezTo>
                      <a:pt x="158" y="23"/>
                      <a:pt x="159" y="22"/>
                      <a:pt x="160" y="20"/>
                    </a:cubicBezTo>
                    <a:cubicBezTo>
                      <a:pt x="161" y="20"/>
                      <a:pt x="161" y="19"/>
                      <a:pt x="160" y="18"/>
                    </a:cubicBezTo>
                    <a:cubicBezTo>
                      <a:pt x="160" y="18"/>
                      <a:pt x="160" y="18"/>
                      <a:pt x="160" y="18"/>
                    </a:cubicBezTo>
                    <a:cubicBezTo>
                      <a:pt x="155" y="13"/>
                      <a:pt x="152" y="12"/>
                      <a:pt x="150" y="15"/>
                    </a:cubicBezTo>
                    <a:cubicBezTo>
                      <a:pt x="150" y="16"/>
                      <a:pt x="149" y="19"/>
                      <a:pt x="147" y="22"/>
                    </a:cubicBezTo>
                    <a:cubicBezTo>
                      <a:pt x="146" y="24"/>
                      <a:pt x="146" y="26"/>
                      <a:pt x="145" y="27"/>
                    </a:cubicBezTo>
                    <a:cubicBezTo>
                      <a:pt x="138" y="41"/>
                      <a:pt x="134" y="49"/>
                      <a:pt x="132" y="52"/>
                    </a:cubicBezTo>
                    <a:cubicBezTo>
                      <a:pt x="125" y="60"/>
                      <a:pt x="120" y="66"/>
                      <a:pt x="118" y="71"/>
                    </a:cubicBezTo>
                    <a:close/>
                    <a:moveTo>
                      <a:pt x="181" y="70"/>
                    </a:moveTo>
                    <a:cubicBezTo>
                      <a:pt x="179" y="69"/>
                      <a:pt x="179" y="67"/>
                      <a:pt x="178" y="62"/>
                    </a:cubicBezTo>
                    <a:cubicBezTo>
                      <a:pt x="178" y="56"/>
                      <a:pt x="178" y="50"/>
                      <a:pt x="177" y="45"/>
                    </a:cubicBezTo>
                    <a:cubicBezTo>
                      <a:pt x="177" y="41"/>
                      <a:pt x="178" y="39"/>
                      <a:pt x="180" y="39"/>
                    </a:cubicBezTo>
                    <a:cubicBezTo>
                      <a:pt x="181" y="39"/>
                      <a:pt x="182" y="39"/>
                      <a:pt x="184" y="40"/>
                    </a:cubicBezTo>
                    <a:cubicBezTo>
                      <a:pt x="185" y="41"/>
                      <a:pt x="186" y="41"/>
                      <a:pt x="187" y="41"/>
                    </a:cubicBezTo>
                    <a:cubicBezTo>
                      <a:pt x="188" y="42"/>
                      <a:pt x="189" y="43"/>
                      <a:pt x="188" y="45"/>
                    </a:cubicBezTo>
                    <a:cubicBezTo>
                      <a:pt x="187" y="47"/>
                      <a:pt x="187" y="52"/>
                      <a:pt x="187" y="59"/>
                    </a:cubicBezTo>
                    <a:cubicBezTo>
                      <a:pt x="186" y="66"/>
                      <a:pt x="184" y="70"/>
                      <a:pt x="181" y="70"/>
                    </a:cubicBezTo>
                    <a:close/>
                    <a:moveTo>
                      <a:pt x="140" y="59"/>
                    </a:moveTo>
                    <a:cubicBezTo>
                      <a:pt x="139" y="57"/>
                      <a:pt x="142" y="54"/>
                      <a:pt x="146" y="51"/>
                    </a:cubicBezTo>
                    <a:cubicBezTo>
                      <a:pt x="150" y="49"/>
                      <a:pt x="154" y="48"/>
                      <a:pt x="157" y="47"/>
                    </a:cubicBezTo>
                    <a:cubicBezTo>
                      <a:pt x="161" y="47"/>
                      <a:pt x="165" y="48"/>
                      <a:pt x="167" y="49"/>
                    </a:cubicBezTo>
                    <a:cubicBezTo>
                      <a:pt x="169" y="50"/>
                      <a:pt x="169" y="51"/>
                      <a:pt x="168" y="51"/>
                    </a:cubicBezTo>
                    <a:cubicBezTo>
                      <a:pt x="166" y="55"/>
                      <a:pt x="164" y="60"/>
                      <a:pt x="164" y="68"/>
                    </a:cubicBezTo>
                    <a:cubicBezTo>
                      <a:pt x="164" y="71"/>
                      <a:pt x="164" y="74"/>
                      <a:pt x="163" y="76"/>
                    </a:cubicBezTo>
                    <a:cubicBezTo>
                      <a:pt x="162" y="78"/>
                      <a:pt x="162" y="78"/>
                      <a:pt x="161" y="78"/>
                    </a:cubicBezTo>
                    <a:cubicBezTo>
                      <a:pt x="158" y="78"/>
                      <a:pt x="156" y="76"/>
                      <a:pt x="152" y="74"/>
                    </a:cubicBezTo>
                    <a:cubicBezTo>
                      <a:pt x="151" y="74"/>
                      <a:pt x="150" y="74"/>
                      <a:pt x="147" y="74"/>
                    </a:cubicBezTo>
                    <a:cubicBezTo>
                      <a:pt x="149" y="74"/>
                      <a:pt x="148" y="74"/>
                      <a:pt x="146" y="73"/>
                    </a:cubicBezTo>
                    <a:cubicBezTo>
                      <a:pt x="145" y="73"/>
                      <a:pt x="144" y="74"/>
                      <a:pt x="144" y="77"/>
                    </a:cubicBezTo>
                    <a:cubicBezTo>
                      <a:pt x="144" y="84"/>
                      <a:pt x="145" y="89"/>
                      <a:pt x="146" y="90"/>
                    </a:cubicBezTo>
                    <a:cubicBezTo>
                      <a:pt x="148" y="91"/>
                      <a:pt x="150" y="92"/>
                      <a:pt x="152" y="92"/>
                    </a:cubicBezTo>
                    <a:cubicBezTo>
                      <a:pt x="152" y="92"/>
                      <a:pt x="153" y="92"/>
                      <a:pt x="153" y="92"/>
                    </a:cubicBezTo>
                    <a:cubicBezTo>
                      <a:pt x="157" y="92"/>
                      <a:pt x="160" y="91"/>
                      <a:pt x="161" y="89"/>
                    </a:cubicBezTo>
                    <a:cubicBezTo>
                      <a:pt x="163" y="87"/>
                      <a:pt x="164" y="84"/>
                      <a:pt x="165" y="78"/>
                    </a:cubicBezTo>
                    <a:cubicBezTo>
                      <a:pt x="165" y="77"/>
                      <a:pt x="166" y="77"/>
                      <a:pt x="167" y="78"/>
                    </a:cubicBezTo>
                    <a:cubicBezTo>
                      <a:pt x="169" y="83"/>
                      <a:pt x="171" y="89"/>
                      <a:pt x="172" y="96"/>
                    </a:cubicBezTo>
                    <a:cubicBezTo>
                      <a:pt x="173" y="99"/>
                      <a:pt x="173" y="100"/>
                      <a:pt x="172" y="101"/>
                    </a:cubicBezTo>
                    <a:cubicBezTo>
                      <a:pt x="170" y="101"/>
                      <a:pt x="167" y="102"/>
                      <a:pt x="162" y="102"/>
                    </a:cubicBezTo>
                    <a:cubicBezTo>
                      <a:pt x="154" y="102"/>
                      <a:pt x="148" y="102"/>
                      <a:pt x="145" y="101"/>
                    </a:cubicBezTo>
                    <a:cubicBezTo>
                      <a:pt x="142" y="98"/>
                      <a:pt x="141" y="95"/>
                      <a:pt x="140" y="90"/>
                    </a:cubicBezTo>
                    <a:cubicBezTo>
                      <a:pt x="139" y="85"/>
                      <a:pt x="138" y="79"/>
                      <a:pt x="139" y="74"/>
                    </a:cubicBezTo>
                    <a:cubicBezTo>
                      <a:pt x="139" y="71"/>
                      <a:pt x="140" y="67"/>
                      <a:pt x="140" y="63"/>
                    </a:cubicBezTo>
                    <a:cubicBezTo>
                      <a:pt x="140" y="61"/>
                      <a:pt x="140" y="60"/>
                      <a:pt x="140" y="59"/>
                    </a:cubicBezTo>
                    <a:close/>
                    <a:moveTo>
                      <a:pt x="156" y="67"/>
                    </a:moveTo>
                    <a:cubicBezTo>
                      <a:pt x="155" y="68"/>
                      <a:pt x="153" y="69"/>
                      <a:pt x="150" y="69"/>
                    </a:cubicBezTo>
                    <a:cubicBezTo>
                      <a:pt x="147" y="69"/>
                      <a:pt x="145" y="68"/>
                      <a:pt x="145" y="66"/>
                    </a:cubicBezTo>
                    <a:cubicBezTo>
                      <a:pt x="145" y="63"/>
                      <a:pt x="146" y="60"/>
                      <a:pt x="147" y="57"/>
                    </a:cubicBezTo>
                    <a:cubicBezTo>
                      <a:pt x="148" y="55"/>
                      <a:pt x="150" y="54"/>
                      <a:pt x="152" y="54"/>
                    </a:cubicBezTo>
                    <a:cubicBezTo>
                      <a:pt x="154" y="54"/>
                      <a:pt x="156" y="54"/>
                      <a:pt x="156" y="55"/>
                    </a:cubicBezTo>
                    <a:cubicBezTo>
                      <a:pt x="156" y="59"/>
                      <a:pt x="156" y="63"/>
                      <a:pt x="156" y="67"/>
                    </a:cubicBezTo>
                    <a:close/>
                    <a:moveTo>
                      <a:pt x="282" y="20"/>
                    </a:moveTo>
                    <a:cubicBezTo>
                      <a:pt x="286" y="20"/>
                      <a:pt x="286" y="17"/>
                      <a:pt x="283" y="11"/>
                    </a:cubicBezTo>
                    <a:cubicBezTo>
                      <a:pt x="283" y="10"/>
                      <a:pt x="282" y="8"/>
                      <a:pt x="281" y="6"/>
                    </a:cubicBezTo>
                    <a:cubicBezTo>
                      <a:pt x="280" y="4"/>
                      <a:pt x="280" y="3"/>
                      <a:pt x="280" y="1"/>
                    </a:cubicBezTo>
                    <a:cubicBezTo>
                      <a:pt x="279" y="0"/>
                      <a:pt x="278" y="1"/>
                      <a:pt x="276" y="2"/>
                    </a:cubicBezTo>
                    <a:cubicBezTo>
                      <a:pt x="273" y="6"/>
                      <a:pt x="272" y="10"/>
                      <a:pt x="272" y="13"/>
                    </a:cubicBezTo>
                    <a:cubicBezTo>
                      <a:pt x="273" y="16"/>
                      <a:pt x="276" y="19"/>
                      <a:pt x="282" y="20"/>
                    </a:cubicBezTo>
                    <a:close/>
                    <a:moveTo>
                      <a:pt x="282" y="48"/>
                    </a:moveTo>
                    <a:cubicBezTo>
                      <a:pt x="282" y="47"/>
                      <a:pt x="284" y="45"/>
                      <a:pt x="287" y="42"/>
                    </a:cubicBezTo>
                    <a:cubicBezTo>
                      <a:pt x="287" y="42"/>
                      <a:pt x="288" y="41"/>
                      <a:pt x="289" y="41"/>
                    </a:cubicBezTo>
                    <a:cubicBezTo>
                      <a:pt x="290" y="40"/>
                      <a:pt x="291" y="39"/>
                      <a:pt x="292" y="37"/>
                    </a:cubicBezTo>
                    <a:cubicBezTo>
                      <a:pt x="292" y="36"/>
                      <a:pt x="291" y="35"/>
                      <a:pt x="287" y="34"/>
                    </a:cubicBezTo>
                    <a:cubicBezTo>
                      <a:pt x="286" y="34"/>
                      <a:pt x="286" y="33"/>
                      <a:pt x="286" y="33"/>
                    </a:cubicBezTo>
                    <a:cubicBezTo>
                      <a:pt x="285" y="33"/>
                      <a:pt x="285" y="33"/>
                      <a:pt x="286" y="32"/>
                    </a:cubicBezTo>
                    <a:cubicBezTo>
                      <a:pt x="286" y="32"/>
                      <a:pt x="287" y="32"/>
                      <a:pt x="288" y="31"/>
                    </a:cubicBezTo>
                    <a:cubicBezTo>
                      <a:pt x="290" y="31"/>
                      <a:pt x="290" y="30"/>
                      <a:pt x="290" y="30"/>
                    </a:cubicBezTo>
                    <a:cubicBezTo>
                      <a:pt x="292" y="30"/>
                      <a:pt x="292" y="29"/>
                      <a:pt x="292" y="28"/>
                    </a:cubicBezTo>
                    <a:cubicBezTo>
                      <a:pt x="292" y="28"/>
                      <a:pt x="292" y="27"/>
                      <a:pt x="291" y="25"/>
                    </a:cubicBezTo>
                    <a:cubicBezTo>
                      <a:pt x="291" y="24"/>
                      <a:pt x="288" y="23"/>
                      <a:pt x="285" y="25"/>
                    </a:cubicBezTo>
                    <a:cubicBezTo>
                      <a:pt x="275" y="27"/>
                      <a:pt x="266" y="30"/>
                      <a:pt x="256" y="32"/>
                    </a:cubicBezTo>
                    <a:cubicBezTo>
                      <a:pt x="255" y="32"/>
                      <a:pt x="255" y="32"/>
                      <a:pt x="255" y="33"/>
                    </a:cubicBezTo>
                    <a:cubicBezTo>
                      <a:pt x="255" y="34"/>
                      <a:pt x="255" y="36"/>
                      <a:pt x="257" y="40"/>
                    </a:cubicBezTo>
                    <a:cubicBezTo>
                      <a:pt x="260" y="38"/>
                      <a:pt x="262" y="37"/>
                      <a:pt x="264" y="36"/>
                    </a:cubicBezTo>
                    <a:cubicBezTo>
                      <a:pt x="265" y="36"/>
                      <a:pt x="266" y="36"/>
                      <a:pt x="265" y="37"/>
                    </a:cubicBezTo>
                    <a:cubicBezTo>
                      <a:pt x="265" y="38"/>
                      <a:pt x="264" y="40"/>
                      <a:pt x="263" y="42"/>
                    </a:cubicBezTo>
                    <a:cubicBezTo>
                      <a:pt x="262" y="44"/>
                      <a:pt x="261" y="45"/>
                      <a:pt x="261" y="46"/>
                    </a:cubicBezTo>
                    <a:cubicBezTo>
                      <a:pt x="260" y="48"/>
                      <a:pt x="260" y="49"/>
                      <a:pt x="261" y="50"/>
                    </a:cubicBezTo>
                    <a:cubicBezTo>
                      <a:pt x="262" y="51"/>
                      <a:pt x="263" y="51"/>
                      <a:pt x="264" y="50"/>
                    </a:cubicBezTo>
                    <a:cubicBezTo>
                      <a:pt x="264" y="50"/>
                      <a:pt x="264" y="50"/>
                      <a:pt x="264" y="50"/>
                    </a:cubicBezTo>
                    <a:cubicBezTo>
                      <a:pt x="266" y="49"/>
                      <a:pt x="267" y="48"/>
                      <a:pt x="269" y="45"/>
                    </a:cubicBezTo>
                    <a:cubicBezTo>
                      <a:pt x="271" y="42"/>
                      <a:pt x="272" y="40"/>
                      <a:pt x="274" y="39"/>
                    </a:cubicBezTo>
                    <a:cubicBezTo>
                      <a:pt x="275" y="37"/>
                      <a:pt x="276" y="36"/>
                      <a:pt x="277" y="36"/>
                    </a:cubicBezTo>
                    <a:cubicBezTo>
                      <a:pt x="278" y="37"/>
                      <a:pt x="278" y="38"/>
                      <a:pt x="278" y="39"/>
                    </a:cubicBezTo>
                    <a:cubicBezTo>
                      <a:pt x="278" y="39"/>
                      <a:pt x="278" y="40"/>
                      <a:pt x="278" y="40"/>
                    </a:cubicBezTo>
                    <a:cubicBezTo>
                      <a:pt x="277" y="45"/>
                      <a:pt x="275" y="48"/>
                      <a:pt x="273" y="50"/>
                    </a:cubicBezTo>
                    <a:cubicBezTo>
                      <a:pt x="272" y="50"/>
                      <a:pt x="270" y="51"/>
                      <a:pt x="266" y="53"/>
                    </a:cubicBezTo>
                    <a:cubicBezTo>
                      <a:pt x="260" y="55"/>
                      <a:pt x="256" y="56"/>
                      <a:pt x="253" y="57"/>
                    </a:cubicBezTo>
                    <a:cubicBezTo>
                      <a:pt x="252" y="56"/>
                      <a:pt x="251" y="57"/>
                      <a:pt x="251" y="58"/>
                    </a:cubicBezTo>
                    <a:cubicBezTo>
                      <a:pt x="252" y="61"/>
                      <a:pt x="253" y="64"/>
                      <a:pt x="255" y="65"/>
                    </a:cubicBezTo>
                    <a:cubicBezTo>
                      <a:pt x="255" y="66"/>
                      <a:pt x="256" y="66"/>
                      <a:pt x="257" y="65"/>
                    </a:cubicBezTo>
                    <a:cubicBezTo>
                      <a:pt x="257" y="65"/>
                      <a:pt x="258" y="64"/>
                      <a:pt x="258" y="64"/>
                    </a:cubicBezTo>
                    <a:cubicBezTo>
                      <a:pt x="264" y="63"/>
                      <a:pt x="267" y="62"/>
                      <a:pt x="268" y="62"/>
                    </a:cubicBezTo>
                    <a:cubicBezTo>
                      <a:pt x="269" y="62"/>
                      <a:pt x="270" y="62"/>
                      <a:pt x="270" y="63"/>
                    </a:cubicBezTo>
                    <a:cubicBezTo>
                      <a:pt x="270" y="64"/>
                      <a:pt x="270" y="65"/>
                      <a:pt x="270" y="66"/>
                    </a:cubicBezTo>
                    <a:cubicBezTo>
                      <a:pt x="264" y="66"/>
                      <a:pt x="260" y="68"/>
                      <a:pt x="258" y="70"/>
                    </a:cubicBezTo>
                    <a:cubicBezTo>
                      <a:pt x="242" y="76"/>
                      <a:pt x="242" y="76"/>
                      <a:pt x="242" y="76"/>
                    </a:cubicBezTo>
                    <a:cubicBezTo>
                      <a:pt x="241" y="75"/>
                      <a:pt x="241" y="75"/>
                      <a:pt x="241" y="75"/>
                    </a:cubicBezTo>
                    <a:cubicBezTo>
                      <a:pt x="241" y="75"/>
                      <a:pt x="240" y="76"/>
                      <a:pt x="240" y="77"/>
                    </a:cubicBezTo>
                    <a:cubicBezTo>
                      <a:pt x="240" y="77"/>
                      <a:pt x="241" y="78"/>
                      <a:pt x="242" y="80"/>
                    </a:cubicBezTo>
                    <a:cubicBezTo>
                      <a:pt x="244" y="82"/>
                      <a:pt x="245" y="83"/>
                      <a:pt x="245" y="83"/>
                    </a:cubicBezTo>
                    <a:cubicBezTo>
                      <a:pt x="247" y="81"/>
                      <a:pt x="249" y="79"/>
                      <a:pt x="253" y="78"/>
                    </a:cubicBezTo>
                    <a:cubicBezTo>
                      <a:pt x="255" y="78"/>
                      <a:pt x="256" y="78"/>
                      <a:pt x="257" y="77"/>
                    </a:cubicBezTo>
                    <a:cubicBezTo>
                      <a:pt x="258" y="76"/>
                      <a:pt x="258" y="77"/>
                      <a:pt x="257" y="78"/>
                    </a:cubicBezTo>
                    <a:cubicBezTo>
                      <a:pt x="255" y="81"/>
                      <a:pt x="252" y="84"/>
                      <a:pt x="249" y="89"/>
                    </a:cubicBezTo>
                    <a:cubicBezTo>
                      <a:pt x="248" y="92"/>
                      <a:pt x="246" y="94"/>
                      <a:pt x="245" y="95"/>
                    </a:cubicBezTo>
                    <a:cubicBezTo>
                      <a:pt x="245" y="95"/>
                      <a:pt x="245" y="96"/>
                      <a:pt x="245" y="97"/>
                    </a:cubicBezTo>
                    <a:cubicBezTo>
                      <a:pt x="248" y="99"/>
                      <a:pt x="251" y="100"/>
                      <a:pt x="252" y="101"/>
                    </a:cubicBezTo>
                    <a:cubicBezTo>
                      <a:pt x="253" y="102"/>
                      <a:pt x="254" y="101"/>
                      <a:pt x="255" y="100"/>
                    </a:cubicBezTo>
                    <a:cubicBezTo>
                      <a:pt x="255" y="100"/>
                      <a:pt x="255" y="99"/>
                      <a:pt x="256" y="98"/>
                    </a:cubicBezTo>
                    <a:cubicBezTo>
                      <a:pt x="257" y="96"/>
                      <a:pt x="258" y="94"/>
                      <a:pt x="259" y="93"/>
                    </a:cubicBezTo>
                    <a:cubicBezTo>
                      <a:pt x="266" y="100"/>
                      <a:pt x="272" y="104"/>
                      <a:pt x="275" y="106"/>
                    </a:cubicBezTo>
                    <a:cubicBezTo>
                      <a:pt x="276" y="106"/>
                      <a:pt x="277" y="106"/>
                      <a:pt x="277" y="105"/>
                    </a:cubicBezTo>
                    <a:cubicBezTo>
                      <a:pt x="277" y="98"/>
                      <a:pt x="277" y="92"/>
                      <a:pt x="276" y="86"/>
                    </a:cubicBezTo>
                    <a:cubicBezTo>
                      <a:pt x="276" y="85"/>
                      <a:pt x="276" y="85"/>
                      <a:pt x="277" y="85"/>
                    </a:cubicBezTo>
                    <a:cubicBezTo>
                      <a:pt x="281" y="85"/>
                      <a:pt x="283" y="85"/>
                      <a:pt x="284" y="85"/>
                    </a:cubicBezTo>
                    <a:cubicBezTo>
                      <a:pt x="285" y="85"/>
                      <a:pt x="286" y="84"/>
                      <a:pt x="286" y="82"/>
                    </a:cubicBezTo>
                    <a:cubicBezTo>
                      <a:pt x="286" y="79"/>
                      <a:pt x="284" y="78"/>
                      <a:pt x="280" y="76"/>
                    </a:cubicBezTo>
                    <a:cubicBezTo>
                      <a:pt x="279" y="75"/>
                      <a:pt x="278" y="75"/>
                      <a:pt x="277" y="74"/>
                    </a:cubicBezTo>
                    <a:cubicBezTo>
                      <a:pt x="277" y="73"/>
                      <a:pt x="277" y="72"/>
                      <a:pt x="278" y="72"/>
                    </a:cubicBezTo>
                    <a:cubicBezTo>
                      <a:pt x="278" y="72"/>
                      <a:pt x="279" y="72"/>
                      <a:pt x="281" y="72"/>
                    </a:cubicBezTo>
                    <a:cubicBezTo>
                      <a:pt x="285" y="71"/>
                      <a:pt x="289" y="70"/>
                      <a:pt x="291" y="69"/>
                    </a:cubicBezTo>
                    <a:cubicBezTo>
                      <a:pt x="292" y="68"/>
                      <a:pt x="292" y="67"/>
                      <a:pt x="292" y="67"/>
                    </a:cubicBezTo>
                    <a:cubicBezTo>
                      <a:pt x="291" y="65"/>
                      <a:pt x="290" y="63"/>
                      <a:pt x="288" y="61"/>
                    </a:cubicBezTo>
                    <a:cubicBezTo>
                      <a:pt x="287" y="60"/>
                      <a:pt x="285" y="61"/>
                      <a:pt x="281" y="62"/>
                    </a:cubicBezTo>
                    <a:cubicBezTo>
                      <a:pt x="280" y="63"/>
                      <a:pt x="280" y="63"/>
                      <a:pt x="280" y="63"/>
                    </a:cubicBezTo>
                    <a:cubicBezTo>
                      <a:pt x="280" y="60"/>
                      <a:pt x="280" y="60"/>
                      <a:pt x="280" y="60"/>
                    </a:cubicBezTo>
                    <a:cubicBezTo>
                      <a:pt x="280" y="59"/>
                      <a:pt x="280" y="59"/>
                      <a:pt x="281" y="58"/>
                    </a:cubicBezTo>
                    <a:cubicBezTo>
                      <a:pt x="281" y="58"/>
                      <a:pt x="281" y="58"/>
                      <a:pt x="281" y="58"/>
                    </a:cubicBezTo>
                    <a:cubicBezTo>
                      <a:pt x="282" y="58"/>
                      <a:pt x="283" y="57"/>
                      <a:pt x="285" y="56"/>
                    </a:cubicBezTo>
                    <a:cubicBezTo>
                      <a:pt x="287" y="55"/>
                      <a:pt x="288" y="55"/>
                      <a:pt x="289" y="54"/>
                    </a:cubicBezTo>
                    <a:cubicBezTo>
                      <a:pt x="291" y="53"/>
                      <a:pt x="291" y="51"/>
                      <a:pt x="289" y="48"/>
                    </a:cubicBezTo>
                    <a:cubicBezTo>
                      <a:pt x="282" y="48"/>
                      <a:pt x="282" y="48"/>
                      <a:pt x="282" y="48"/>
                    </a:cubicBezTo>
                    <a:close/>
                    <a:moveTo>
                      <a:pt x="308" y="61"/>
                    </a:moveTo>
                    <a:cubicBezTo>
                      <a:pt x="302" y="64"/>
                      <a:pt x="302" y="64"/>
                      <a:pt x="302" y="64"/>
                    </a:cubicBezTo>
                    <a:cubicBezTo>
                      <a:pt x="301" y="66"/>
                      <a:pt x="301" y="68"/>
                      <a:pt x="300" y="71"/>
                    </a:cubicBezTo>
                    <a:cubicBezTo>
                      <a:pt x="299" y="74"/>
                      <a:pt x="298" y="76"/>
                      <a:pt x="298" y="77"/>
                    </a:cubicBezTo>
                    <a:cubicBezTo>
                      <a:pt x="298" y="77"/>
                      <a:pt x="298" y="78"/>
                      <a:pt x="298" y="78"/>
                    </a:cubicBezTo>
                    <a:cubicBezTo>
                      <a:pt x="299" y="80"/>
                      <a:pt x="299" y="81"/>
                      <a:pt x="299" y="82"/>
                    </a:cubicBezTo>
                    <a:cubicBezTo>
                      <a:pt x="297" y="86"/>
                      <a:pt x="293" y="90"/>
                      <a:pt x="287" y="93"/>
                    </a:cubicBezTo>
                    <a:cubicBezTo>
                      <a:pt x="287" y="93"/>
                      <a:pt x="287" y="93"/>
                      <a:pt x="286" y="93"/>
                    </a:cubicBezTo>
                    <a:cubicBezTo>
                      <a:pt x="283" y="95"/>
                      <a:pt x="282" y="95"/>
                      <a:pt x="282" y="94"/>
                    </a:cubicBezTo>
                    <a:cubicBezTo>
                      <a:pt x="282" y="94"/>
                      <a:pt x="282" y="94"/>
                      <a:pt x="283" y="93"/>
                    </a:cubicBezTo>
                    <a:cubicBezTo>
                      <a:pt x="289" y="84"/>
                      <a:pt x="293" y="75"/>
                      <a:pt x="295" y="66"/>
                    </a:cubicBezTo>
                    <a:cubicBezTo>
                      <a:pt x="297" y="58"/>
                      <a:pt x="298" y="48"/>
                      <a:pt x="297" y="36"/>
                    </a:cubicBezTo>
                    <a:cubicBezTo>
                      <a:pt x="297" y="35"/>
                      <a:pt x="298" y="34"/>
                      <a:pt x="299" y="34"/>
                    </a:cubicBezTo>
                    <a:cubicBezTo>
                      <a:pt x="302" y="33"/>
                      <a:pt x="306" y="31"/>
                      <a:pt x="312" y="30"/>
                    </a:cubicBezTo>
                    <a:cubicBezTo>
                      <a:pt x="314" y="29"/>
                      <a:pt x="315" y="29"/>
                      <a:pt x="316" y="29"/>
                    </a:cubicBezTo>
                    <a:cubicBezTo>
                      <a:pt x="320" y="27"/>
                      <a:pt x="323" y="25"/>
                      <a:pt x="325" y="23"/>
                    </a:cubicBezTo>
                    <a:cubicBezTo>
                      <a:pt x="328" y="26"/>
                      <a:pt x="329" y="30"/>
                      <a:pt x="329" y="33"/>
                    </a:cubicBezTo>
                    <a:cubicBezTo>
                      <a:pt x="329" y="34"/>
                      <a:pt x="328" y="34"/>
                      <a:pt x="326" y="35"/>
                    </a:cubicBezTo>
                    <a:cubicBezTo>
                      <a:pt x="325" y="36"/>
                      <a:pt x="324" y="36"/>
                      <a:pt x="324" y="36"/>
                    </a:cubicBezTo>
                    <a:cubicBezTo>
                      <a:pt x="323" y="37"/>
                      <a:pt x="318" y="39"/>
                      <a:pt x="312" y="40"/>
                    </a:cubicBezTo>
                    <a:cubicBezTo>
                      <a:pt x="309" y="40"/>
                      <a:pt x="307" y="41"/>
                      <a:pt x="307" y="41"/>
                    </a:cubicBezTo>
                    <a:cubicBezTo>
                      <a:pt x="305" y="46"/>
                      <a:pt x="303" y="50"/>
                      <a:pt x="303" y="53"/>
                    </a:cubicBezTo>
                    <a:cubicBezTo>
                      <a:pt x="303" y="54"/>
                      <a:pt x="304" y="54"/>
                      <a:pt x="305" y="54"/>
                    </a:cubicBezTo>
                    <a:cubicBezTo>
                      <a:pt x="315" y="51"/>
                      <a:pt x="325" y="48"/>
                      <a:pt x="335" y="46"/>
                    </a:cubicBezTo>
                    <a:cubicBezTo>
                      <a:pt x="336" y="45"/>
                      <a:pt x="337" y="46"/>
                      <a:pt x="337" y="46"/>
                    </a:cubicBezTo>
                    <a:cubicBezTo>
                      <a:pt x="339" y="50"/>
                      <a:pt x="341" y="54"/>
                      <a:pt x="342" y="58"/>
                    </a:cubicBezTo>
                    <a:cubicBezTo>
                      <a:pt x="342" y="59"/>
                      <a:pt x="342" y="60"/>
                      <a:pt x="341" y="61"/>
                    </a:cubicBezTo>
                    <a:cubicBezTo>
                      <a:pt x="340" y="60"/>
                      <a:pt x="339" y="60"/>
                      <a:pt x="338" y="60"/>
                    </a:cubicBezTo>
                    <a:cubicBezTo>
                      <a:pt x="337" y="61"/>
                      <a:pt x="336" y="61"/>
                      <a:pt x="336" y="61"/>
                    </a:cubicBezTo>
                    <a:cubicBezTo>
                      <a:pt x="333" y="60"/>
                      <a:pt x="330" y="60"/>
                      <a:pt x="327" y="60"/>
                    </a:cubicBezTo>
                    <a:cubicBezTo>
                      <a:pt x="325" y="60"/>
                      <a:pt x="324" y="60"/>
                      <a:pt x="324" y="60"/>
                    </a:cubicBezTo>
                    <a:cubicBezTo>
                      <a:pt x="322" y="71"/>
                      <a:pt x="321" y="82"/>
                      <a:pt x="322" y="92"/>
                    </a:cubicBezTo>
                    <a:cubicBezTo>
                      <a:pt x="322" y="94"/>
                      <a:pt x="322" y="95"/>
                      <a:pt x="322" y="95"/>
                    </a:cubicBezTo>
                    <a:cubicBezTo>
                      <a:pt x="322" y="96"/>
                      <a:pt x="321" y="97"/>
                      <a:pt x="321" y="100"/>
                    </a:cubicBezTo>
                    <a:cubicBezTo>
                      <a:pt x="320" y="103"/>
                      <a:pt x="320" y="106"/>
                      <a:pt x="320" y="107"/>
                    </a:cubicBezTo>
                    <a:cubicBezTo>
                      <a:pt x="320" y="109"/>
                      <a:pt x="320" y="111"/>
                      <a:pt x="321" y="115"/>
                    </a:cubicBezTo>
                    <a:cubicBezTo>
                      <a:pt x="321" y="117"/>
                      <a:pt x="322" y="118"/>
                      <a:pt x="322" y="119"/>
                    </a:cubicBezTo>
                    <a:cubicBezTo>
                      <a:pt x="322" y="120"/>
                      <a:pt x="321" y="121"/>
                      <a:pt x="320" y="121"/>
                    </a:cubicBezTo>
                    <a:cubicBezTo>
                      <a:pt x="317" y="121"/>
                      <a:pt x="315" y="121"/>
                      <a:pt x="314" y="120"/>
                    </a:cubicBezTo>
                    <a:cubicBezTo>
                      <a:pt x="314" y="116"/>
                      <a:pt x="313" y="111"/>
                      <a:pt x="313" y="105"/>
                    </a:cubicBezTo>
                    <a:cubicBezTo>
                      <a:pt x="313" y="100"/>
                      <a:pt x="313" y="94"/>
                      <a:pt x="313" y="88"/>
                    </a:cubicBezTo>
                    <a:cubicBezTo>
                      <a:pt x="313" y="83"/>
                      <a:pt x="313" y="76"/>
                      <a:pt x="312" y="66"/>
                    </a:cubicBezTo>
                    <a:cubicBezTo>
                      <a:pt x="312" y="62"/>
                      <a:pt x="310" y="60"/>
                      <a:pt x="308" y="61"/>
                    </a:cubicBezTo>
                    <a:close/>
                    <a:moveTo>
                      <a:pt x="260" y="90"/>
                    </a:moveTo>
                    <a:cubicBezTo>
                      <a:pt x="261" y="85"/>
                      <a:pt x="261" y="81"/>
                      <a:pt x="261" y="77"/>
                    </a:cubicBezTo>
                    <a:cubicBezTo>
                      <a:pt x="261" y="77"/>
                      <a:pt x="262" y="76"/>
                      <a:pt x="263" y="76"/>
                    </a:cubicBezTo>
                    <a:cubicBezTo>
                      <a:pt x="265" y="76"/>
                      <a:pt x="267" y="76"/>
                      <a:pt x="269" y="75"/>
                    </a:cubicBezTo>
                    <a:cubicBezTo>
                      <a:pt x="271" y="82"/>
                      <a:pt x="271" y="87"/>
                      <a:pt x="269" y="92"/>
                    </a:cubicBezTo>
                    <a:cubicBezTo>
                      <a:pt x="269" y="93"/>
                      <a:pt x="269" y="93"/>
                      <a:pt x="267" y="93"/>
                    </a:cubicBezTo>
                    <a:cubicBezTo>
                      <a:pt x="267" y="93"/>
                      <a:pt x="265" y="93"/>
                      <a:pt x="263" y="92"/>
                    </a:cubicBezTo>
                    <a:cubicBezTo>
                      <a:pt x="262" y="92"/>
                      <a:pt x="261" y="92"/>
                      <a:pt x="261" y="92"/>
                    </a:cubicBezTo>
                    <a:cubicBezTo>
                      <a:pt x="261" y="92"/>
                      <a:pt x="260" y="91"/>
                      <a:pt x="260" y="91"/>
                    </a:cubicBezTo>
                    <a:cubicBezTo>
                      <a:pt x="260" y="91"/>
                      <a:pt x="260" y="91"/>
                      <a:pt x="260" y="90"/>
                    </a:cubicBezTo>
                    <a:close/>
                  </a:path>
                </a:pathLst>
              </a:custGeom>
              <a:grpFill/>
              <a:ln>
                <a:noFill/>
              </a:ln>
            </p:spPr>
            <p:txBody>
              <a:bodyPr anchor="ctr"/>
              <a:lstStyle/>
              <a:p>
                <a:pPr algn="ctr"/>
                <a:endParaRPr/>
              </a:p>
            </p:txBody>
          </p:sp>
          <p:sp>
            <p:nvSpPr>
              <p:cNvPr id="79" name="îślïḓè">
                <a:extLst>
                  <a:ext uri="{FF2B5EF4-FFF2-40B4-BE49-F238E27FC236}">
                    <a16:creationId xmlns:a16="http://schemas.microsoft.com/office/drawing/2014/main" id="{2A42BFF3-0453-4964-B5C1-4481A38B5BB7}"/>
                  </a:ext>
                </a:extLst>
              </p:cNvPr>
              <p:cNvSpPr/>
              <p:nvPr/>
            </p:nvSpPr>
            <p:spPr bwMode="auto">
              <a:xfrm>
                <a:off x="2565401" y="2881313"/>
                <a:ext cx="1050925" cy="1093788"/>
              </a:xfrm>
              <a:prstGeom prst="ellipse">
                <a:avLst/>
              </a:prstGeom>
              <a:noFill/>
              <a:ln w="14288" cap="flat">
                <a:solidFill>
                  <a:schemeClr val="accent1"/>
                </a:solidFill>
                <a:prstDash val="solid"/>
                <a:round/>
                <a:headEnd/>
                <a:tailEnd/>
              </a:ln>
            </p:spPr>
            <p:txBody>
              <a:bodyPr anchor="ctr"/>
              <a:lstStyle/>
              <a:p>
                <a:pPr algn="ctr"/>
                <a:endParaRPr/>
              </a:p>
            </p:txBody>
          </p:sp>
          <p:sp>
            <p:nvSpPr>
              <p:cNvPr id="80" name="ïṡliḓe">
                <a:extLst>
                  <a:ext uri="{FF2B5EF4-FFF2-40B4-BE49-F238E27FC236}">
                    <a16:creationId xmlns:a16="http://schemas.microsoft.com/office/drawing/2014/main" id="{4B0BBBCA-A168-408F-AA00-B9B65EC4ACB8}"/>
                  </a:ext>
                </a:extLst>
              </p:cNvPr>
              <p:cNvSpPr/>
              <p:nvPr/>
            </p:nvSpPr>
            <p:spPr bwMode="auto">
              <a:xfrm>
                <a:off x="2451101" y="2881313"/>
                <a:ext cx="1277938" cy="1093788"/>
              </a:xfrm>
              <a:prstGeom prst="ellipse">
                <a:avLst/>
              </a:prstGeom>
              <a:noFill/>
              <a:ln w="15875" cap="flat">
                <a:solidFill>
                  <a:schemeClr val="accent1"/>
                </a:solidFill>
                <a:prstDash val="solid"/>
                <a:round/>
                <a:headEnd/>
                <a:tailEnd/>
              </a:ln>
            </p:spPr>
            <p:txBody>
              <a:bodyPr anchor="ctr"/>
              <a:lstStyle/>
              <a:p>
                <a:pPr algn="ctr"/>
                <a:endParaRPr/>
              </a:p>
            </p:txBody>
          </p:sp>
          <p:sp>
            <p:nvSpPr>
              <p:cNvPr id="81" name="íšḻíḋé">
                <a:extLst>
                  <a:ext uri="{FF2B5EF4-FFF2-40B4-BE49-F238E27FC236}">
                    <a16:creationId xmlns:a16="http://schemas.microsoft.com/office/drawing/2014/main" id="{07586F0A-C75A-48E8-ACA0-7F5C382C1CAE}"/>
                  </a:ext>
                </a:extLst>
              </p:cNvPr>
              <p:cNvSpPr/>
              <p:nvPr/>
            </p:nvSpPr>
            <p:spPr bwMode="auto">
              <a:xfrm>
                <a:off x="2727326" y="2957513"/>
                <a:ext cx="727075" cy="20638"/>
              </a:xfrm>
              <a:custGeom>
                <a:avLst/>
                <a:gdLst>
                  <a:gd name="T0" fmla="*/ 879 w 928"/>
                  <a:gd name="T1" fmla="*/ 0 h 27"/>
                  <a:gd name="T2" fmla="*/ 928 w 928"/>
                  <a:gd name="T3" fmla="*/ 27 h 27"/>
                  <a:gd name="T4" fmla="*/ 0 w 928"/>
                  <a:gd name="T5" fmla="*/ 27 h 27"/>
                  <a:gd name="T6" fmla="*/ 49 w 928"/>
                  <a:gd name="T7" fmla="*/ 0 h 27"/>
                  <a:gd name="T8" fmla="*/ 879 w 928"/>
                  <a:gd name="T9" fmla="*/ 0 h 27"/>
                </a:gdLst>
                <a:ahLst/>
                <a:cxnLst>
                  <a:cxn ang="0">
                    <a:pos x="T0" y="T1"/>
                  </a:cxn>
                  <a:cxn ang="0">
                    <a:pos x="T2" y="T3"/>
                  </a:cxn>
                  <a:cxn ang="0">
                    <a:pos x="T4" y="T5"/>
                  </a:cxn>
                  <a:cxn ang="0">
                    <a:pos x="T6" y="T7"/>
                  </a:cxn>
                  <a:cxn ang="0">
                    <a:pos x="T8" y="T9"/>
                  </a:cxn>
                </a:cxnLst>
                <a:rect l="0" t="0" r="r" b="b"/>
                <a:pathLst>
                  <a:path w="928" h="27">
                    <a:moveTo>
                      <a:pt x="879" y="0"/>
                    </a:moveTo>
                    <a:cubicBezTo>
                      <a:pt x="895" y="8"/>
                      <a:pt x="912" y="17"/>
                      <a:pt x="928" y="27"/>
                    </a:cubicBezTo>
                    <a:cubicBezTo>
                      <a:pt x="0" y="27"/>
                      <a:pt x="0" y="27"/>
                      <a:pt x="0" y="27"/>
                    </a:cubicBezTo>
                    <a:cubicBezTo>
                      <a:pt x="16" y="17"/>
                      <a:pt x="32" y="8"/>
                      <a:pt x="49" y="0"/>
                    </a:cubicBezTo>
                    <a:lnTo>
                      <a:pt x="879" y="0"/>
                    </a:lnTo>
                    <a:close/>
                  </a:path>
                </a:pathLst>
              </a:custGeom>
              <a:grpFill/>
              <a:ln>
                <a:noFill/>
              </a:ln>
            </p:spPr>
            <p:txBody>
              <a:bodyPr anchor="ctr"/>
              <a:lstStyle/>
              <a:p>
                <a:pPr algn="ctr"/>
                <a:endParaRPr/>
              </a:p>
            </p:txBody>
          </p:sp>
          <p:sp>
            <p:nvSpPr>
              <p:cNvPr id="82" name="îṡliḑè">
                <a:extLst>
                  <a:ext uri="{FF2B5EF4-FFF2-40B4-BE49-F238E27FC236}">
                    <a16:creationId xmlns:a16="http://schemas.microsoft.com/office/drawing/2014/main" id="{166CB932-E7F6-4D04-AEFB-382215D88EE0}"/>
                  </a:ext>
                </a:extLst>
              </p:cNvPr>
              <p:cNvSpPr/>
              <p:nvPr/>
            </p:nvSpPr>
            <p:spPr bwMode="auto">
              <a:xfrm>
                <a:off x="2735263" y="3881438"/>
                <a:ext cx="711200" cy="22225"/>
              </a:xfrm>
              <a:custGeom>
                <a:avLst/>
                <a:gdLst>
                  <a:gd name="T0" fmla="*/ 908 w 908"/>
                  <a:gd name="T1" fmla="*/ 0 h 27"/>
                  <a:gd name="T2" fmla="*/ 857 w 908"/>
                  <a:gd name="T3" fmla="*/ 27 h 27"/>
                  <a:gd name="T4" fmla="*/ 51 w 908"/>
                  <a:gd name="T5" fmla="*/ 27 h 27"/>
                  <a:gd name="T6" fmla="*/ 0 w 908"/>
                  <a:gd name="T7" fmla="*/ 0 h 27"/>
                  <a:gd name="T8" fmla="*/ 908 w 908"/>
                  <a:gd name="T9" fmla="*/ 0 h 27"/>
                </a:gdLst>
                <a:ahLst/>
                <a:cxnLst>
                  <a:cxn ang="0">
                    <a:pos x="T0" y="T1"/>
                  </a:cxn>
                  <a:cxn ang="0">
                    <a:pos x="T2" y="T3"/>
                  </a:cxn>
                  <a:cxn ang="0">
                    <a:pos x="T4" y="T5"/>
                  </a:cxn>
                  <a:cxn ang="0">
                    <a:pos x="T6" y="T7"/>
                  </a:cxn>
                  <a:cxn ang="0">
                    <a:pos x="T8" y="T9"/>
                  </a:cxn>
                </a:cxnLst>
                <a:rect l="0" t="0" r="r" b="b"/>
                <a:pathLst>
                  <a:path w="908" h="27">
                    <a:moveTo>
                      <a:pt x="908" y="0"/>
                    </a:moveTo>
                    <a:cubicBezTo>
                      <a:pt x="891" y="9"/>
                      <a:pt x="874" y="18"/>
                      <a:pt x="857" y="27"/>
                    </a:cubicBezTo>
                    <a:cubicBezTo>
                      <a:pt x="51" y="27"/>
                      <a:pt x="51" y="27"/>
                      <a:pt x="51" y="27"/>
                    </a:cubicBezTo>
                    <a:cubicBezTo>
                      <a:pt x="33" y="18"/>
                      <a:pt x="16" y="9"/>
                      <a:pt x="0" y="0"/>
                    </a:cubicBezTo>
                    <a:lnTo>
                      <a:pt x="908" y="0"/>
                    </a:lnTo>
                    <a:close/>
                  </a:path>
                </a:pathLst>
              </a:custGeom>
              <a:grpFill/>
              <a:ln>
                <a:noFill/>
              </a:ln>
            </p:spPr>
            <p:txBody>
              <a:bodyPr anchor="ctr"/>
              <a:lstStyle/>
              <a:p>
                <a:pPr algn="ctr"/>
                <a:endParaRPr/>
              </a:p>
            </p:txBody>
          </p:sp>
        </p:grpSp>
      </p:grpSp>
      <p:sp>
        <p:nvSpPr>
          <p:cNvPr id="124" name="文本框 123">
            <a:extLst>
              <a:ext uri="{FF2B5EF4-FFF2-40B4-BE49-F238E27FC236}">
                <a16:creationId xmlns:a16="http://schemas.microsoft.com/office/drawing/2014/main" id="{ED08AA28-1402-4DA2-9841-4DC85762DFFB}"/>
              </a:ext>
            </a:extLst>
          </p:cNvPr>
          <p:cNvSpPr txBox="1"/>
          <p:nvPr userDrawn="1"/>
        </p:nvSpPr>
        <p:spPr>
          <a:xfrm>
            <a:off x="566643" y="6187578"/>
            <a:ext cx="4219670" cy="307777"/>
          </a:xfrm>
          <a:prstGeom prst="rect">
            <a:avLst/>
          </a:prstGeom>
          <a:noFill/>
        </p:spPr>
        <p:txBody>
          <a:bodyPr wrap="square" rtlCol="0">
            <a:spAutoFit/>
          </a:bodyPr>
          <a:lstStyle/>
          <a:p>
            <a:r>
              <a:rPr lang="zh-CN" altLang="en-US" sz="1400" dirty="0">
                <a:solidFill>
                  <a:schemeClr val="tx1">
                    <a:lumMod val="65000"/>
                    <a:lumOff val="35000"/>
                  </a:schemeClr>
                </a:solidFill>
              </a:rPr>
              <a:t>明德 厚学 求是 创新      </a:t>
            </a:r>
            <a:r>
              <a:rPr lang="en-US" altLang="zh-CN" sz="1400" dirty="0">
                <a:solidFill>
                  <a:schemeClr val="tx1">
                    <a:lumMod val="65000"/>
                    <a:lumOff val="35000"/>
                  </a:schemeClr>
                </a:solidFill>
              </a:rPr>
              <a:t>http://www.hust.edu.cn/</a:t>
            </a:r>
            <a:endParaRPr lang="zh-CN" altLang="en-US" sz="1400" dirty="0">
              <a:solidFill>
                <a:schemeClr val="tx1">
                  <a:lumMod val="65000"/>
                  <a:lumOff val="35000"/>
                </a:schemeClr>
              </a:solidFill>
            </a:endParaRPr>
          </a:p>
        </p:txBody>
      </p:sp>
      <p:sp>
        <p:nvSpPr>
          <p:cNvPr id="132" name="文本占位符 131">
            <a:extLst>
              <a:ext uri="{FF2B5EF4-FFF2-40B4-BE49-F238E27FC236}">
                <a16:creationId xmlns:a16="http://schemas.microsoft.com/office/drawing/2014/main" id="{D3DC99E1-D660-44F2-86A5-47694E2F1E88}"/>
              </a:ext>
            </a:extLst>
          </p:cNvPr>
          <p:cNvSpPr>
            <a:spLocks noGrp="1"/>
          </p:cNvSpPr>
          <p:nvPr userDrawn="1">
            <p:ph type="body" sz="quarter" idx="11" hasCustomPrompt="1"/>
          </p:nvPr>
        </p:nvSpPr>
        <p:spPr>
          <a:xfrm>
            <a:off x="566643" y="2042329"/>
            <a:ext cx="5951538" cy="1605568"/>
          </a:xfrm>
          <a:prstGeom prst="rect">
            <a:avLst/>
          </a:prstGeom>
          <a:noFill/>
        </p:spPr>
        <p:txBody>
          <a:bodyPr wrap="square" rtlCol="0">
            <a:spAutoFit/>
          </a:bodyPr>
          <a:lstStyle>
            <a:lvl1pPr marL="0" indent="0">
              <a:buNone/>
              <a:defRPr lang="zh-CN" altLang="en-US" sz="5000" b="1" spc="300" dirty="0" smtClean="0">
                <a:solidFill>
                  <a:schemeClr val="tx1">
                    <a:lumMod val="85000"/>
                    <a:lumOff val="15000"/>
                  </a:schemeClr>
                </a:solidFill>
                <a:latin typeface="+mj-ea"/>
                <a:ea typeface="+mj-ea"/>
              </a:defRPr>
            </a:lvl1pPr>
          </a:lstStyle>
          <a:p>
            <a:pPr marL="0" lvl="0"/>
            <a:r>
              <a:rPr lang="zh-CN" altLang="en-US" dirty="0"/>
              <a:t>请输入你的主题</a:t>
            </a:r>
          </a:p>
          <a:p>
            <a:pPr marL="0" lvl="0"/>
            <a:r>
              <a:rPr lang="zh-CN" altLang="en-US" dirty="0"/>
              <a:t>如果太长可以换行</a:t>
            </a:r>
          </a:p>
        </p:txBody>
      </p:sp>
      <p:sp>
        <p:nvSpPr>
          <p:cNvPr id="134" name="文本占位符 133">
            <a:extLst>
              <a:ext uri="{FF2B5EF4-FFF2-40B4-BE49-F238E27FC236}">
                <a16:creationId xmlns:a16="http://schemas.microsoft.com/office/drawing/2014/main" id="{3AD2F258-EF56-42CF-8756-0ECD6E98DD61}"/>
              </a:ext>
            </a:extLst>
          </p:cNvPr>
          <p:cNvSpPr>
            <a:spLocks noGrp="1"/>
          </p:cNvSpPr>
          <p:nvPr userDrawn="1">
            <p:ph type="body" sz="quarter" idx="12" hasCustomPrompt="1"/>
          </p:nvPr>
        </p:nvSpPr>
        <p:spPr>
          <a:xfrm>
            <a:off x="549709" y="3798299"/>
            <a:ext cx="6223041" cy="307777"/>
          </a:xfrm>
          <a:prstGeom prst="rect">
            <a:avLst/>
          </a:prstGeom>
        </p:spPr>
        <p:txBody>
          <a:bodyPr>
            <a:noAutofit/>
          </a:bodyPr>
          <a:lstStyle>
            <a:lvl1pPr>
              <a:defRPr lang="en-US" altLang="zh-CN" sz="2000" dirty="0">
                <a:solidFill>
                  <a:schemeClr val="tx1">
                    <a:lumMod val="85000"/>
                    <a:lumOff val="15000"/>
                  </a:schemeClr>
                </a:solidFill>
                <a:latin typeface="+mn-lt"/>
              </a:defRPr>
            </a:lvl1pPr>
          </a:lstStyle>
          <a:p>
            <a:pPr marL="0" lvl="0" indent="0">
              <a:buNone/>
            </a:pPr>
            <a:r>
              <a:rPr lang="en-US" altLang="zh-CN" dirty="0"/>
              <a:t>Please enter your English theme here</a:t>
            </a:r>
          </a:p>
        </p:txBody>
      </p:sp>
      <p:sp>
        <p:nvSpPr>
          <p:cNvPr id="125" name="矩形: 圆角 124">
            <a:extLst>
              <a:ext uri="{FF2B5EF4-FFF2-40B4-BE49-F238E27FC236}">
                <a16:creationId xmlns:a16="http://schemas.microsoft.com/office/drawing/2014/main" id="{B8CC02C8-2A90-414B-85F4-D0E6D75BF360}"/>
              </a:ext>
            </a:extLst>
          </p:cNvPr>
          <p:cNvSpPr/>
          <p:nvPr userDrawn="1"/>
        </p:nvSpPr>
        <p:spPr>
          <a:xfrm>
            <a:off x="660399" y="4424679"/>
            <a:ext cx="1222829"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答辩人</a:t>
            </a:r>
          </a:p>
        </p:txBody>
      </p:sp>
      <p:sp>
        <p:nvSpPr>
          <p:cNvPr id="7" name="文本占位符 6">
            <a:extLst>
              <a:ext uri="{FF2B5EF4-FFF2-40B4-BE49-F238E27FC236}">
                <a16:creationId xmlns:a16="http://schemas.microsoft.com/office/drawing/2014/main" id="{AE6B6082-688A-4E7F-BE27-44C9A5A08F2B}"/>
              </a:ext>
            </a:extLst>
          </p:cNvPr>
          <p:cNvSpPr>
            <a:spLocks noGrp="1"/>
          </p:cNvSpPr>
          <p:nvPr>
            <p:ph type="body" sz="quarter" idx="13" hasCustomPrompt="1"/>
          </p:nvPr>
        </p:nvSpPr>
        <p:spPr>
          <a:xfrm>
            <a:off x="1976054" y="4474808"/>
            <a:ext cx="1132906" cy="307777"/>
          </a:xfrm>
          <a:prstGeom prst="rect">
            <a:avLst/>
          </a:prstGeom>
        </p:spPr>
        <p:txBody>
          <a:bodyPr/>
          <a:lstStyle>
            <a:lvl1pPr marL="0" indent="0">
              <a:buNone/>
              <a:defRPr sz="1800"/>
            </a:lvl1pPr>
          </a:lstStyle>
          <a:p>
            <a:pPr lvl="0"/>
            <a:r>
              <a:rPr lang="zh-CN" altLang="en-US" dirty="0"/>
              <a:t>月明</a:t>
            </a:r>
          </a:p>
        </p:txBody>
      </p:sp>
      <p:sp>
        <p:nvSpPr>
          <p:cNvPr id="126" name="矩形: 圆角 125">
            <a:extLst>
              <a:ext uri="{FF2B5EF4-FFF2-40B4-BE49-F238E27FC236}">
                <a16:creationId xmlns:a16="http://schemas.microsoft.com/office/drawing/2014/main" id="{81AD0219-BA19-4060-A25F-BE6623E4D313}"/>
              </a:ext>
            </a:extLst>
          </p:cNvPr>
          <p:cNvSpPr/>
          <p:nvPr userDrawn="1"/>
        </p:nvSpPr>
        <p:spPr>
          <a:xfrm>
            <a:off x="3480389" y="4424679"/>
            <a:ext cx="1418870"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指导老师</a:t>
            </a:r>
          </a:p>
        </p:txBody>
      </p:sp>
      <p:sp>
        <p:nvSpPr>
          <p:cNvPr id="127" name="文本占位符 6">
            <a:extLst>
              <a:ext uri="{FF2B5EF4-FFF2-40B4-BE49-F238E27FC236}">
                <a16:creationId xmlns:a16="http://schemas.microsoft.com/office/drawing/2014/main" id="{81E9912E-8F2F-4790-8F48-A3669983B6AC}"/>
              </a:ext>
            </a:extLst>
          </p:cNvPr>
          <p:cNvSpPr>
            <a:spLocks noGrp="1"/>
          </p:cNvSpPr>
          <p:nvPr>
            <p:ph type="body" sz="quarter" idx="14" hasCustomPrompt="1"/>
          </p:nvPr>
        </p:nvSpPr>
        <p:spPr>
          <a:xfrm>
            <a:off x="4982451" y="4474808"/>
            <a:ext cx="1132906" cy="307777"/>
          </a:xfrm>
          <a:prstGeom prst="rect">
            <a:avLst/>
          </a:prstGeom>
        </p:spPr>
        <p:txBody>
          <a:bodyPr/>
          <a:lstStyle>
            <a:lvl1pPr marL="0" indent="0">
              <a:buNone/>
              <a:defRPr sz="1800"/>
            </a:lvl1pPr>
          </a:lstStyle>
          <a:p>
            <a:pPr lvl="0"/>
            <a:r>
              <a:rPr lang="zh-CN" altLang="en-US" dirty="0"/>
              <a:t>某某某</a:t>
            </a:r>
          </a:p>
        </p:txBody>
      </p:sp>
    </p:spTree>
    <p:extLst>
      <p:ext uri="{BB962C8B-B14F-4D97-AF65-F5344CB8AC3E}">
        <p14:creationId xmlns:p14="http://schemas.microsoft.com/office/powerpoint/2010/main" val="3533335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1">
    <p:bg>
      <p:bgPr>
        <a:solidFill>
          <a:schemeClr val="bg1">
            <a:lumMod val="95000"/>
          </a:schemeClr>
        </a:solidFill>
        <a:effectLst/>
      </p:bgPr>
    </p:bg>
    <p:spTree>
      <p:nvGrpSpPr>
        <p:cNvPr id="1" name=""/>
        <p:cNvGrpSpPr/>
        <p:nvPr/>
      </p:nvGrpSpPr>
      <p:grpSpPr>
        <a:xfrm>
          <a:off x="0" y="0"/>
          <a:ext cx="0" cy="0"/>
          <a:chOff x="0" y="0"/>
          <a:chExt cx="0" cy="0"/>
        </a:xfrm>
      </p:grpSpPr>
      <p:grpSp>
        <p:nvGrpSpPr>
          <p:cNvPr id="118" name="组合 117">
            <a:extLst>
              <a:ext uri="{FF2B5EF4-FFF2-40B4-BE49-F238E27FC236}">
                <a16:creationId xmlns:a16="http://schemas.microsoft.com/office/drawing/2014/main" id="{1E2418E3-90AE-43BF-A10B-BC189BDF46B0}"/>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9" name="îśliďe">
              <a:extLst>
                <a:ext uri="{FF2B5EF4-FFF2-40B4-BE49-F238E27FC236}">
                  <a16:creationId xmlns:a16="http://schemas.microsoft.com/office/drawing/2014/main" id="{2B892EE9-FFDB-4643-8C0F-5D2686CABC2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0" name="íšḻíḍé">
              <a:extLst>
                <a:ext uri="{FF2B5EF4-FFF2-40B4-BE49-F238E27FC236}">
                  <a16:creationId xmlns:a16="http://schemas.microsoft.com/office/drawing/2014/main" id="{ED1526E3-7677-47B3-AFE6-0B33E4FA531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3" name="ïṥḻïḓé">
              <a:extLst>
                <a:ext uri="{FF2B5EF4-FFF2-40B4-BE49-F238E27FC236}">
                  <a16:creationId xmlns:a16="http://schemas.microsoft.com/office/drawing/2014/main" id="{0153E713-418B-4DD8-AE62-D7AE022CE8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288F63C9-7866-4AD6-9D20-761FB6A3BA4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CBDD266E-B9E3-4518-BC06-663B8A4B14C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62FDF345-2740-4D18-B201-90270DDE14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723C742F-60A0-419C-B5CD-C8AE454EAB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E7B53164-D3F8-4014-8C1D-7732CF1FB06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1" name="图片占位符 120">
            <a:extLst>
              <a:ext uri="{FF2B5EF4-FFF2-40B4-BE49-F238E27FC236}">
                <a16:creationId xmlns:a16="http://schemas.microsoft.com/office/drawing/2014/main" id="{323C6BF8-77A1-41DC-9ACD-C1502733FEE3}"/>
              </a:ext>
            </a:extLst>
          </p:cNvPr>
          <p:cNvSpPr>
            <a:spLocks noGrp="1"/>
          </p:cNvSpPr>
          <p:nvPr>
            <p:ph type="pic" sz="quarter" idx="11"/>
          </p:nvPr>
        </p:nvSpPr>
        <p:spPr>
          <a:xfrm>
            <a:off x="5070600" y="1278508"/>
            <a:ext cx="2050802" cy="2050802"/>
          </a:xfrm>
          <a:custGeom>
            <a:avLst/>
            <a:gdLst>
              <a:gd name="connsiteX0" fmla="*/ 1240971 w 2481942"/>
              <a:gd name="connsiteY0" fmla="*/ 0 h 2481942"/>
              <a:gd name="connsiteX1" fmla="*/ 2481942 w 2481942"/>
              <a:gd name="connsiteY1" fmla="*/ 1240971 h 2481942"/>
              <a:gd name="connsiteX2" fmla="*/ 1240971 w 2481942"/>
              <a:gd name="connsiteY2" fmla="*/ 2481942 h 2481942"/>
              <a:gd name="connsiteX3" fmla="*/ 0 w 2481942"/>
              <a:gd name="connsiteY3" fmla="*/ 1240971 h 2481942"/>
              <a:gd name="connsiteX4" fmla="*/ 1240971 w 2481942"/>
              <a:gd name="connsiteY4" fmla="*/ 0 h 2481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1942" h="2481942">
                <a:moveTo>
                  <a:pt x="1240971" y="0"/>
                </a:moveTo>
                <a:cubicBezTo>
                  <a:pt x="1926340" y="0"/>
                  <a:pt x="2481942" y="555602"/>
                  <a:pt x="2481942" y="1240971"/>
                </a:cubicBezTo>
                <a:cubicBezTo>
                  <a:pt x="2481942" y="1926340"/>
                  <a:pt x="1926340" y="2481942"/>
                  <a:pt x="1240971" y="2481942"/>
                </a:cubicBezTo>
                <a:cubicBezTo>
                  <a:pt x="555602" y="2481942"/>
                  <a:pt x="0" y="1926340"/>
                  <a:pt x="0" y="1240971"/>
                </a:cubicBezTo>
                <a:cubicBezTo>
                  <a:pt x="0" y="555602"/>
                  <a:pt x="555602" y="0"/>
                  <a:pt x="1240971" y="0"/>
                </a:cubicBezTo>
                <a:close/>
              </a:path>
            </a:pathLst>
          </a:custGeom>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7" name="文本框 346">
            <a:extLst>
              <a:ext uri="{FF2B5EF4-FFF2-40B4-BE49-F238E27FC236}">
                <a16:creationId xmlns:a16="http://schemas.microsoft.com/office/drawing/2014/main" id="{A2ECFAA8-206F-4AA0-8305-C520C5D1DE5A}"/>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51" name="直接连接符 350">
            <a:extLst>
              <a:ext uri="{FF2B5EF4-FFF2-40B4-BE49-F238E27FC236}">
                <a16:creationId xmlns:a16="http://schemas.microsoft.com/office/drawing/2014/main" id="{02D58E79-F76E-45E1-B421-D8CC974C829B}"/>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2" name="组合 351">
            <a:extLst>
              <a:ext uri="{FF2B5EF4-FFF2-40B4-BE49-F238E27FC236}">
                <a16:creationId xmlns:a16="http://schemas.microsoft.com/office/drawing/2014/main" id="{E19E2B6D-A785-47BD-B862-B06670927FD3}"/>
              </a:ext>
            </a:extLst>
          </p:cNvPr>
          <p:cNvGrpSpPr/>
          <p:nvPr userDrawn="1"/>
        </p:nvGrpSpPr>
        <p:grpSpPr>
          <a:xfrm>
            <a:off x="10672870" y="250062"/>
            <a:ext cx="913766" cy="457978"/>
            <a:chOff x="1585727" y="453077"/>
            <a:chExt cx="374706" cy="187802"/>
          </a:xfrm>
          <a:solidFill>
            <a:schemeClr val="accent1"/>
          </a:solidFill>
        </p:grpSpPr>
        <p:sp>
          <p:nvSpPr>
            <p:cNvPr id="353" name="îśliďe">
              <a:extLst>
                <a:ext uri="{FF2B5EF4-FFF2-40B4-BE49-F238E27FC236}">
                  <a16:creationId xmlns:a16="http://schemas.microsoft.com/office/drawing/2014/main" id="{CEF25128-4655-449E-B316-1856E167699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4" name="íšḻíḍé">
              <a:extLst>
                <a:ext uri="{FF2B5EF4-FFF2-40B4-BE49-F238E27FC236}">
                  <a16:creationId xmlns:a16="http://schemas.microsoft.com/office/drawing/2014/main" id="{00B9D041-DE30-4BD5-A2AA-909BD82110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5" name="ïṥḻïḓé">
              <a:extLst>
                <a:ext uri="{FF2B5EF4-FFF2-40B4-BE49-F238E27FC236}">
                  <a16:creationId xmlns:a16="http://schemas.microsoft.com/office/drawing/2014/main" id="{4BE6B472-4374-4E6A-BBC0-4C63900A668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6" name="î$ḷíḋè">
              <a:extLst>
                <a:ext uri="{FF2B5EF4-FFF2-40B4-BE49-F238E27FC236}">
                  <a16:creationId xmlns:a16="http://schemas.microsoft.com/office/drawing/2014/main" id="{43559C2C-DC59-40F2-805D-5292ADB6B75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7" name="i$ḷiḍe">
              <a:extLst>
                <a:ext uri="{FF2B5EF4-FFF2-40B4-BE49-F238E27FC236}">
                  <a16:creationId xmlns:a16="http://schemas.microsoft.com/office/drawing/2014/main" id="{F9F4FA1C-6CAA-4B98-8608-D2F9F924C671}"/>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8" name="ïṡļïdè">
              <a:extLst>
                <a:ext uri="{FF2B5EF4-FFF2-40B4-BE49-F238E27FC236}">
                  <a16:creationId xmlns:a16="http://schemas.microsoft.com/office/drawing/2014/main" id="{A08104C8-DA98-4A93-B610-97649A3C6EB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9" name="íŝḻíḓê">
              <a:extLst>
                <a:ext uri="{FF2B5EF4-FFF2-40B4-BE49-F238E27FC236}">
                  <a16:creationId xmlns:a16="http://schemas.microsoft.com/office/drawing/2014/main" id="{01220153-D429-47C5-9403-E793067CEE6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0" name="isľîḑê">
              <a:extLst>
                <a:ext uri="{FF2B5EF4-FFF2-40B4-BE49-F238E27FC236}">
                  <a16:creationId xmlns:a16="http://schemas.microsoft.com/office/drawing/2014/main" id="{D3B54AD9-D8BE-4C26-A0B9-909F8FD29A6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1" name="椭圆 360">
            <a:extLst>
              <a:ext uri="{FF2B5EF4-FFF2-40B4-BE49-F238E27FC236}">
                <a16:creationId xmlns:a16="http://schemas.microsoft.com/office/drawing/2014/main" id="{84C3B27C-731D-42A4-9ACD-CF5037CBAF87}"/>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文本占位符 163">
            <a:extLst>
              <a:ext uri="{FF2B5EF4-FFF2-40B4-BE49-F238E27FC236}">
                <a16:creationId xmlns:a16="http://schemas.microsoft.com/office/drawing/2014/main" id="{8BD139AB-6E69-4566-87E7-FB93889149AE}"/>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3"/>
          </p:nvPr>
        </p:nvSpPr>
        <p:spPr/>
        <p:txBody>
          <a:bodyPr/>
          <a:lstStyle/>
          <a:p>
            <a:endParaRPr lang="zh-CN" altLang="en-US" dirty="0"/>
          </a:p>
        </p:txBody>
      </p:sp>
      <p:sp>
        <p:nvSpPr>
          <p:cNvPr id="3" name="灯片编号占位符 2"/>
          <p:cNvSpPr>
            <a:spLocks noGrp="1"/>
          </p:cNvSpPr>
          <p:nvPr>
            <p:ph type="sldNum" sz="quarter" idx="14"/>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785324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2">
    <p:bg>
      <p:bgPr>
        <a:solidFill>
          <a:schemeClr val="bg1">
            <a:lumMod val="95000"/>
          </a:schemeClr>
        </a:solidFill>
        <a:effectLst/>
      </p:bgPr>
    </p:bg>
    <p:spTree>
      <p:nvGrpSpPr>
        <p:cNvPr id="1" name=""/>
        <p:cNvGrpSpPr/>
        <p:nvPr/>
      </p:nvGrpSpPr>
      <p:grpSpPr>
        <a:xfrm>
          <a:off x="0" y="0"/>
          <a:ext cx="0" cy="0"/>
          <a:chOff x="0" y="0"/>
          <a:chExt cx="0" cy="0"/>
        </a:xfrm>
      </p:grpSpPr>
      <p:grpSp>
        <p:nvGrpSpPr>
          <p:cNvPr id="137" name="组合 136">
            <a:extLst>
              <a:ext uri="{FF2B5EF4-FFF2-40B4-BE49-F238E27FC236}">
                <a16:creationId xmlns:a16="http://schemas.microsoft.com/office/drawing/2014/main" id="{E991BD3E-67BB-4829-85E7-D6E9E18878D3}"/>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38" name="îśliďe">
              <a:extLst>
                <a:ext uri="{FF2B5EF4-FFF2-40B4-BE49-F238E27FC236}">
                  <a16:creationId xmlns:a16="http://schemas.microsoft.com/office/drawing/2014/main" id="{737BB387-BCB1-49C0-97EF-03674D646E4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9" name="íšḻíḍé">
              <a:extLst>
                <a:ext uri="{FF2B5EF4-FFF2-40B4-BE49-F238E27FC236}">
                  <a16:creationId xmlns:a16="http://schemas.microsoft.com/office/drawing/2014/main" id="{BFAB35F3-DFAD-485F-BCEB-B28F03C0B2E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0" name="ïṥḻïḓé">
              <a:extLst>
                <a:ext uri="{FF2B5EF4-FFF2-40B4-BE49-F238E27FC236}">
                  <a16:creationId xmlns:a16="http://schemas.microsoft.com/office/drawing/2014/main" id="{C2F31780-1775-4B04-B1F4-F7DB6DF2D1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41" name="î$ḷíḋè">
              <a:extLst>
                <a:ext uri="{FF2B5EF4-FFF2-40B4-BE49-F238E27FC236}">
                  <a16:creationId xmlns:a16="http://schemas.microsoft.com/office/drawing/2014/main" id="{71040F92-8B4A-4B45-91C5-B94081BBE57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2" name="i$ḷiḍe">
              <a:extLst>
                <a:ext uri="{FF2B5EF4-FFF2-40B4-BE49-F238E27FC236}">
                  <a16:creationId xmlns:a16="http://schemas.microsoft.com/office/drawing/2014/main" id="{A005456B-4FDB-400A-BA47-463A5D2AFB8B}"/>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43" name="ïṡļïdè">
              <a:extLst>
                <a:ext uri="{FF2B5EF4-FFF2-40B4-BE49-F238E27FC236}">
                  <a16:creationId xmlns:a16="http://schemas.microsoft.com/office/drawing/2014/main" id="{7D10F0F7-9170-41F7-8F68-A9CC630A3A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4" name="íŝḻíḓê">
              <a:extLst>
                <a:ext uri="{FF2B5EF4-FFF2-40B4-BE49-F238E27FC236}">
                  <a16:creationId xmlns:a16="http://schemas.microsoft.com/office/drawing/2014/main" id="{3B105AC1-55B9-493F-B03A-BA92FFC4040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5" name="isľîḑê">
              <a:extLst>
                <a:ext uri="{FF2B5EF4-FFF2-40B4-BE49-F238E27FC236}">
                  <a16:creationId xmlns:a16="http://schemas.microsoft.com/office/drawing/2014/main" id="{D7D61FD1-E278-4E21-A675-134CADBBA8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7" name="图片占位符 126">
            <a:extLst>
              <a:ext uri="{FF2B5EF4-FFF2-40B4-BE49-F238E27FC236}">
                <a16:creationId xmlns:a16="http://schemas.microsoft.com/office/drawing/2014/main" id="{45FCB2FD-380A-4453-A606-806502470DD0}"/>
              </a:ext>
            </a:extLst>
          </p:cNvPr>
          <p:cNvSpPr>
            <a:spLocks noGrp="1"/>
          </p:cNvSpPr>
          <p:nvPr>
            <p:ph type="pic" sz="quarter" idx="11"/>
          </p:nvPr>
        </p:nvSpPr>
        <p:spPr>
          <a:xfrm>
            <a:off x="131373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29" name="图片占位符 128">
            <a:extLst>
              <a:ext uri="{FF2B5EF4-FFF2-40B4-BE49-F238E27FC236}">
                <a16:creationId xmlns:a16="http://schemas.microsoft.com/office/drawing/2014/main" id="{56ED064B-0301-455B-A676-B845AA0A773F}"/>
              </a:ext>
            </a:extLst>
          </p:cNvPr>
          <p:cNvSpPr>
            <a:spLocks noGrp="1"/>
          </p:cNvSpPr>
          <p:nvPr>
            <p:ph type="pic" sz="quarter" idx="12"/>
          </p:nvPr>
        </p:nvSpPr>
        <p:spPr>
          <a:xfrm>
            <a:off x="408398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1" name="图片占位符 130">
            <a:extLst>
              <a:ext uri="{FF2B5EF4-FFF2-40B4-BE49-F238E27FC236}">
                <a16:creationId xmlns:a16="http://schemas.microsoft.com/office/drawing/2014/main" id="{0F2B9BCD-C13B-453B-BE58-277931F29C9F}"/>
              </a:ext>
            </a:extLst>
          </p:cNvPr>
          <p:cNvSpPr>
            <a:spLocks noGrp="1"/>
          </p:cNvSpPr>
          <p:nvPr>
            <p:ph type="pic" sz="quarter" idx="13"/>
          </p:nvPr>
        </p:nvSpPr>
        <p:spPr>
          <a:xfrm>
            <a:off x="6858564"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3" name="图片占位符 132">
            <a:extLst>
              <a:ext uri="{FF2B5EF4-FFF2-40B4-BE49-F238E27FC236}">
                <a16:creationId xmlns:a16="http://schemas.microsoft.com/office/drawing/2014/main" id="{6B2C8993-ACCE-4097-97E0-B6CE061E1459}"/>
              </a:ext>
            </a:extLst>
          </p:cNvPr>
          <p:cNvSpPr>
            <a:spLocks noGrp="1"/>
          </p:cNvSpPr>
          <p:nvPr>
            <p:ph type="pic" sz="quarter" idx="14"/>
          </p:nvPr>
        </p:nvSpPr>
        <p:spPr>
          <a:xfrm>
            <a:off x="9628315"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079ED008-DC4F-4C7D-9796-09E7AFCA0780}"/>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62" name="直接连接符 361">
            <a:extLst>
              <a:ext uri="{FF2B5EF4-FFF2-40B4-BE49-F238E27FC236}">
                <a16:creationId xmlns:a16="http://schemas.microsoft.com/office/drawing/2014/main" id="{6344B003-5E03-4834-8E61-65F88EBC5A3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AE612BE4-594F-4645-AB1C-1128F5BA5E69}"/>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BAFAC900-28FD-49D5-91B4-EA2D4B74851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6FEC6858-D1AA-427F-99AC-20F2A1F861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B11DEFCA-A765-4E3F-8AC6-B95A43D952F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77812D85-3783-4980-AA02-560C67B8C9A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40259058-070C-4556-A23E-9089D814C52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FA6C4463-F474-490F-8F47-D496A78224BD}"/>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36EF2C54-31E1-4E62-A4F3-45369601934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9085F1FB-EB5A-4465-941C-DF795C2CE4D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4E58E19E-CAFB-4CB1-8EC8-D3C20D51C869}"/>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157A7B50-0552-4F91-943F-E1E8ADC2BBD9}"/>
              </a:ext>
            </a:extLst>
          </p:cNvPr>
          <p:cNvSpPr>
            <a:spLocks noGrp="1"/>
          </p:cNvSpPr>
          <p:nvPr>
            <p:ph type="body" sz="quarter" idx="15"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6"/>
          </p:nvPr>
        </p:nvSpPr>
        <p:spPr/>
        <p:txBody>
          <a:bodyPr/>
          <a:lstStyle/>
          <a:p>
            <a:endParaRPr lang="zh-CN" altLang="en-US"/>
          </a:p>
        </p:txBody>
      </p:sp>
      <p:sp>
        <p:nvSpPr>
          <p:cNvPr id="3" name="灯片编号占位符 2"/>
          <p:cNvSpPr>
            <a:spLocks noGrp="1"/>
          </p:cNvSpPr>
          <p:nvPr>
            <p:ph type="sldNum" sz="quarter" idx="17"/>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4049669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3">
    <p:bg>
      <p:bgPr>
        <a:solidFill>
          <a:schemeClr val="bg1">
            <a:lumMod val="95000"/>
          </a:schemeClr>
        </a:solidFill>
        <a:effectLst/>
      </p:bgPr>
    </p:bg>
    <p:spTree>
      <p:nvGrpSpPr>
        <p:cNvPr id="1" name=""/>
        <p:cNvGrpSpPr/>
        <p:nvPr/>
      </p:nvGrpSpPr>
      <p:grpSpPr>
        <a:xfrm>
          <a:off x="0" y="0"/>
          <a:ext cx="0" cy="0"/>
          <a:chOff x="0" y="0"/>
          <a:chExt cx="0" cy="0"/>
        </a:xfrm>
      </p:grpSpPr>
      <p:grpSp>
        <p:nvGrpSpPr>
          <p:cNvPr id="120" name="组合 119">
            <a:extLst>
              <a:ext uri="{FF2B5EF4-FFF2-40B4-BE49-F238E27FC236}">
                <a16:creationId xmlns:a16="http://schemas.microsoft.com/office/drawing/2014/main" id="{82238C21-E96A-4553-ABA3-2482620CAEE7}"/>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4" name="îśliďe">
              <a:extLst>
                <a:ext uri="{FF2B5EF4-FFF2-40B4-BE49-F238E27FC236}">
                  <a16:creationId xmlns:a16="http://schemas.microsoft.com/office/drawing/2014/main" id="{A19E78AA-9F2F-4B79-BE29-A38A8512C30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5" name="íšḻíḍé">
              <a:extLst>
                <a:ext uri="{FF2B5EF4-FFF2-40B4-BE49-F238E27FC236}">
                  <a16:creationId xmlns:a16="http://schemas.microsoft.com/office/drawing/2014/main" id="{84ECC6F3-7F0D-4B36-BDC1-BAE24FE3D09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6" name="ïṥḻïḓé">
              <a:extLst>
                <a:ext uri="{FF2B5EF4-FFF2-40B4-BE49-F238E27FC236}">
                  <a16:creationId xmlns:a16="http://schemas.microsoft.com/office/drawing/2014/main" id="{45BD53DA-0DB2-427C-862C-E110B667273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3446CA9F-999C-4B0C-B7C0-3C828B29476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0C49A28C-B443-4282-9A8A-35338DA2960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1115D4C6-8759-4198-855C-487F5335A9A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6AD242C0-0E82-4B15-85F3-8E306279F58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33952AB9-16E1-4C6C-933C-1E88DA2EE9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48" name="图片占位符 247">
            <a:extLst>
              <a:ext uri="{FF2B5EF4-FFF2-40B4-BE49-F238E27FC236}">
                <a16:creationId xmlns:a16="http://schemas.microsoft.com/office/drawing/2014/main" id="{1B1C9393-CEC8-4FF7-AE63-5E307C9A0937}"/>
              </a:ext>
            </a:extLst>
          </p:cNvPr>
          <p:cNvSpPr>
            <a:spLocks noGrp="1"/>
          </p:cNvSpPr>
          <p:nvPr>
            <p:ph type="pic" sz="quarter" idx="17"/>
          </p:nvPr>
        </p:nvSpPr>
        <p:spPr>
          <a:xfrm>
            <a:off x="3708401" y="1386114"/>
            <a:ext cx="1364797" cy="4085772"/>
          </a:xfrm>
          <a:custGeom>
            <a:avLst/>
            <a:gdLst>
              <a:gd name="connsiteX0" fmla="*/ 0 w 1364797"/>
              <a:gd name="connsiteY0" fmla="*/ 0 h 4085772"/>
              <a:gd name="connsiteX1" fmla="*/ 1364797 w 1364797"/>
              <a:gd name="connsiteY1" fmla="*/ 0 h 4085772"/>
              <a:gd name="connsiteX2" fmla="*/ 1364797 w 1364797"/>
              <a:gd name="connsiteY2" fmla="*/ 4085772 h 4085772"/>
              <a:gd name="connsiteX3" fmla="*/ 0 w 1364797"/>
              <a:gd name="connsiteY3" fmla="*/ 4085772 h 4085772"/>
            </a:gdLst>
            <a:ahLst/>
            <a:cxnLst>
              <a:cxn ang="0">
                <a:pos x="connsiteX0" y="connsiteY0"/>
              </a:cxn>
              <a:cxn ang="0">
                <a:pos x="connsiteX1" y="connsiteY1"/>
              </a:cxn>
              <a:cxn ang="0">
                <a:pos x="connsiteX2" y="connsiteY2"/>
              </a:cxn>
              <a:cxn ang="0">
                <a:pos x="connsiteX3" y="connsiteY3"/>
              </a:cxn>
            </a:cxnLst>
            <a:rect l="l" t="t" r="r" b="b"/>
            <a:pathLst>
              <a:path w="1364797" h="4085772">
                <a:moveTo>
                  <a:pt x="0" y="0"/>
                </a:moveTo>
                <a:lnTo>
                  <a:pt x="1364797" y="0"/>
                </a:lnTo>
                <a:lnTo>
                  <a:pt x="1364797" y="4085772"/>
                </a:lnTo>
                <a:lnTo>
                  <a:pt x="0" y="4085772"/>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7" name="图片占位符 246">
            <a:extLst>
              <a:ext uri="{FF2B5EF4-FFF2-40B4-BE49-F238E27FC236}">
                <a16:creationId xmlns:a16="http://schemas.microsoft.com/office/drawing/2014/main" id="{13CE1306-F34A-405C-B0A7-FE7BDC80FD03}"/>
              </a:ext>
            </a:extLst>
          </p:cNvPr>
          <p:cNvSpPr>
            <a:spLocks noGrp="1"/>
          </p:cNvSpPr>
          <p:nvPr>
            <p:ph type="pic" sz="quarter" idx="16"/>
          </p:nvPr>
        </p:nvSpPr>
        <p:spPr>
          <a:xfrm>
            <a:off x="660400" y="3465700"/>
            <a:ext cx="3048001" cy="2008861"/>
          </a:xfrm>
          <a:custGeom>
            <a:avLst/>
            <a:gdLst>
              <a:gd name="connsiteX0" fmla="*/ 0 w 3048001"/>
              <a:gd name="connsiteY0" fmla="*/ 0 h 2008861"/>
              <a:gd name="connsiteX1" fmla="*/ 3048001 w 3048001"/>
              <a:gd name="connsiteY1" fmla="*/ 0 h 2008861"/>
              <a:gd name="connsiteX2" fmla="*/ 3048001 w 3048001"/>
              <a:gd name="connsiteY2" fmla="*/ 2008861 h 2008861"/>
              <a:gd name="connsiteX3" fmla="*/ 0 w 3048001"/>
              <a:gd name="connsiteY3" fmla="*/ 2008861 h 2008861"/>
            </a:gdLst>
            <a:ahLst/>
            <a:cxnLst>
              <a:cxn ang="0">
                <a:pos x="connsiteX0" y="connsiteY0"/>
              </a:cxn>
              <a:cxn ang="0">
                <a:pos x="connsiteX1" y="connsiteY1"/>
              </a:cxn>
              <a:cxn ang="0">
                <a:pos x="connsiteX2" y="connsiteY2"/>
              </a:cxn>
              <a:cxn ang="0">
                <a:pos x="connsiteX3" y="connsiteY3"/>
              </a:cxn>
            </a:cxnLst>
            <a:rect l="l" t="t" r="r" b="b"/>
            <a:pathLst>
              <a:path w="3048001" h="2008861">
                <a:moveTo>
                  <a:pt x="0" y="0"/>
                </a:moveTo>
                <a:lnTo>
                  <a:pt x="3048001" y="0"/>
                </a:lnTo>
                <a:lnTo>
                  <a:pt x="3048001" y="2008861"/>
                </a:lnTo>
                <a:lnTo>
                  <a:pt x="0" y="200886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6" name="图片占位符 245">
            <a:extLst>
              <a:ext uri="{FF2B5EF4-FFF2-40B4-BE49-F238E27FC236}">
                <a16:creationId xmlns:a16="http://schemas.microsoft.com/office/drawing/2014/main" id="{19AE75E7-1880-42F1-A265-D167DF145A03}"/>
              </a:ext>
            </a:extLst>
          </p:cNvPr>
          <p:cNvSpPr>
            <a:spLocks noGrp="1"/>
          </p:cNvSpPr>
          <p:nvPr>
            <p:ph type="pic" sz="quarter" idx="15"/>
          </p:nvPr>
        </p:nvSpPr>
        <p:spPr>
          <a:xfrm>
            <a:off x="2405742" y="1377645"/>
            <a:ext cx="1302658" cy="2076910"/>
          </a:xfrm>
          <a:custGeom>
            <a:avLst/>
            <a:gdLst>
              <a:gd name="connsiteX0" fmla="*/ 0 w 1302658"/>
              <a:gd name="connsiteY0" fmla="*/ 0 h 2076910"/>
              <a:gd name="connsiteX1" fmla="*/ 1302658 w 1302658"/>
              <a:gd name="connsiteY1" fmla="*/ 0 h 2076910"/>
              <a:gd name="connsiteX2" fmla="*/ 1302658 w 1302658"/>
              <a:gd name="connsiteY2" fmla="*/ 2076910 h 2076910"/>
              <a:gd name="connsiteX3" fmla="*/ 0 w 1302658"/>
              <a:gd name="connsiteY3" fmla="*/ 2076910 h 2076910"/>
            </a:gdLst>
            <a:ahLst/>
            <a:cxnLst>
              <a:cxn ang="0">
                <a:pos x="connsiteX0" y="connsiteY0"/>
              </a:cxn>
              <a:cxn ang="0">
                <a:pos x="connsiteX1" y="connsiteY1"/>
              </a:cxn>
              <a:cxn ang="0">
                <a:pos x="connsiteX2" y="connsiteY2"/>
              </a:cxn>
              <a:cxn ang="0">
                <a:pos x="connsiteX3" y="connsiteY3"/>
              </a:cxn>
            </a:cxnLst>
            <a:rect l="l" t="t" r="r" b="b"/>
            <a:pathLst>
              <a:path w="1302658" h="2076910">
                <a:moveTo>
                  <a:pt x="0" y="0"/>
                </a:moveTo>
                <a:lnTo>
                  <a:pt x="1302658" y="0"/>
                </a:lnTo>
                <a:lnTo>
                  <a:pt x="1302658" y="2076910"/>
                </a:lnTo>
                <a:lnTo>
                  <a:pt x="0" y="2076910"/>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5" name="图片占位符 244">
            <a:extLst>
              <a:ext uri="{FF2B5EF4-FFF2-40B4-BE49-F238E27FC236}">
                <a16:creationId xmlns:a16="http://schemas.microsoft.com/office/drawing/2014/main" id="{4437A713-926F-42B3-9D4B-126403084B15}"/>
              </a:ext>
            </a:extLst>
          </p:cNvPr>
          <p:cNvSpPr>
            <a:spLocks noGrp="1"/>
          </p:cNvSpPr>
          <p:nvPr>
            <p:ph type="pic" sz="quarter" idx="14"/>
          </p:nvPr>
        </p:nvSpPr>
        <p:spPr>
          <a:xfrm>
            <a:off x="660400" y="2540776"/>
            <a:ext cx="1745343" cy="913779"/>
          </a:xfrm>
          <a:custGeom>
            <a:avLst/>
            <a:gdLst>
              <a:gd name="connsiteX0" fmla="*/ 0 w 1745343"/>
              <a:gd name="connsiteY0" fmla="*/ 0 h 913779"/>
              <a:gd name="connsiteX1" fmla="*/ 1745343 w 1745343"/>
              <a:gd name="connsiteY1" fmla="*/ 0 h 913779"/>
              <a:gd name="connsiteX2" fmla="*/ 1745343 w 1745343"/>
              <a:gd name="connsiteY2" fmla="*/ 913779 h 913779"/>
              <a:gd name="connsiteX3" fmla="*/ 0 w 1745343"/>
              <a:gd name="connsiteY3" fmla="*/ 913779 h 913779"/>
            </a:gdLst>
            <a:ahLst/>
            <a:cxnLst>
              <a:cxn ang="0">
                <a:pos x="connsiteX0" y="connsiteY0"/>
              </a:cxn>
              <a:cxn ang="0">
                <a:pos x="connsiteX1" y="connsiteY1"/>
              </a:cxn>
              <a:cxn ang="0">
                <a:pos x="connsiteX2" y="connsiteY2"/>
              </a:cxn>
              <a:cxn ang="0">
                <a:pos x="connsiteX3" y="connsiteY3"/>
              </a:cxn>
            </a:cxnLst>
            <a:rect l="l" t="t" r="r" b="b"/>
            <a:pathLst>
              <a:path w="1745343" h="913779">
                <a:moveTo>
                  <a:pt x="0" y="0"/>
                </a:moveTo>
                <a:lnTo>
                  <a:pt x="1745343" y="0"/>
                </a:lnTo>
                <a:lnTo>
                  <a:pt x="1745343" y="913779"/>
                </a:lnTo>
                <a:lnTo>
                  <a:pt x="0" y="913779"/>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4" name="图片占位符 243">
            <a:extLst>
              <a:ext uri="{FF2B5EF4-FFF2-40B4-BE49-F238E27FC236}">
                <a16:creationId xmlns:a16="http://schemas.microsoft.com/office/drawing/2014/main" id="{F45FE95D-129A-4D34-A448-EACE36F27DA8}"/>
              </a:ext>
            </a:extLst>
          </p:cNvPr>
          <p:cNvSpPr>
            <a:spLocks noGrp="1"/>
          </p:cNvSpPr>
          <p:nvPr>
            <p:ph type="pic" sz="quarter" idx="13"/>
          </p:nvPr>
        </p:nvSpPr>
        <p:spPr>
          <a:xfrm>
            <a:off x="660400" y="1377645"/>
            <a:ext cx="1745343" cy="1163131"/>
          </a:xfrm>
          <a:custGeom>
            <a:avLst/>
            <a:gdLst>
              <a:gd name="connsiteX0" fmla="*/ 0 w 1745343"/>
              <a:gd name="connsiteY0" fmla="*/ 0 h 1163131"/>
              <a:gd name="connsiteX1" fmla="*/ 1745343 w 1745343"/>
              <a:gd name="connsiteY1" fmla="*/ 0 h 1163131"/>
              <a:gd name="connsiteX2" fmla="*/ 1745343 w 1745343"/>
              <a:gd name="connsiteY2" fmla="*/ 1163131 h 1163131"/>
              <a:gd name="connsiteX3" fmla="*/ 0 w 1745343"/>
              <a:gd name="connsiteY3" fmla="*/ 1163131 h 1163131"/>
            </a:gdLst>
            <a:ahLst/>
            <a:cxnLst>
              <a:cxn ang="0">
                <a:pos x="connsiteX0" y="connsiteY0"/>
              </a:cxn>
              <a:cxn ang="0">
                <a:pos x="connsiteX1" y="connsiteY1"/>
              </a:cxn>
              <a:cxn ang="0">
                <a:pos x="connsiteX2" y="connsiteY2"/>
              </a:cxn>
              <a:cxn ang="0">
                <a:pos x="connsiteX3" y="connsiteY3"/>
              </a:cxn>
            </a:cxnLst>
            <a:rect l="l" t="t" r="r" b="b"/>
            <a:pathLst>
              <a:path w="1745343" h="1163131">
                <a:moveTo>
                  <a:pt x="0" y="0"/>
                </a:moveTo>
                <a:lnTo>
                  <a:pt x="1745343" y="0"/>
                </a:lnTo>
                <a:lnTo>
                  <a:pt x="1745343" y="1163131"/>
                </a:lnTo>
                <a:lnTo>
                  <a:pt x="0" y="116313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7" name="文本框 366">
            <a:extLst>
              <a:ext uri="{FF2B5EF4-FFF2-40B4-BE49-F238E27FC236}">
                <a16:creationId xmlns:a16="http://schemas.microsoft.com/office/drawing/2014/main" id="{8CA95CB5-3F06-4748-8A63-EC62D7D931B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71" name="直接连接符 370">
            <a:extLst>
              <a:ext uri="{FF2B5EF4-FFF2-40B4-BE49-F238E27FC236}">
                <a16:creationId xmlns:a16="http://schemas.microsoft.com/office/drawing/2014/main" id="{1DFFE3DD-99D5-4C6E-9C08-7A7BFAC7747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2" name="组合 371">
            <a:extLst>
              <a:ext uri="{FF2B5EF4-FFF2-40B4-BE49-F238E27FC236}">
                <a16:creationId xmlns:a16="http://schemas.microsoft.com/office/drawing/2014/main" id="{36CCFD2F-082B-4161-A062-FF3AD1C46378}"/>
              </a:ext>
            </a:extLst>
          </p:cNvPr>
          <p:cNvGrpSpPr/>
          <p:nvPr userDrawn="1"/>
        </p:nvGrpSpPr>
        <p:grpSpPr>
          <a:xfrm>
            <a:off x="10672870" y="250062"/>
            <a:ext cx="913766" cy="457978"/>
            <a:chOff x="1585727" y="453077"/>
            <a:chExt cx="374706" cy="187802"/>
          </a:xfrm>
          <a:solidFill>
            <a:schemeClr val="accent1"/>
          </a:solidFill>
        </p:grpSpPr>
        <p:sp>
          <p:nvSpPr>
            <p:cNvPr id="373" name="îśliďe">
              <a:extLst>
                <a:ext uri="{FF2B5EF4-FFF2-40B4-BE49-F238E27FC236}">
                  <a16:creationId xmlns:a16="http://schemas.microsoft.com/office/drawing/2014/main" id="{47FBE879-41E0-4091-8DB1-81F2B6BD351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4" name="íšḻíḍé">
              <a:extLst>
                <a:ext uri="{FF2B5EF4-FFF2-40B4-BE49-F238E27FC236}">
                  <a16:creationId xmlns:a16="http://schemas.microsoft.com/office/drawing/2014/main" id="{DEF67F45-BA51-4403-B605-4F5384AE9F5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5" name="ïṥḻïḓé">
              <a:extLst>
                <a:ext uri="{FF2B5EF4-FFF2-40B4-BE49-F238E27FC236}">
                  <a16:creationId xmlns:a16="http://schemas.microsoft.com/office/drawing/2014/main" id="{E191F7A8-4F73-473E-9BBE-3731FD69C7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6" name="î$ḷíḋè">
              <a:extLst>
                <a:ext uri="{FF2B5EF4-FFF2-40B4-BE49-F238E27FC236}">
                  <a16:creationId xmlns:a16="http://schemas.microsoft.com/office/drawing/2014/main" id="{C8E2B8AD-3C1F-4DAD-B631-CA00B13F675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7" name="i$ḷiḍe">
              <a:extLst>
                <a:ext uri="{FF2B5EF4-FFF2-40B4-BE49-F238E27FC236}">
                  <a16:creationId xmlns:a16="http://schemas.microsoft.com/office/drawing/2014/main" id="{B3A3BDA3-3EEF-4BDE-84CC-616E9CA7EB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8" name="ïṡļïdè">
              <a:extLst>
                <a:ext uri="{FF2B5EF4-FFF2-40B4-BE49-F238E27FC236}">
                  <a16:creationId xmlns:a16="http://schemas.microsoft.com/office/drawing/2014/main" id="{15798186-86D4-4105-BBC5-BD8D3580DD5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9" name="íŝḻíḓê">
              <a:extLst>
                <a:ext uri="{FF2B5EF4-FFF2-40B4-BE49-F238E27FC236}">
                  <a16:creationId xmlns:a16="http://schemas.microsoft.com/office/drawing/2014/main" id="{F995A327-6B68-48B0-9C43-65191DC5B83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0" name="isľîḑê">
              <a:extLst>
                <a:ext uri="{FF2B5EF4-FFF2-40B4-BE49-F238E27FC236}">
                  <a16:creationId xmlns:a16="http://schemas.microsoft.com/office/drawing/2014/main" id="{7FDE15C2-083C-4FE6-AB27-3EFDD6B09B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1" name="椭圆 380">
            <a:extLst>
              <a:ext uri="{FF2B5EF4-FFF2-40B4-BE49-F238E27FC236}">
                <a16:creationId xmlns:a16="http://schemas.microsoft.com/office/drawing/2014/main" id="{144D9A7F-D63A-4E17-8666-772A265E3D3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文本占位符 163">
            <a:extLst>
              <a:ext uri="{FF2B5EF4-FFF2-40B4-BE49-F238E27FC236}">
                <a16:creationId xmlns:a16="http://schemas.microsoft.com/office/drawing/2014/main" id="{9199D496-78C7-4E11-BF44-861A6AC3A655}"/>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8"/>
          </p:nvPr>
        </p:nvSpPr>
        <p:spPr/>
        <p:txBody>
          <a:bodyPr/>
          <a:lstStyle/>
          <a:p>
            <a:endParaRPr lang="zh-CN" altLang="en-US"/>
          </a:p>
        </p:txBody>
      </p:sp>
      <p:sp>
        <p:nvSpPr>
          <p:cNvPr id="3" name="灯片编号占位符 2"/>
          <p:cNvSpPr>
            <a:spLocks noGrp="1"/>
          </p:cNvSpPr>
          <p:nvPr>
            <p:ph type="sldNum" sz="quarter" idx="19"/>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49350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863600" y="1173727"/>
            <a:ext cx="5435600" cy="4510547"/>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113991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1174811" y="1174568"/>
            <a:ext cx="9842379" cy="2138192"/>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279868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5">
    <p:bg>
      <p:bgPr>
        <a:solidFill>
          <a:schemeClr val="bg1">
            <a:lumMod val="95000"/>
          </a:schemeClr>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192C144-F896-408F-9E4C-6207005F0AF5}"/>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 name="图片占位符 124">
            <a:extLst>
              <a:ext uri="{FF2B5EF4-FFF2-40B4-BE49-F238E27FC236}">
                <a16:creationId xmlns:a16="http://schemas.microsoft.com/office/drawing/2014/main" id="{4EC0E6CB-8106-4501-8D58-470EE14DA598}"/>
              </a:ext>
            </a:extLst>
          </p:cNvPr>
          <p:cNvSpPr>
            <a:spLocks noGrp="1"/>
          </p:cNvSpPr>
          <p:nvPr>
            <p:ph type="pic" sz="quarter" idx="14"/>
          </p:nvPr>
        </p:nvSpPr>
        <p:spPr>
          <a:xfrm>
            <a:off x="8098900" y="3541175"/>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grpSp>
        <p:nvGrpSpPr>
          <p:cNvPr id="119" name="组合 118">
            <a:extLst>
              <a:ext uri="{FF2B5EF4-FFF2-40B4-BE49-F238E27FC236}">
                <a16:creationId xmlns:a16="http://schemas.microsoft.com/office/drawing/2014/main" id="{7283B7C2-46A6-4BEB-B5AC-A5E1385D9C2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878760DE-D1D8-41C6-8A23-DC68EAFFC56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F569D03C-5821-4B94-8431-401DA595DF7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4FF4B1F1-92F5-41F8-841F-58DC3DD48FD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4BD1A81A-0D75-477D-8A4A-B652054AEB0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E79DB84B-BBF4-4833-AC09-6CADC8E6CAD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6" name="ïṡļïdè">
              <a:extLst>
                <a:ext uri="{FF2B5EF4-FFF2-40B4-BE49-F238E27FC236}">
                  <a16:creationId xmlns:a16="http://schemas.microsoft.com/office/drawing/2014/main" id="{B8A271C9-7459-4BAD-AADA-C2522628FFF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7" name="íŝḻíḓê">
              <a:extLst>
                <a:ext uri="{FF2B5EF4-FFF2-40B4-BE49-F238E27FC236}">
                  <a16:creationId xmlns:a16="http://schemas.microsoft.com/office/drawing/2014/main" id="{55C8CB2E-955E-4AF2-A3FD-EBF163F8241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8" name="isľîḑê">
              <a:extLst>
                <a:ext uri="{FF2B5EF4-FFF2-40B4-BE49-F238E27FC236}">
                  <a16:creationId xmlns:a16="http://schemas.microsoft.com/office/drawing/2014/main" id="{097F367B-1F70-420C-805C-7AD610AE534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5" name="图片占位符 124">
            <a:extLst>
              <a:ext uri="{FF2B5EF4-FFF2-40B4-BE49-F238E27FC236}">
                <a16:creationId xmlns:a16="http://schemas.microsoft.com/office/drawing/2014/main" id="{80BFEFC6-E2C1-4DD6-BE09-62D389B614BB}"/>
              </a:ext>
            </a:extLst>
          </p:cNvPr>
          <p:cNvSpPr>
            <a:spLocks noGrp="1"/>
          </p:cNvSpPr>
          <p:nvPr>
            <p:ph type="pic" sz="quarter" idx="13"/>
          </p:nvPr>
        </p:nvSpPr>
        <p:spPr>
          <a:xfrm>
            <a:off x="671114" y="1018790"/>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A0A53755-55A2-4E1D-B804-B0D30B97BA7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62" name="直接连接符 361">
            <a:extLst>
              <a:ext uri="{FF2B5EF4-FFF2-40B4-BE49-F238E27FC236}">
                <a16:creationId xmlns:a16="http://schemas.microsoft.com/office/drawing/2014/main" id="{81F38FCA-1C0E-459B-8357-F54419C17E79}"/>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8FA3433B-F3E6-4385-B18F-C9D5DA639826}"/>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A5417669-9AFE-48F0-A0BD-E8518BBB6FB6}"/>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B7330DAC-0EF1-43E8-B1E1-D9C610E3F8C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C3EBF344-A51F-4914-9329-9920AB799E0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8A6E2F59-125A-4898-98C4-8685FA47063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F9D97F71-D35D-4E7F-977D-4A1A52DF6D3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7A86ABD0-C930-44F9-B30F-8BA21EBB9CF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5277F4CE-21DE-4944-B0EC-A4FD9622F7B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44118A47-9949-4AC7-85C2-70458D9605B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A284A802-4B01-4ECA-9B1C-BFB63EDA191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60C89BBD-9E10-4FB1-A5E4-429E78EB246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3" name="灯片编号占位符 2"/>
          <p:cNvSpPr>
            <a:spLocks noGrp="1"/>
          </p:cNvSpPr>
          <p:nvPr>
            <p:ph type="sldNum" sz="quarter" idx="16"/>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4113822759"/>
      </p:ext>
    </p:extLst>
  </p:cSld>
  <p:clrMapOvr>
    <a:masterClrMapping/>
  </p:clrMapOvr>
  <p:extLst>
    <p:ext uri="{DCECCB84-F9BA-43D5-87BE-67443E8EF086}">
      <p15:sldGuideLst xmlns:p15="http://schemas.microsoft.com/office/powerpoint/2012/main">
        <p15:guide id="1" orient="horz" pos="3612" userDrawn="1">
          <p15:clr>
            <a:srgbClr val="FBAE40"/>
          </p15:clr>
        </p15:guide>
        <p15:guide id="2" orient="horz" pos="1003" userDrawn="1">
          <p15:clr>
            <a:srgbClr val="FBAE40"/>
          </p15:clr>
        </p15:guide>
        <p15:guide id="3" pos="6856" userDrawn="1">
          <p15:clr>
            <a:srgbClr val="FBAE40"/>
          </p15:clr>
        </p15:guide>
        <p15:guide id="4" pos="82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6">
    <p:bg>
      <p:bgPr>
        <a:solidFill>
          <a:schemeClr val="bg1">
            <a:lumMod val="95000"/>
          </a:schemeClr>
        </a:solidFill>
        <a:effectLst/>
      </p:bgPr>
    </p:bg>
    <p:spTree>
      <p:nvGrpSpPr>
        <p:cNvPr id="1" name=""/>
        <p:cNvGrpSpPr/>
        <p:nvPr/>
      </p:nvGrpSpPr>
      <p:grpSpPr>
        <a:xfrm>
          <a:off x="0" y="0"/>
          <a:ext cx="0" cy="0"/>
          <a:chOff x="0" y="0"/>
          <a:chExt cx="0" cy="0"/>
        </a:xfrm>
      </p:grpSpPr>
      <p:grpSp>
        <p:nvGrpSpPr>
          <p:cNvPr id="119" name="组合 118">
            <a:extLst>
              <a:ext uri="{FF2B5EF4-FFF2-40B4-BE49-F238E27FC236}">
                <a16:creationId xmlns:a16="http://schemas.microsoft.com/office/drawing/2014/main" id="{BD5C76CF-4CDC-4FD8-A406-830D350F437E}"/>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E3882706-BB29-4E07-A145-5DFCBFFC456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AD9AEBDF-50AA-4D63-A14E-DCA4735C40E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EC204F16-5232-4172-974D-62E6186D2E6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4" name="î$ḷíḋè">
              <a:extLst>
                <a:ext uri="{FF2B5EF4-FFF2-40B4-BE49-F238E27FC236}">
                  <a16:creationId xmlns:a16="http://schemas.microsoft.com/office/drawing/2014/main" id="{AC4E9B26-CB96-4BB8-A683-B753C07C119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4" name="i$ḷiḍe">
              <a:extLst>
                <a:ext uri="{FF2B5EF4-FFF2-40B4-BE49-F238E27FC236}">
                  <a16:creationId xmlns:a16="http://schemas.microsoft.com/office/drawing/2014/main" id="{62854164-A400-44D7-B761-D29DB4C51B46}"/>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5" name="ïṡļïdè">
              <a:extLst>
                <a:ext uri="{FF2B5EF4-FFF2-40B4-BE49-F238E27FC236}">
                  <a16:creationId xmlns:a16="http://schemas.microsoft.com/office/drawing/2014/main" id="{D71DCA37-E7DF-4535-990A-6F6DFE5BA396}"/>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36" name="íŝḻíḓê">
              <a:extLst>
                <a:ext uri="{FF2B5EF4-FFF2-40B4-BE49-F238E27FC236}">
                  <a16:creationId xmlns:a16="http://schemas.microsoft.com/office/drawing/2014/main" id="{5724839E-6F5D-48A1-8DF6-326528C7BBC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7" name="isľîḑê">
              <a:extLst>
                <a:ext uri="{FF2B5EF4-FFF2-40B4-BE49-F238E27FC236}">
                  <a16:creationId xmlns:a16="http://schemas.microsoft.com/office/drawing/2014/main" id="{B378591A-9AE4-4B26-BE7E-585CD910AB15}"/>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0" name="图片 9">
            <a:extLst>
              <a:ext uri="{FF2B5EF4-FFF2-40B4-BE49-F238E27FC236}">
                <a16:creationId xmlns:a16="http://schemas.microsoft.com/office/drawing/2014/main" id="{3AA34879-E01F-41E6-8063-BF8956F595A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3" name="图片占位符 122">
            <a:extLst>
              <a:ext uri="{FF2B5EF4-FFF2-40B4-BE49-F238E27FC236}">
                <a16:creationId xmlns:a16="http://schemas.microsoft.com/office/drawing/2014/main" id="{3260EEBE-2FE7-4DB6-A8B8-D2754C332572}"/>
              </a:ext>
            </a:extLst>
          </p:cNvPr>
          <p:cNvSpPr>
            <a:spLocks noGrp="1"/>
          </p:cNvSpPr>
          <p:nvPr>
            <p:ph type="pic" sz="quarter" idx="13"/>
          </p:nvPr>
        </p:nvSpPr>
        <p:spPr>
          <a:xfrm>
            <a:off x="4270744" y="1603744"/>
            <a:ext cx="3650512" cy="3650512"/>
          </a:xfrm>
          <a:custGeom>
            <a:avLst/>
            <a:gdLst>
              <a:gd name="connsiteX0" fmla="*/ 1825256 w 3650512"/>
              <a:gd name="connsiteY0" fmla="*/ 967751 h 3650512"/>
              <a:gd name="connsiteX1" fmla="*/ 967751 w 3650512"/>
              <a:gd name="connsiteY1" fmla="*/ 1825256 h 3650512"/>
              <a:gd name="connsiteX2" fmla="*/ 1825256 w 3650512"/>
              <a:gd name="connsiteY2" fmla="*/ 2682761 h 3650512"/>
              <a:gd name="connsiteX3" fmla="*/ 2682761 w 3650512"/>
              <a:gd name="connsiteY3" fmla="*/ 1825256 h 3650512"/>
              <a:gd name="connsiteX4" fmla="*/ 1825256 w 3650512"/>
              <a:gd name="connsiteY4" fmla="*/ 967751 h 3650512"/>
              <a:gd name="connsiteX5" fmla="*/ 1825256 w 3650512"/>
              <a:gd name="connsiteY5" fmla="*/ 0 h 3650512"/>
              <a:gd name="connsiteX6" fmla="*/ 3650512 w 3650512"/>
              <a:gd name="connsiteY6" fmla="*/ 1825256 h 3650512"/>
              <a:gd name="connsiteX7" fmla="*/ 1825256 w 3650512"/>
              <a:gd name="connsiteY7" fmla="*/ 3650512 h 3650512"/>
              <a:gd name="connsiteX8" fmla="*/ 0 w 3650512"/>
              <a:gd name="connsiteY8" fmla="*/ 1825256 h 3650512"/>
              <a:gd name="connsiteX9" fmla="*/ 1825256 w 3650512"/>
              <a:gd name="connsiteY9" fmla="*/ 0 h 365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0512" h="3650512">
                <a:moveTo>
                  <a:pt x="1825256" y="967751"/>
                </a:moveTo>
                <a:cubicBezTo>
                  <a:pt x="1351669" y="967751"/>
                  <a:pt x="967751" y="1351669"/>
                  <a:pt x="967751" y="1825256"/>
                </a:cubicBezTo>
                <a:cubicBezTo>
                  <a:pt x="967751" y="2298843"/>
                  <a:pt x="1351669" y="2682761"/>
                  <a:pt x="1825256" y="2682761"/>
                </a:cubicBezTo>
                <a:cubicBezTo>
                  <a:pt x="2298843" y="2682761"/>
                  <a:pt x="2682761" y="2298843"/>
                  <a:pt x="2682761" y="1825256"/>
                </a:cubicBezTo>
                <a:cubicBezTo>
                  <a:pt x="2682761" y="1351669"/>
                  <a:pt x="2298843" y="967751"/>
                  <a:pt x="1825256" y="967751"/>
                </a:cubicBezTo>
                <a:close/>
                <a:moveTo>
                  <a:pt x="1825256" y="0"/>
                </a:moveTo>
                <a:cubicBezTo>
                  <a:pt x="2833317" y="0"/>
                  <a:pt x="3650512" y="817195"/>
                  <a:pt x="3650512" y="1825256"/>
                </a:cubicBezTo>
                <a:cubicBezTo>
                  <a:pt x="3650512" y="2833317"/>
                  <a:pt x="2833317" y="3650512"/>
                  <a:pt x="1825256" y="3650512"/>
                </a:cubicBezTo>
                <a:cubicBezTo>
                  <a:pt x="817195" y="3650512"/>
                  <a:pt x="0" y="2833317"/>
                  <a:pt x="0" y="1825256"/>
                </a:cubicBezTo>
                <a:cubicBezTo>
                  <a:pt x="0" y="817195"/>
                  <a:pt x="817195" y="0"/>
                  <a:pt x="1825256" y="0"/>
                </a:cubicBezTo>
                <a:close/>
              </a:path>
            </a:pathLst>
          </a:custGeom>
        </p:spPr>
        <p:txBody>
          <a:bodyPr wrap="square">
            <a:noAutofit/>
          </a:bodyPr>
          <a:lstStyle/>
          <a:p>
            <a:endParaRPr lang="zh-CN" altLang="en-US"/>
          </a:p>
        </p:txBody>
      </p:sp>
      <p:sp>
        <p:nvSpPr>
          <p:cNvPr id="345" name="文本框 344">
            <a:extLst>
              <a:ext uri="{FF2B5EF4-FFF2-40B4-BE49-F238E27FC236}">
                <a16:creationId xmlns:a16="http://schemas.microsoft.com/office/drawing/2014/main" id="{1FFB2C88-BB5C-4847-85CC-F02F1B8BE46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49" name="直接连接符 348">
            <a:extLst>
              <a:ext uri="{FF2B5EF4-FFF2-40B4-BE49-F238E27FC236}">
                <a16:creationId xmlns:a16="http://schemas.microsoft.com/office/drawing/2014/main" id="{F8273BDA-C3B7-4CD5-B30F-84054671F1E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0" name="组合 349">
            <a:extLst>
              <a:ext uri="{FF2B5EF4-FFF2-40B4-BE49-F238E27FC236}">
                <a16:creationId xmlns:a16="http://schemas.microsoft.com/office/drawing/2014/main" id="{62DA841C-B0FC-441D-B6FA-3A76735A2352}"/>
              </a:ext>
            </a:extLst>
          </p:cNvPr>
          <p:cNvGrpSpPr/>
          <p:nvPr userDrawn="1"/>
        </p:nvGrpSpPr>
        <p:grpSpPr>
          <a:xfrm>
            <a:off x="10672870" y="250062"/>
            <a:ext cx="913766" cy="457978"/>
            <a:chOff x="1585727" y="453077"/>
            <a:chExt cx="374706" cy="187802"/>
          </a:xfrm>
          <a:solidFill>
            <a:schemeClr val="accent1"/>
          </a:solidFill>
        </p:grpSpPr>
        <p:sp>
          <p:nvSpPr>
            <p:cNvPr id="351" name="îśliďe">
              <a:extLst>
                <a:ext uri="{FF2B5EF4-FFF2-40B4-BE49-F238E27FC236}">
                  <a16:creationId xmlns:a16="http://schemas.microsoft.com/office/drawing/2014/main" id="{58321EF8-4CCC-4EE9-8F7E-019429227CA3}"/>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2" name="íšḻíḍé">
              <a:extLst>
                <a:ext uri="{FF2B5EF4-FFF2-40B4-BE49-F238E27FC236}">
                  <a16:creationId xmlns:a16="http://schemas.microsoft.com/office/drawing/2014/main" id="{36263F3B-D078-4D23-B157-E102609A9DD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3" name="ïṥḻïḓé">
              <a:extLst>
                <a:ext uri="{FF2B5EF4-FFF2-40B4-BE49-F238E27FC236}">
                  <a16:creationId xmlns:a16="http://schemas.microsoft.com/office/drawing/2014/main" id="{69F05112-281F-497F-AE2F-C0E02BC0D4D1}"/>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4" name="î$ḷíḋè">
              <a:extLst>
                <a:ext uri="{FF2B5EF4-FFF2-40B4-BE49-F238E27FC236}">
                  <a16:creationId xmlns:a16="http://schemas.microsoft.com/office/drawing/2014/main" id="{04E03DD5-9A0D-4AA0-A2F1-11042A9081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5" name="i$ḷiḍe">
              <a:extLst>
                <a:ext uri="{FF2B5EF4-FFF2-40B4-BE49-F238E27FC236}">
                  <a16:creationId xmlns:a16="http://schemas.microsoft.com/office/drawing/2014/main" id="{4B77F4C5-E3AE-4169-B878-DB12C4676DA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6" name="ïṡļïdè">
              <a:extLst>
                <a:ext uri="{FF2B5EF4-FFF2-40B4-BE49-F238E27FC236}">
                  <a16:creationId xmlns:a16="http://schemas.microsoft.com/office/drawing/2014/main" id="{D45A3C55-694A-4013-8AC2-95CC4607B7B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7" name="íŝḻíḓê">
              <a:extLst>
                <a:ext uri="{FF2B5EF4-FFF2-40B4-BE49-F238E27FC236}">
                  <a16:creationId xmlns:a16="http://schemas.microsoft.com/office/drawing/2014/main" id="{76DDA1F3-1FE3-4894-B220-B479D05C30B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8" name="isľîḑê">
              <a:extLst>
                <a:ext uri="{FF2B5EF4-FFF2-40B4-BE49-F238E27FC236}">
                  <a16:creationId xmlns:a16="http://schemas.microsoft.com/office/drawing/2014/main" id="{D6D22BCB-DDCB-4BB2-A677-40B58CFB03E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9" name="椭圆 358">
            <a:extLst>
              <a:ext uri="{FF2B5EF4-FFF2-40B4-BE49-F238E27FC236}">
                <a16:creationId xmlns:a16="http://schemas.microsoft.com/office/drawing/2014/main" id="{0DED06CF-8729-484D-A57D-ABDB2CE2B471}"/>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文本占位符 163">
            <a:extLst>
              <a:ext uri="{FF2B5EF4-FFF2-40B4-BE49-F238E27FC236}">
                <a16:creationId xmlns:a16="http://schemas.microsoft.com/office/drawing/2014/main" id="{1018FF4D-35C8-42BF-BBB9-05C28B08477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4718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7">
    <p:bg>
      <p:bgPr>
        <a:solidFill>
          <a:schemeClr val="bg1">
            <a:lumMod val="95000"/>
          </a:schemeClr>
        </a:solidFill>
        <a:effectLst/>
      </p:bgPr>
    </p:bg>
    <p:spTree>
      <p:nvGrpSpPr>
        <p:cNvPr id="1" name=""/>
        <p:cNvGrpSpPr/>
        <p:nvPr/>
      </p:nvGrpSpPr>
      <p:grpSpPr>
        <a:xfrm>
          <a:off x="0" y="0"/>
          <a:ext cx="0" cy="0"/>
          <a:chOff x="0" y="0"/>
          <a:chExt cx="0" cy="0"/>
        </a:xfrm>
      </p:grpSpPr>
      <p:grpSp>
        <p:nvGrpSpPr>
          <p:cNvPr id="122" name="组合 121">
            <a:extLst>
              <a:ext uri="{FF2B5EF4-FFF2-40B4-BE49-F238E27FC236}">
                <a16:creationId xmlns:a16="http://schemas.microsoft.com/office/drawing/2014/main" id="{74D0CD4D-7CB3-4422-A61F-989D7C40ED76}"/>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3" name="îśliďe">
              <a:extLst>
                <a:ext uri="{FF2B5EF4-FFF2-40B4-BE49-F238E27FC236}">
                  <a16:creationId xmlns:a16="http://schemas.microsoft.com/office/drawing/2014/main" id="{B16A8DA4-F0AB-4CE1-B842-2A845ACE558F}"/>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4" name="íšḻíḍé">
              <a:extLst>
                <a:ext uri="{FF2B5EF4-FFF2-40B4-BE49-F238E27FC236}">
                  <a16:creationId xmlns:a16="http://schemas.microsoft.com/office/drawing/2014/main" id="{47557DD7-75AC-4164-AA80-13DD4BC67C3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5" name="ïṥḻïḓé">
              <a:extLst>
                <a:ext uri="{FF2B5EF4-FFF2-40B4-BE49-F238E27FC236}">
                  <a16:creationId xmlns:a16="http://schemas.microsoft.com/office/drawing/2014/main" id="{B92DE3AC-FC3B-4466-AE74-CE413292AD0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6" name="î$ḷíḋè">
              <a:extLst>
                <a:ext uri="{FF2B5EF4-FFF2-40B4-BE49-F238E27FC236}">
                  <a16:creationId xmlns:a16="http://schemas.microsoft.com/office/drawing/2014/main" id="{3CB510D1-98F3-45C4-B84A-6EE3B7E0363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7" name="i$ḷiḍe">
              <a:extLst>
                <a:ext uri="{FF2B5EF4-FFF2-40B4-BE49-F238E27FC236}">
                  <a16:creationId xmlns:a16="http://schemas.microsoft.com/office/drawing/2014/main" id="{5B994F86-3CBE-47A4-A838-7F739CB8258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8" name="ïṡļïdè">
              <a:extLst>
                <a:ext uri="{FF2B5EF4-FFF2-40B4-BE49-F238E27FC236}">
                  <a16:creationId xmlns:a16="http://schemas.microsoft.com/office/drawing/2014/main" id="{B754AC3A-C994-4AE4-BD3B-1EA10B8023A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00DF682D-4207-4BB5-99C5-00F91E3C37F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63856FA2-6AA1-4491-AA4B-C527877B325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7FE8FDFB-689F-45C3-AB73-230F8D7BB489}"/>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2" name="文本框 361">
            <a:extLst>
              <a:ext uri="{FF2B5EF4-FFF2-40B4-BE49-F238E27FC236}">
                <a16:creationId xmlns:a16="http://schemas.microsoft.com/office/drawing/2014/main" id="{94D3B23F-5A5E-4553-88B8-1DA9EE1E956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66" name="直接连接符 365">
            <a:extLst>
              <a:ext uri="{FF2B5EF4-FFF2-40B4-BE49-F238E27FC236}">
                <a16:creationId xmlns:a16="http://schemas.microsoft.com/office/drawing/2014/main" id="{9C6C8BDF-2D7C-473D-B458-53FCC2B52C1C}"/>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7" name="组合 366">
            <a:extLst>
              <a:ext uri="{FF2B5EF4-FFF2-40B4-BE49-F238E27FC236}">
                <a16:creationId xmlns:a16="http://schemas.microsoft.com/office/drawing/2014/main" id="{D5A00397-205D-4024-B3B1-D6D628207BA2}"/>
              </a:ext>
            </a:extLst>
          </p:cNvPr>
          <p:cNvGrpSpPr/>
          <p:nvPr userDrawn="1"/>
        </p:nvGrpSpPr>
        <p:grpSpPr>
          <a:xfrm>
            <a:off x="10672870" y="250062"/>
            <a:ext cx="913766" cy="457978"/>
            <a:chOff x="1585727" y="453077"/>
            <a:chExt cx="374706" cy="187802"/>
          </a:xfrm>
          <a:solidFill>
            <a:schemeClr val="accent1"/>
          </a:solidFill>
        </p:grpSpPr>
        <p:sp>
          <p:nvSpPr>
            <p:cNvPr id="368" name="îśliďe">
              <a:extLst>
                <a:ext uri="{FF2B5EF4-FFF2-40B4-BE49-F238E27FC236}">
                  <a16:creationId xmlns:a16="http://schemas.microsoft.com/office/drawing/2014/main" id="{C2AC93F6-7EF1-4C7C-90AF-A2B433CD135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9" name="íšḻíḍé">
              <a:extLst>
                <a:ext uri="{FF2B5EF4-FFF2-40B4-BE49-F238E27FC236}">
                  <a16:creationId xmlns:a16="http://schemas.microsoft.com/office/drawing/2014/main" id="{2FAD104F-A021-4581-B7EE-1376C48161F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0" name="ïṥḻïḓé">
              <a:extLst>
                <a:ext uri="{FF2B5EF4-FFF2-40B4-BE49-F238E27FC236}">
                  <a16:creationId xmlns:a16="http://schemas.microsoft.com/office/drawing/2014/main" id="{8EA3C0BA-83C9-406A-85C7-DF222813583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1" name="î$ḷíḋè">
              <a:extLst>
                <a:ext uri="{FF2B5EF4-FFF2-40B4-BE49-F238E27FC236}">
                  <a16:creationId xmlns:a16="http://schemas.microsoft.com/office/drawing/2014/main" id="{D6521A6E-C7B6-4BA5-B4FD-80E746A18AB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2" name="i$ḷiḍe">
              <a:extLst>
                <a:ext uri="{FF2B5EF4-FFF2-40B4-BE49-F238E27FC236}">
                  <a16:creationId xmlns:a16="http://schemas.microsoft.com/office/drawing/2014/main" id="{58D9E513-694A-47F8-B40E-C7926701D4E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3" name="ïṡļïdè">
              <a:extLst>
                <a:ext uri="{FF2B5EF4-FFF2-40B4-BE49-F238E27FC236}">
                  <a16:creationId xmlns:a16="http://schemas.microsoft.com/office/drawing/2014/main" id="{EBB8A3BD-80BF-46C5-B37E-DC2E53C6EFB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4" name="íŝḻíḓê">
              <a:extLst>
                <a:ext uri="{FF2B5EF4-FFF2-40B4-BE49-F238E27FC236}">
                  <a16:creationId xmlns:a16="http://schemas.microsoft.com/office/drawing/2014/main" id="{868C3F70-2BBF-4FF7-9671-551B3758BF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5" name="isľîḑê">
              <a:extLst>
                <a:ext uri="{FF2B5EF4-FFF2-40B4-BE49-F238E27FC236}">
                  <a16:creationId xmlns:a16="http://schemas.microsoft.com/office/drawing/2014/main" id="{0B754972-5CC0-4E71-87F6-0C1E0C7AB2F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6" name="椭圆 375">
            <a:extLst>
              <a:ext uri="{FF2B5EF4-FFF2-40B4-BE49-F238E27FC236}">
                <a16:creationId xmlns:a16="http://schemas.microsoft.com/office/drawing/2014/main" id="{2E18A2F9-FCAD-45DC-873C-B0712829CEED}"/>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文本占位符 163">
            <a:extLst>
              <a:ext uri="{FF2B5EF4-FFF2-40B4-BE49-F238E27FC236}">
                <a16:creationId xmlns:a16="http://schemas.microsoft.com/office/drawing/2014/main" id="{99939446-2CEA-4BC2-8FE1-8AAC53CF5818}"/>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9" name="图片占位符 124">
            <a:extLst>
              <a:ext uri="{FF2B5EF4-FFF2-40B4-BE49-F238E27FC236}">
                <a16:creationId xmlns:a16="http://schemas.microsoft.com/office/drawing/2014/main" id="{98574245-9811-426C-A0BB-6D92400A08CF}"/>
              </a:ext>
            </a:extLst>
          </p:cNvPr>
          <p:cNvSpPr>
            <a:spLocks noGrp="1"/>
          </p:cNvSpPr>
          <p:nvPr>
            <p:ph type="pic" sz="quarter" idx="13"/>
          </p:nvPr>
        </p:nvSpPr>
        <p:spPr>
          <a:xfrm>
            <a:off x="7111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2" name="图片占位符 124">
            <a:extLst>
              <a:ext uri="{FF2B5EF4-FFF2-40B4-BE49-F238E27FC236}">
                <a16:creationId xmlns:a16="http://schemas.microsoft.com/office/drawing/2014/main" id="{9FE45EFE-7522-4737-A791-DFFCFF7A0D03}"/>
              </a:ext>
            </a:extLst>
          </p:cNvPr>
          <p:cNvSpPr>
            <a:spLocks noGrp="1"/>
          </p:cNvSpPr>
          <p:nvPr>
            <p:ph type="pic" sz="quarter" idx="14"/>
          </p:nvPr>
        </p:nvSpPr>
        <p:spPr>
          <a:xfrm>
            <a:off x="4413249" y="9525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3" name="图片占位符 124">
            <a:extLst>
              <a:ext uri="{FF2B5EF4-FFF2-40B4-BE49-F238E27FC236}">
                <a16:creationId xmlns:a16="http://schemas.microsoft.com/office/drawing/2014/main" id="{88E73764-5B69-4384-9522-9E44A915050C}"/>
              </a:ext>
            </a:extLst>
          </p:cNvPr>
          <p:cNvSpPr>
            <a:spLocks noGrp="1"/>
          </p:cNvSpPr>
          <p:nvPr>
            <p:ph type="pic" sz="quarter" idx="15"/>
          </p:nvPr>
        </p:nvSpPr>
        <p:spPr>
          <a:xfrm>
            <a:off x="81152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0" name="文本框 29"/>
          <p:cNvSpPr txBox="1"/>
          <p:nvPr userDrawn="1"/>
        </p:nvSpPr>
        <p:spPr>
          <a:xfrm>
            <a:off x="9972942" y="6385246"/>
            <a:ext cx="1419358" cy="374477"/>
          </a:xfrm>
          <a:prstGeom prst="rect">
            <a:avLst/>
          </a:prstGeom>
          <a:noFill/>
        </p:spPr>
        <p:txBody>
          <a:bodyPr wrap="square" rtlCol="0">
            <a:spAutoFit/>
          </a:bodyPr>
          <a:lstStyle/>
          <a:p>
            <a:pPr algn="l"/>
            <a:r>
              <a:rPr lang="en-US" altLang="zh-CN" dirty="0">
                <a:latin typeface="+mn-ea"/>
              </a:rPr>
              <a:t>&lt;#&gt;</a:t>
            </a:r>
            <a:endParaRPr lang="zh-CN" altLang="en-US" dirty="0">
              <a:latin typeface="+mn-ea"/>
            </a:endParaRPr>
          </a:p>
        </p:txBody>
      </p:sp>
      <p:sp>
        <p:nvSpPr>
          <p:cNvPr id="2" name="页脚占位符 1"/>
          <p:cNvSpPr>
            <a:spLocks noGrp="1"/>
          </p:cNvSpPr>
          <p:nvPr>
            <p:ph type="ftr" sz="quarter" idx="16"/>
          </p:nvPr>
        </p:nvSpPr>
        <p:spPr/>
        <p:txBody>
          <a:bodyPr/>
          <a:lstStyle/>
          <a:p>
            <a:endParaRPr lang="zh-CN" altLang="en-US"/>
          </a:p>
        </p:txBody>
      </p:sp>
      <p:sp>
        <p:nvSpPr>
          <p:cNvPr id="3" name="灯片编号占位符 2"/>
          <p:cNvSpPr>
            <a:spLocks noGrp="1"/>
          </p:cNvSpPr>
          <p:nvPr>
            <p:ph type="sldNum" sz="quarter" idx="17"/>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2034783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8">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040DF1C-DF51-4150-84E0-55C05E581F53}"/>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8" name="文本框 347">
            <a:extLst>
              <a:ext uri="{FF2B5EF4-FFF2-40B4-BE49-F238E27FC236}">
                <a16:creationId xmlns:a16="http://schemas.microsoft.com/office/drawing/2014/main" id="{DAD3451D-ECED-46FE-A1C6-35B04A31476C}"/>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52" name="直接连接符 351">
            <a:extLst>
              <a:ext uri="{FF2B5EF4-FFF2-40B4-BE49-F238E27FC236}">
                <a16:creationId xmlns:a16="http://schemas.microsoft.com/office/drawing/2014/main" id="{8F84D5F3-B086-4437-81F9-90622CE95DA5}"/>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3" name="组合 352">
            <a:extLst>
              <a:ext uri="{FF2B5EF4-FFF2-40B4-BE49-F238E27FC236}">
                <a16:creationId xmlns:a16="http://schemas.microsoft.com/office/drawing/2014/main" id="{4521C380-E6ED-4446-84F6-129782DD186B}"/>
              </a:ext>
            </a:extLst>
          </p:cNvPr>
          <p:cNvGrpSpPr/>
          <p:nvPr userDrawn="1"/>
        </p:nvGrpSpPr>
        <p:grpSpPr>
          <a:xfrm>
            <a:off x="10672870" y="250062"/>
            <a:ext cx="913766" cy="457978"/>
            <a:chOff x="1585727" y="453077"/>
            <a:chExt cx="374706" cy="187802"/>
          </a:xfrm>
          <a:solidFill>
            <a:schemeClr val="accent1"/>
          </a:solidFill>
        </p:grpSpPr>
        <p:sp>
          <p:nvSpPr>
            <p:cNvPr id="354" name="îśliďe">
              <a:extLst>
                <a:ext uri="{FF2B5EF4-FFF2-40B4-BE49-F238E27FC236}">
                  <a16:creationId xmlns:a16="http://schemas.microsoft.com/office/drawing/2014/main" id="{D45A5843-2D74-4E88-9FEB-0517F2C9033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5" name="íšḻíḍé">
              <a:extLst>
                <a:ext uri="{FF2B5EF4-FFF2-40B4-BE49-F238E27FC236}">
                  <a16:creationId xmlns:a16="http://schemas.microsoft.com/office/drawing/2014/main" id="{6EF99092-5361-471B-BAF9-4A6A55E3EC8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6" name="ïṥḻïḓé">
              <a:extLst>
                <a:ext uri="{FF2B5EF4-FFF2-40B4-BE49-F238E27FC236}">
                  <a16:creationId xmlns:a16="http://schemas.microsoft.com/office/drawing/2014/main" id="{D6585258-1246-4CB5-951B-258D663DB71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7" name="î$ḷíḋè">
              <a:extLst>
                <a:ext uri="{FF2B5EF4-FFF2-40B4-BE49-F238E27FC236}">
                  <a16:creationId xmlns:a16="http://schemas.microsoft.com/office/drawing/2014/main" id="{72B3D43F-AC29-449F-B262-39D44FDFE44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8" name="i$ḷiḍe">
              <a:extLst>
                <a:ext uri="{FF2B5EF4-FFF2-40B4-BE49-F238E27FC236}">
                  <a16:creationId xmlns:a16="http://schemas.microsoft.com/office/drawing/2014/main" id="{5E265AE9-D369-403E-BDDA-1CE4382ACE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9" name="ïṡļïdè">
              <a:extLst>
                <a:ext uri="{FF2B5EF4-FFF2-40B4-BE49-F238E27FC236}">
                  <a16:creationId xmlns:a16="http://schemas.microsoft.com/office/drawing/2014/main" id="{C596E6BD-7183-4BD0-9B22-07CF422B1D9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60" name="íŝḻíḓê">
              <a:extLst>
                <a:ext uri="{FF2B5EF4-FFF2-40B4-BE49-F238E27FC236}">
                  <a16:creationId xmlns:a16="http://schemas.microsoft.com/office/drawing/2014/main" id="{DF682DA0-E333-4797-8930-E5DA6B9E388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1" name="isľîḑê">
              <a:extLst>
                <a:ext uri="{FF2B5EF4-FFF2-40B4-BE49-F238E27FC236}">
                  <a16:creationId xmlns:a16="http://schemas.microsoft.com/office/drawing/2014/main" id="{08AE166C-BDFC-42E2-8A96-0E1876079721}"/>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2" name="椭圆 361">
            <a:extLst>
              <a:ext uri="{FF2B5EF4-FFF2-40B4-BE49-F238E27FC236}">
                <a16:creationId xmlns:a16="http://schemas.microsoft.com/office/drawing/2014/main" id="{A5984959-EE82-4C96-B37D-D0FA2BFBA7EA}"/>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文本占位符 163">
            <a:extLst>
              <a:ext uri="{FF2B5EF4-FFF2-40B4-BE49-F238E27FC236}">
                <a16:creationId xmlns:a16="http://schemas.microsoft.com/office/drawing/2014/main" id="{C9929440-E775-4F96-B674-E574CA43CCB6}"/>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1" name="图片占位符 10">
            <a:extLst>
              <a:ext uri="{FF2B5EF4-FFF2-40B4-BE49-F238E27FC236}">
                <a16:creationId xmlns:a16="http://schemas.microsoft.com/office/drawing/2014/main" id="{1291BC66-BF0B-4511-AA5A-69AD0B0D0EB0}"/>
              </a:ext>
            </a:extLst>
          </p:cNvPr>
          <p:cNvSpPr>
            <a:spLocks noGrp="1"/>
          </p:cNvSpPr>
          <p:nvPr>
            <p:ph type="pic" sz="quarter" idx="17"/>
          </p:nvPr>
        </p:nvSpPr>
        <p:spPr>
          <a:xfrm>
            <a:off x="666677" y="1174731"/>
            <a:ext cx="2713111" cy="2244968"/>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2" name="图片占位符 14">
            <a:extLst>
              <a:ext uri="{FF2B5EF4-FFF2-40B4-BE49-F238E27FC236}">
                <a16:creationId xmlns:a16="http://schemas.microsoft.com/office/drawing/2014/main" id="{2BDF8F97-240C-478A-A6F3-C3D6278C0B62}"/>
              </a:ext>
            </a:extLst>
          </p:cNvPr>
          <p:cNvSpPr>
            <a:spLocks noGrp="1"/>
          </p:cNvSpPr>
          <p:nvPr>
            <p:ph type="pic" sz="quarter" idx="18"/>
          </p:nvPr>
        </p:nvSpPr>
        <p:spPr>
          <a:xfrm>
            <a:off x="6095999" y="1181081"/>
            <a:ext cx="2713111" cy="223861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3" name="图片占位符 12">
            <a:extLst>
              <a:ext uri="{FF2B5EF4-FFF2-40B4-BE49-F238E27FC236}">
                <a16:creationId xmlns:a16="http://schemas.microsoft.com/office/drawing/2014/main" id="{E047C537-F709-4925-9822-92EA283D8576}"/>
              </a:ext>
            </a:extLst>
          </p:cNvPr>
          <p:cNvSpPr>
            <a:spLocks noGrp="1"/>
          </p:cNvSpPr>
          <p:nvPr>
            <p:ph type="pic" sz="quarter" idx="19"/>
          </p:nvPr>
        </p:nvSpPr>
        <p:spPr>
          <a:xfrm>
            <a:off x="3379788" y="3431951"/>
            <a:ext cx="2716212" cy="224496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4" name="图片占位符 8">
            <a:extLst>
              <a:ext uri="{FF2B5EF4-FFF2-40B4-BE49-F238E27FC236}">
                <a16:creationId xmlns:a16="http://schemas.microsoft.com/office/drawing/2014/main" id="{4993AA73-D4AE-499B-BDAF-4616729ECEA6}"/>
              </a:ext>
            </a:extLst>
          </p:cNvPr>
          <p:cNvSpPr>
            <a:spLocks noGrp="1"/>
          </p:cNvSpPr>
          <p:nvPr>
            <p:ph type="pic" sz="quarter" idx="16"/>
          </p:nvPr>
        </p:nvSpPr>
        <p:spPr>
          <a:xfrm>
            <a:off x="8810624" y="3426048"/>
            <a:ext cx="2708276" cy="2250869"/>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5" name="文本框 24"/>
          <p:cNvSpPr txBox="1"/>
          <p:nvPr userDrawn="1"/>
        </p:nvSpPr>
        <p:spPr>
          <a:xfrm>
            <a:off x="9972942" y="6385246"/>
            <a:ext cx="1419358" cy="374477"/>
          </a:xfrm>
          <a:prstGeom prst="rect">
            <a:avLst/>
          </a:prstGeom>
          <a:noFill/>
        </p:spPr>
        <p:txBody>
          <a:bodyPr wrap="square" rtlCol="0">
            <a:spAutoFit/>
          </a:bodyPr>
          <a:lstStyle/>
          <a:p>
            <a:pPr algn="l"/>
            <a:r>
              <a:rPr lang="en-US" altLang="zh-CN" dirty="0">
                <a:latin typeface="+mn-ea"/>
              </a:rPr>
              <a:t>&lt;#&gt;</a:t>
            </a:r>
            <a:endParaRPr lang="zh-CN" altLang="en-US" dirty="0">
              <a:latin typeface="+mn-ea"/>
            </a:endParaRPr>
          </a:p>
        </p:txBody>
      </p:sp>
      <p:sp>
        <p:nvSpPr>
          <p:cNvPr id="2" name="页脚占位符 1"/>
          <p:cNvSpPr>
            <a:spLocks noGrp="1"/>
          </p:cNvSpPr>
          <p:nvPr>
            <p:ph type="ftr" sz="quarter" idx="20"/>
          </p:nvPr>
        </p:nvSpPr>
        <p:spPr/>
        <p:txBody>
          <a:bodyPr/>
          <a:lstStyle/>
          <a:p>
            <a:endParaRPr lang="zh-CN" altLang="en-US"/>
          </a:p>
        </p:txBody>
      </p:sp>
      <p:sp>
        <p:nvSpPr>
          <p:cNvPr id="3" name="灯片编号占位符 2"/>
          <p:cNvSpPr>
            <a:spLocks noGrp="1"/>
          </p:cNvSpPr>
          <p:nvPr>
            <p:ph type="sldNum" sz="quarter" idx="21"/>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73237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9">
    <p:bg>
      <p:bgPr>
        <a:solidFill>
          <a:schemeClr val="bg1">
            <a:lumMod val="95000"/>
          </a:schemeClr>
        </a:solidFill>
        <a:effectLst/>
      </p:bgPr>
    </p:bg>
    <p:spTree>
      <p:nvGrpSpPr>
        <p:cNvPr id="1" name=""/>
        <p:cNvGrpSpPr/>
        <p:nvPr/>
      </p:nvGrpSpPr>
      <p:grpSpPr>
        <a:xfrm>
          <a:off x="0" y="0"/>
          <a:ext cx="0" cy="0"/>
          <a:chOff x="0" y="0"/>
          <a:chExt cx="0" cy="0"/>
        </a:xfrm>
      </p:grpSpPr>
      <p:grpSp>
        <p:nvGrpSpPr>
          <p:cNvPr id="146" name="组合 145">
            <a:extLst>
              <a:ext uri="{FF2B5EF4-FFF2-40B4-BE49-F238E27FC236}">
                <a16:creationId xmlns:a16="http://schemas.microsoft.com/office/drawing/2014/main" id="{397BC86B-A684-4F9A-B2F5-A3FF539B58D0}"/>
              </a:ext>
            </a:extLst>
          </p:cNvPr>
          <p:cNvGrpSpPr/>
          <p:nvPr userDrawn="1"/>
        </p:nvGrpSpPr>
        <p:grpSpPr>
          <a:xfrm>
            <a:off x="2539883" y="1618683"/>
            <a:ext cx="7112234" cy="3564639"/>
            <a:chOff x="1585727" y="453077"/>
            <a:chExt cx="374706" cy="187802"/>
          </a:xfrm>
          <a:solidFill>
            <a:schemeClr val="bg1">
              <a:lumMod val="65000"/>
              <a:alpha val="4000"/>
            </a:schemeClr>
          </a:solidFill>
        </p:grpSpPr>
        <p:sp>
          <p:nvSpPr>
            <p:cNvPr id="147" name="îśliďe">
              <a:extLst>
                <a:ext uri="{FF2B5EF4-FFF2-40B4-BE49-F238E27FC236}">
                  <a16:creationId xmlns:a16="http://schemas.microsoft.com/office/drawing/2014/main" id="{A8DC4B7E-B4D2-41E9-B335-2338FD12684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48" name="íšḻíḍé">
              <a:extLst>
                <a:ext uri="{FF2B5EF4-FFF2-40B4-BE49-F238E27FC236}">
                  <a16:creationId xmlns:a16="http://schemas.microsoft.com/office/drawing/2014/main" id="{57123E31-A5F6-47F0-95DC-FBA6DBE8189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9" name="ïṥḻïḓé">
              <a:extLst>
                <a:ext uri="{FF2B5EF4-FFF2-40B4-BE49-F238E27FC236}">
                  <a16:creationId xmlns:a16="http://schemas.microsoft.com/office/drawing/2014/main" id="{508E5430-7DAF-4834-9286-F717641FEEE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50" name="î$ḷíḋè">
              <a:extLst>
                <a:ext uri="{FF2B5EF4-FFF2-40B4-BE49-F238E27FC236}">
                  <a16:creationId xmlns:a16="http://schemas.microsoft.com/office/drawing/2014/main" id="{FCADF8A6-F4EF-449C-BA9E-5CDC2D1196F9}"/>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51" name="i$ḷiḍe">
              <a:extLst>
                <a:ext uri="{FF2B5EF4-FFF2-40B4-BE49-F238E27FC236}">
                  <a16:creationId xmlns:a16="http://schemas.microsoft.com/office/drawing/2014/main" id="{1EDDEB15-BE80-481C-96D1-C468C976F79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2" name="ïṡļïdè">
              <a:extLst>
                <a:ext uri="{FF2B5EF4-FFF2-40B4-BE49-F238E27FC236}">
                  <a16:creationId xmlns:a16="http://schemas.microsoft.com/office/drawing/2014/main" id="{AC92A967-4AB4-4909-9050-9CD7B011D40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53" name="íŝḻíḓê">
              <a:extLst>
                <a:ext uri="{FF2B5EF4-FFF2-40B4-BE49-F238E27FC236}">
                  <a16:creationId xmlns:a16="http://schemas.microsoft.com/office/drawing/2014/main" id="{96448CF7-B9B3-4B6F-9873-86B2DD2B2F0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54" name="isľîḑê">
              <a:extLst>
                <a:ext uri="{FF2B5EF4-FFF2-40B4-BE49-F238E27FC236}">
                  <a16:creationId xmlns:a16="http://schemas.microsoft.com/office/drawing/2014/main" id="{665C7F83-6F0E-42AA-A987-BED067545D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1" name="图片占位符 30">
            <a:extLst>
              <a:ext uri="{FF2B5EF4-FFF2-40B4-BE49-F238E27FC236}">
                <a16:creationId xmlns:a16="http://schemas.microsoft.com/office/drawing/2014/main" id="{B34F16DE-DCD9-4DF3-B8C7-49E64C517673}"/>
              </a:ext>
            </a:extLst>
          </p:cNvPr>
          <p:cNvSpPr>
            <a:spLocks noGrp="1"/>
          </p:cNvSpPr>
          <p:nvPr>
            <p:ph type="pic" sz="quarter" idx="15"/>
          </p:nvPr>
        </p:nvSpPr>
        <p:spPr>
          <a:xfrm>
            <a:off x="6167438" y="3644900"/>
            <a:ext cx="2628900" cy="1930722"/>
          </a:xfrm>
          <a:custGeom>
            <a:avLst/>
            <a:gdLst>
              <a:gd name="connsiteX0" fmla="*/ 0 w 2582898"/>
              <a:gd name="connsiteY0" fmla="*/ 0 h 1974986"/>
              <a:gd name="connsiteX1" fmla="*/ 2582898 w 2582898"/>
              <a:gd name="connsiteY1" fmla="*/ 0 h 1974986"/>
              <a:gd name="connsiteX2" fmla="*/ 2582898 w 2582898"/>
              <a:gd name="connsiteY2" fmla="*/ 1974986 h 1974986"/>
              <a:gd name="connsiteX3" fmla="*/ 0 w 2582898"/>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2582898" h="1974986">
                <a:moveTo>
                  <a:pt x="0" y="0"/>
                </a:moveTo>
                <a:lnTo>
                  <a:pt x="2582898" y="0"/>
                </a:lnTo>
                <a:lnTo>
                  <a:pt x="2582898" y="1974986"/>
                </a:lnTo>
                <a:lnTo>
                  <a:pt x="0" y="1974986"/>
                </a:lnTo>
                <a:close/>
              </a:path>
            </a:pathLst>
          </a:custGeom>
        </p:spPr>
        <p:txBody>
          <a:bodyPr wrap="square">
            <a:noAutofit/>
          </a:bodyPr>
          <a:lstStyle/>
          <a:p>
            <a:endParaRPr lang="zh-CN" altLang="en-US"/>
          </a:p>
        </p:txBody>
      </p:sp>
      <p:sp>
        <p:nvSpPr>
          <p:cNvPr id="28" name="图片占位符 27">
            <a:extLst>
              <a:ext uri="{FF2B5EF4-FFF2-40B4-BE49-F238E27FC236}">
                <a16:creationId xmlns:a16="http://schemas.microsoft.com/office/drawing/2014/main" id="{6219BBB5-45FC-4F13-A3C8-06948ADAE3E3}"/>
              </a:ext>
            </a:extLst>
          </p:cNvPr>
          <p:cNvSpPr>
            <a:spLocks noGrp="1"/>
          </p:cNvSpPr>
          <p:nvPr>
            <p:ph type="pic" sz="quarter" idx="14"/>
          </p:nvPr>
        </p:nvSpPr>
        <p:spPr>
          <a:xfrm>
            <a:off x="660400" y="3644900"/>
            <a:ext cx="5364163" cy="1930721"/>
          </a:xfrm>
          <a:custGeom>
            <a:avLst/>
            <a:gdLst>
              <a:gd name="connsiteX0" fmla="*/ 0 w 5341432"/>
              <a:gd name="connsiteY0" fmla="*/ 0 h 1974986"/>
              <a:gd name="connsiteX1" fmla="*/ 5341432 w 5341432"/>
              <a:gd name="connsiteY1" fmla="*/ 0 h 1974986"/>
              <a:gd name="connsiteX2" fmla="*/ 5341432 w 5341432"/>
              <a:gd name="connsiteY2" fmla="*/ 1974986 h 1974986"/>
              <a:gd name="connsiteX3" fmla="*/ 0 w 5341432"/>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5341432" h="1974986">
                <a:moveTo>
                  <a:pt x="0" y="0"/>
                </a:moveTo>
                <a:lnTo>
                  <a:pt x="5341432" y="0"/>
                </a:lnTo>
                <a:lnTo>
                  <a:pt x="5341432" y="1974986"/>
                </a:lnTo>
                <a:lnTo>
                  <a:pt x="0" y="1974986"/>
                </a:lnTo>
                <a:close/>
              </a:path>
            </a:pathLst>
          </a:custGeom>
        </p:spPr>
        <p:txBody>
          <a:bodyPr wrap="square">
            <a:noAutofit/>
          </a:bodyPr>
          <a:lstStyle/>
          <a:p>
            <a:endParaRPr lang="zh-CN" altLang="en-US"/>
          </a:p>
        </p:txBody>
      </p:sp>
      <p:sp>
        <p:nvSpPr>
          <p:cNvPr id="25" name="图片占位符 24">
            <a:extLst>
              <a:ext uri="{FF2B5EF4-FFF2-40B4-BE49-F238E27FC236}">
                <a16:creationId xmlns:a16="http://schemas.microsoft.com/office/drawing/2014/main" id="{A949EAA1-0264-4CFF-AAC6-D013F17BAA30}"/>
              </a:ext>
            </a:extLst>
          </p:cNvPr>
          <p:cNvSpPr>
            <a:spLocks noGrp="1"/>
          </p:cNvSpPr>
          <p:nvPr>
            <p:ph type="pic" sz="quarter" idx="13"/>
          </p:nvPr>
        </p:nvSpPr>
        <p:spPr>
          <a:xfrm>
            <a:off x="8954694" y="1282379"/>
            <a:ext cx="2564206" cy="4293242"/>
          </a:xfrm>
          <a:custGeom>
            <a:avLst/>
            <a:gdLst>
              <a:gd name="connsiteX0" fmla="*/ 0 w 2582898"/>
              <a:gd name="connsiteY0" fmla="*/ 0 h 4293242"/>
              <a:gd name="connsiteX1" fmla="*/ 2582898 w 2582898"/>
              <a:gd name="connsiteY1" fmla="*/ 0 h 4293242"/>
              <a:gd name="connsiteX2" fmla="*/ 2582898 w 2582898"/>
              <a:gd name="connsiteY2" fmla="*/ 4293242 h 4293242"/>
              <a:gd name="connsiteX3" fmla="*/ 0 w 2582898"/>
              <a:gd name="connsiteY3" fmla="*/ 4293242 h 4293242"/>
            </a:gdLst>
            <a:ahLst/>
            <a:cxnLst>
              <a:cxn ang="0">
                <a:pos x="connsiteX0" y="connsiteY0"/>
              </a:cxn>
              <a:cxn ang="0">
                <a:pos x="connsiteX1" y="connsiteY1"/>
              </a:cxn>
              <a:cxn ang="0">
                <a:pos x="connsiteX2" y="connsiteY2"/>
              </a:cxn>
              <a:cxn ang="0">
                <a:pos x="connsiteX3" y="connsiteY3"/>
              </a:cxn>
            </a:cxnLst>
            <a:rect l="l" t="t" r="r" b="b"/>
            <a:pathLst>
              <a:path w="2582898" h="4293242">
                <a:moveTo>
                  <a:pt x="0" y="0"/>
                </a:moveTo>
                <a:lnTo>
                  <a:pt x="2582898" y="0"/>
                </a:lnTo>
                <a:lnTo>
                  <a:pt x="2582898" y="4293242"/>
                </a:lnTo>
                <a:lnTo>
                  <a:pt x="0" y="4293242"/>
                </a:lnTo>
                <a:close/>
              </a:path>
            </a:pathLst>
          </a:custGeom>
        </p:spPr>
        <p:txBody>
          <a:bodyPr wrap="square">
            <a:noAutofit/>
          </a:bodyPr>
          <a:lstStyle/>
          <a:p>
            <a:endParaRPr lang="zh-CN" altLang="en-US"/>
          </a:p>
        </p:txBody>
      </p:sp>
      <p:sp>
        <p:nvSpPr>
          <p:cNvPr id="22" name="图片占位符 21">
            <a:extLst>
              <a:ext uri="{FF2B5EF4-FFF2-40B4-BE49-F238E27FC236}">
                <a16:creationId xmlns:a16="http://schemas.microsoft.com/office/drawing/2014/main" id="{33A8847C-E96C-44F3-82CA-94FACBE5BBA3}"/>
              </a:ext>
            </a:extLst>
          </p:cNvPr>
          <p:cNvSpPr>
            <a:spLocks noGrp="1"/>
          </p:cNvSpPr>
          <p:nvPr>
            <p:ph type="pic" sz="quarter" idx="12"/>
          </p:nvPr>
        </p:nvSpPr>
        <p:spPr>
          <a:xfrm>
            <a:off x="6167438" y="1282380"/>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9" name="图片占位符 18">
            <a:extLst>
              <a:ext uri="{FF2B5EF4-FFF2-40B4-BE49-F238E27FC236}">
                <a16:creationId xmlns:a16="http://schemas.microsoft.com/office/drawing/2014/main" id="{636888ED-2BCA-43B2-9E2F-8D2C475D7D13}"/>
              </a:ext>
            </a:extLst>
          </p:cNvPr>
          <p:cNvSpPr>
            <a:spLocks noGrp="1"/>
          </p:cNvSpPr>
          <p:nvPr>
            <p:ph type="pic" sz="quarter" idx="11"/>
          </p:nvPr>
        </p:nvSpPr>
        <p:spPr>
          <a:xfrm>
            <a:off x="3395663" y="1282379"/>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id="{A3FA48BC-C53E-4FBD-AD47-B0A1EFC7ABC2}"/>
              </a:ext>
            </a:extLst>
          </p:cNvPr>
          <p:cNvSpPr>
            <a:spLocks noGrp="1"/>
          </p:cNvSpPr>
          <p:nvPr>
            <p:ph type="pic" sz="quarter" idx="10"/>
          </p:nvPr>
        </p:nvSpPr>
        <p:spPr>
          <a:xfrm>
            <a:off x="660400" y="1282380"/>
            <a:ext cx="2582898"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pic>
        <p:nvPicPr>
          <p:cNvPr id="32" name="图片 31">
            <a:extLst>
              <a:ext uri="{FF2B5EF4-FFF2-40B4-BE49-F238E27FC236}">
                <a16:creationId xmlns:a16="http://schemas.microsoft.com/office/drawing/2014/main" id="{ABC1F8DD-05F5-42C2-9A80-9C8DC0307B9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1" name="文本框 370">
            <a:extLst>
              <a:ext uri="{FF2B5EF4-FFF2-40B4-BE49-F238E27FC236}">
                <a16:creationId xmlns:a16="http://schemas.microsoft.com/office/drawing/2014/main" id="{1143EF50-B6CF-415B-A429-40881D8C6430}"/>
              </a:ext>
            </a:extLst>
          </p:cNvPr>
          <p:cNvSpPr txBox="1"/>
          <p:nvPr userDrawn="1"/>
        </p:nvSpPr>
        <p:spPr>
          <a:xfrm>
            <a:off x="573312" y="6385246"/>
            <a:ext cx="2372716"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75" name="直接连接符 374">
            <a:extLst>
              <a:ext uri="{FF2B5EF4-FFF2-40B4-BE49-F238E27FC236}">
                <a16:creationId xmlns:a16="http://schemas.microsoft.com/office/drawing/2014/main" id="{98963CB2-3E14-4776-9A4A-24EDC0A298ED}"/>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6" name="组合 375">
            <a:extLst>
              <a:ext uri="{FF2B5EF4-FFF2-40B4-BE49-F238E27FC236}">
                <a16:creationId xmlns:a16="http://schemas.microsoft.com/office/drawing/2014/main" id="{BBE63463-A150-4A68-AD35-BE411C24B6D0}"/>
              </a:ext>
            </a:extLst>
          </p:cNvPr>
          <p:cNvGrpSpPr/>
          <p:nvPr userDrawn="1"/>
        </p:nvGrpSpPr>
        <p:grpSpPr>
          <a:xfrm>
            <a:off x="10672870" y="250062"/>
            <a:ext cx="913766" cy="457978"/>
            <a:chOff x="1585727" y="453077"/>
            <a:chExt cx="374706" cy="187802"/>
          </a:xfrm>
          <a:solidFill>
            <a:schemeClr val="accent1"/>
          </a:solidFill>
        </p:grpSpPr>
        <p:sp>
          <p:nvSpPr>
            <p:cNvPr id="377" name="îśliďe">
              <a:extLst>
                <a:ext uri="{FF2B5EF4-FFF2-40B4-BE49-F238E27FC236}">
                  <a16:creationId xmlns:a16="http://schemas.microsoft.com/office/drawing/2014/main" id="{46EB27E0-C414-4759-8DFC-9EF4C90CCF8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8" name="íšḻíḍé">
              <a:extLst>
                <a:ext uri="{FF2B5EF4-FFF2-40B4-BE49-F238E27FC236}">
                  <a16:creationId xmlns:a16="http://schemas.microsoft.com/office/drawing/2014/main" id="{3DAB8143-6E1A-4E7C-A844-A52E494F08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9" name="ïṥḻïḓé">
              <a:extLst>
                <a:ext uri="{FF2B5EF4-FFF2-40B4-BE49-F238E27FC236}">
                  <a16:creationId xmlns:a16="http://schemas.microsoft.com/office/drawing/2014/main" id="{9F696DBA-B219-4438-AA53-C7962153DE2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80" name="î$ḷíḋè">
              <a:extLst>
                <a:ext uri="{FF2B5EF4-FFF2-40B4-BE49-F238E27FC236}">
                  <a16:creationId xmlns:a16="http://schemas.microsoft.com/office/drawing/2014/main" id="{E1DD7FDB-A2C0-4919-96B4-B09405AD75C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81" name="i$ḷiḍe">
              <a:extLst>
                <a:ext uri="{FF2B5EF4-FFF2-40B4-BE49-F238E27FC236}">
                  <a16:creationId xmlns:a16="http://schemas.microsoft.com/office/drawing/2014/main" id="{75DBB4D1-7080-4665-B642-F09D199A5D2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82" name="ïṡļïdè">
              <a:extLst>
                <a:ext uri="{FF2B5EF4-FFF2-40B4-BE49-F238E27FC236}">
                  <a16:creationId xmlns:a16="http://schemas.microsoft.com/office/drawing/2014/main" id="{9988A9C2-7E16-48CC-9FA4-2C3E077566B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3" name="íŝḻíḓê">
              <a:extLst>
                <a:ext uri="{FF2B5EF4-FFF2-40B4-BE49-F238E27FC236}">
                  <a16:creationId xmlns:a16="http://schemas.microsoft.com/office/drawing/2014/main" id="{175CDE8C-447E-4E2F-9EF3-626230245B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4" name="isľîḑê">
              <a:extLst>
                <a:ext uri="{FF2B5EF4-FFF2-40B4-BE49-F238E27FC236}">
                  <a16:creationId xmlns:a16="http://schemas.microsoft.com/office/drawing/2014/main" id="{EEEF3937-9CE3-4F98-8A3D-5BAE2BA22674}"/>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5" name="椭圆 384">
            <a:extLst>
              <a:ext uri="{FF2B5EF4-FFF2-40B4-BE49-F238E27FC236}">
                <a16:creationId xmlns:a16="http://schemas.microsoft.com/office/drawing/2014/main" id="{C5D7DB56-D2EB-45A3-9D0E-70EFD4C3D820}"/>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文本占位符 163">
            <a:extLst>
              <a:ext uri="{FF2B5EF4-FFF2-40B4-BE49-F238E27FC236}">
                <a16:creationId xmlns:a16="http://schemas.microsoft.com/office/drawing/2014/main" id="{9B581E40-FEB3-4230-A9DA-56265E8F3583}"/>
              </a:ext>
            </a:extLst>
          </p:cNvPr>
          <p:cNvSpPr>
            <a:spLocks noGrp="1"/>
          </p:cNvSpPr>
          <p:nvPr>
            <p:ph type="body" sz="quarter" idx="16"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33" name="文本框 32"/>
          <p:cNvSpPr txBox="1"/>
          <p:nvPr userDrawn="1"/>
        </p:nvSpPr>
        <p:spPr>
          <a:xfrm>
            <a:off x="9972942" y="6385246"/>
            <a:ext cx="1419358" cy="374477"/>
          </a:xfrm>
          <a:prstGeom prst="rect">
            <a:avLst/>
          </a:prstGeom>
          <a:noFill/>
        </p:spPr>
        <p:txBody>
          <a:bodyPr wrap="square" rtlCol="0">
            <a:spAutoFit/>
          </a:bodyPr>
          <a:lstStyle/>
          <a:p>
            <a:pPr algn="l"/>
            <a:r>
              <a:rPr lang="en-US" altLang="zh-CN" dirty="0">
                <a:latin typeface="+mn-ea"/>
              </a:rPr>
              <a:t>&lt;#&gt;</a:t>
            </a:r>
            <a:endParaRPr lang="zh-CN" altLang="en-US" dirty="0">
              <a:latin typeface="+mn-ea"/>
            </a:endParaRPr>
          </a:p>
        </p:txBody>
      </p:sp>
      <p:sp>
        <p:nvSpPr>
          <p:cNvPr id="2" name="页脚占位符 1"/>
          <p:cNvSpPr>
            <a:spLocks noGrp="1"/>
          </p:cNvSpPr>
          <p:nvPr>
            <p:ph type="ftr" sz="quarter" idx="17"/>
          </p:nvPr>
        </p:nvSpPr>
        <p:spPr/>
        <p:txBody>
          <a:bodyPr/>
          <a:lstStyle/>
          <a:p>
            <a:endParaRPr lang="zh-CN" altLang="en-US"/>
          </a:p>
        </p:txBody>
      </p:sp>
      <p:sp>
        <p:nvSpPr>
          <p:cNvPr id="3" name="灯片编号占位符 2"/>
          <p:cNvSpPr>
            <a:spLocks noGrp="1"/>
          </p:cNvSpPr>
          <p:nvPr>
            <p:ph type="sldNum" sz="quarter" idx="18"/>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9893149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82897DB5-C83D-4444-940E-D43091A551BC}"/>
              </a:ext>
            </a:extLst>
          </p:cNvPr>
          <p:cNvSpPr>
            <a:spLocks noGrp="1"/>
          </p:cNvSpPr>
          <p:nvPr>
            <p:ph type="pic" sz="quarter" idx="10"/>
          </p:nvPr>
        </p:nvSpPr>
        <p:spPr>
          <a:xfrm>
            <a:off x="0" y="0"/>
            <a:ext cx="5419250" cy="6858000"/>
          </a:xfrm>
          <a:custGeom>
            <a:avLst/>
            <a:gdLst>
              <a:gd name="connsiteX0" fmla="*/ 0 w 5419250"/>
              <a:gd name="connsiteY0" fmla="*/ 0 h 6858000"/>
              <a:gd name="connsiteX1" fmla="*/ 1990250 w 5419250"/>
              <a:gd name="connsiteY1" fmla="*/ 0 h 6858000"/>
              <a:gd name="connsiteX2" fmla="*/ 5419250 w 5419250"/>
              <a:gd name="connsiteY2" fmla="*/ 3429000 h 6858000"/>
              <a:gd name="connsiteX3" fmla="*/ 1990250 w 5419250"/>
              <a:gd name="connsiteY3" fmla="*/ 6858000 h 6858000"/>
              <a:gd name="connsiteX4" fmla="*/ 0 w 54192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250" h="6858000">
                <a:moveTo>
                  <a:pt x="0" y="0"/>
                </a:moveTo>
                <a:lnTo>
                  <a:pt x="1990250" y="0"/>
                </a:lnTo>
                <a:cubicBezTo>
                  <a:pt x="3884034" y="0"/>
                  <a:pt x="5419250" y="1535216"/>
                  <a:pt x="5419250" y="3429000"/>
                </a:cubicBezTo>
                <a:cubicBezTo>
                  <a:pt x="5419250" y="5322784"/>
                  <a:pt x="3884034" y="6858000"/>
                  <a:pt x="1990250" y="6858000"/>
                </a:cubicBezTo>
                <a:lnTo>
                  <a:pt x="0" y="6858000"/>
                </a:lnTo>
                <a:close/>
              </a:path>
            </a:pathLst>
          </a:custGeom>
        </p:spPr>
        <p:txBody>
          <a:bodyPr wrap="square">
            <a:noAutofit/>
          </a:bodyPr>
          <a:lstStyle/>
          <a:p>
            <a:endParaRPr lang="zh-CN" altLang="en-US"/>
          </a:p>
        </p:txBody>
      </p:sp>
      <p:sp>
        <p:nvSpPr>
          <p:cNvPr id="11" name="任意多边形: 形状 10">
            <a:extLst>
              <a:ext uri="{FF2B5EF4-FFF2-40B4-BE49-F238E27FC236}">
                <a16:creationId xmlns:a16="http://schemas.microsoft.com/office/drawing/2014/main" id="{9416F631-392C-4C92-A81F-6B4F3CDCF6DE}"/>
              </a:ext>
            </a:extLst>
          </p:cNvPr>
          <p:cNvSpPr/>
          <p:nvPr userDrawn="1"/>
        </p:nvSpPr>
        <p:spPr>
          <a:xfrm flipH="1">
            <a:off x="4266481" y="26035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Lst>
            <a:ahLst/>
            <a:cxnLst>
              <a:cxn ang="0">
                <a:pos x="connsiteX0" y="connsiteY0"/>
              </a:cxn>
              <a:cxn ang="0">
                <a:pos x="connsiteX1" y="connsiteY1"/>
              </a:cxn>
              <a:cxn ang="0">
                <a:pos x="connsiteX2" y="connsiteY2"/>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lumMod val="20000"/>
                <a:lumOff val="80000"/>
                <a:alpha val="75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A0E8D43-F599-4C3B-BE36-7D1FD54A752E}"/>
              </a:ext>
            </a:extLst>
          </p:cNvPr>
          <p:cNvSpPr/>
          <p:nvPr userDrawn="1"/>
        </p:nvSpPr>
        <p:spPr>
          <a:xfrm>
            <a:off x="5174534" y="997015"/>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3C66369-0AE4-4F8E-A582-F5986555F1A8}"/>
              </a:ext>
            </a:extLst>
          </p:cNvPr>
          <p:cNvSpPr/>
          <p:nvPr userDrawn="1"/>
        </p:nvSpPr>
        <p:spPr>
          <a:xfrm>
            <a:off x="5939738" y="2566660"/>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椭圆 14">
            <a:extLst>
              <a:ext uri="{FF2B5EF4-FFF2-40B4-BE49-F238E27FC236}">
                <a16:creationId xmlns:a16="http://schemas.microsoft.com/office/drawing/2014/main" id="{5607023D-480A-4C8A-916D-FB9976EA5B38}"/>
              </a:ext>
            </a:extLst>
          </p:cNvPr>
          <p:cNvSpPr/>
          <p:nvPr userDrawn="1"/>
        </p:nvSpPr>
        <p:spPr>
          <a:xfrm>
            <a:off x="5939738" y="415724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 name="椭圆 15">
            <a:extLst>
              <a:ext uri="{FF2B5EF4-FFF2-40B4-BE49-F238E27FC236}">
                <a16:creationId xmlns:a16="http://schemas.microsoft.com/office/drawing/2014/main" id="{BD1A1F42-A240-457E-BD2A-25B0AF003625}"/>
              </a:ext>
            </a:extLst>
          </p:cNvPr>
          <p:cNvSpPr/>
          <p:nvPr userDrawn="1"/>
        </p:nvSpPr>
        <p:spPr>
          <a:xfrm>
            <a:off x="5174534" y="573505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文本框 17">
            <a:extLst>
              <a:ext uri="{FF2B5EF4-FFF2-40B4-BE49-F238E27FC236}">
                <a16:creationId xmlns:a16="http://schemas.microsoft.com/office/drawing/2014/main" id="{99F2F201-D094-4AD7-B469-E9FF90D22317}"/>
              </a:ext>
            </a:extLst>
          </p:cNvPr>
          <p:cNvSpPr txBox="1"/>
          <p:nvPr userDrawn="1"/>
        </p:nvSpPr>
        <p:spPr>
          <a:xfrm rot="16200000">
            <a:off x="5782116" y="673165"/>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sp>
        <p:nvSpPr>
          <p:cNvPr id="24" name="文本框 23">
            <a:extLst>
              <a:ext uri="{FF2B5EF4-FFF2-40B4-BE49-F238E27FC236}">
                <a16:creationId xmlns:a16="http://schemas.microsoft.com/office/drawing/2014/main" id="{B08D6585-B629-4D79-9077-B939D2E2C05B}"/>
              </a:ext>
            </a:extLst>
          </p:cNvPr>
          <p:cNvSpPr txBox="1"/>
          <p:nvPr userDrawn="1"/>
        </p:nvSpPr>
        <p:spPr>
          <a:xfrm rot="16200000">
            <a:off x="6532796" y="2242811"/>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sp>
        <p:nvSpPr>
          <p:cNvPr id="34" name="文本框 33">
            <a:extLst>
              <a:ext uri="{FF2B5EF4-FFF2-40B4-BE49-F238E27FC236}">
                <a16:creationId xmlns:a16="http://schemas.microsoft.com/office/drawing/2014/main" id="{6E9FF2D6-1167-4ADA-AB9A-9FBA535CCEE9}"/>
              </a:ext>
            </a:extLst>
          </p:cNvPr>
          <p:cNvSpPr txBox="1"/>
          <p:nvPr userDrawn="1"/>
        </p:nvSpPr>
        <p:spPr>
          <a:xfrm rot="16200000">
            <a:off x="5782116" y="5411205"/>
            <a:ext cx="861774" cy="787400"/>
          </a:xfrm>
          <a:prstGeom prst="rect">
            <a:avLst/>
          </a:prstGeom>
          <a:noFill/>
        </p:spPr>
        <p:txBody>
          <a:bodyPr vert="eaVert" wrap="square" rtlCol="0">
            <a:spAutoFit/>
          </a:bodyPr>
          <a:lstStyle/>
          <a:p>
            <a:r>
              <a:rPr lang="en-US" altLang="zh-CN" sz="4400" dirty="0">
                <a:solidFill>
                  <a:schemeClr val="accent1"/>
                </a:solidFill>
              </a:rPr>
              <a:t>04.</a:t>
            </a:r>
            <a:endParaRPr lang="zh-CN" altLang="en-US" sz="4400" dirty="0">
              <a:solidFill>
                <a:schemeClr val="accent1"/>
              </a:solidFill>
            </a:endParaRPr>
          </a:p>
        </p:txBody>
      </p:sp>
      <p:sp>
        <p:nvSpPr>
          <p:cNvPr id="36" name="文本框 35">
            <a:extLst>
              <a:ext uri="{FF2B5EF4-FFF2-40B4-BE49-F238E27FC236}">
                <a16:creationId xmlns:a16="http://schemas.microsoft.com/office/drawing/2014/main" id="{19730CCE-7F07-4B41-86E1-ED04F5F4E496}"/>
              </a:ext>
            </a:extLst>
          </p:cNvPr>
          <p:cNvSpPr txBox="1"/>
          <p:nvPr userDrawn="1"/>
        </p:nvSpPr>
        <p:spPr>
          <a:xfrm rot="16200000">
            <a:off x="6532796" y="383339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sp>
        <p:nvSpPr>
          <p:cNvPr id="3" name="文本占位符 2">
            <a:extLst>
              <a:ext uri="{FF2B5EF4-FFF2-40B4-BE49-F238E27FC236}">
                <a16:creationId xmlns:a16="http://schemas.microsoft.com/office/drawing/2014/main" id="{F14E857B-DEB2-468F-8937-3DC3910A1378}"/>
              </a:ext>
            </a:extLst>
          </p:cNvPr>
          <p:cNvSpPr>
            <a:spLocks noGrp="1"/>
          </p:cNvSpPr>
          <p:nvPr>
            <p:ph type="body" sz="quarter" idx="16" hasCustomPrompt="1"/>
          </p:nvPr>
        </p:nvSpPr>
        <p:spPr>
          <a:xfrm>
            <a:off x="6772400" y="847339"/>
            <a:ext cx="2248833" cy="473075"/>
          </a:xfrm>
          <a:prstGeom prst="rect">
            <a:avLst/>
          </a:prstGeom>
        </p:spPr>
        <p:txBody>
          <a:bodyPr/>
          <a:lstStyle>
            <a:lvl1pPr marL="0" indent="0">
              <a:buNone/>
              <a:defRPr>
                <a:latin typeface="+mn-ea"/>
                <a:ea typeface="+mn-ea"/>
              </a:defRPr>
            </a:lvl1pPr>
          </a:lstStyle>
          <a:p>
            <a:pPr lvl="0"/>
            <a:r>
              <a:rPr lang="zh-CN" altLang="en-US" dirty="0"/>
              <a:t>论文背景</a:t>
            </a:r>
          </a:p>
        </p:txBody>
      </p:sp>
      <p:sp>
        <p:nvSpPr>
          <p:cNvPr id="5" name="文本占位符 4">
            <a:extLst>
              <a:ext uri="{FF2B5EF4-FFF2-40B4-BE49-F238E27FC236}">
                <a16:creationId xmlns:a16="http://schemas.microsoft.com/office/drawing/2014/main" id="{A34FEE0B-A57F-4B41-98A0-91FFA5827F89}"/>
              </a:ext>
            </a:extLst>
          </p:cNvPr>
          <p:cNvSpPr>
            <a:spLocks noGrp="1"/>
          </p:cNvSpPr>
          <p:nvPr>
            <p:ph type="body" sz="quarter" idx="17" hasCustomPrompt="1"/>
          </p:nvPr>
        </p:nvSpPr>
        <p:spPr>
          <a:xfrm>
            <a:off x="7523080" y="2411380"/>
            <a:ext cx="2403240" cy="439052"/>
          </a:xfrm>
          <a:prstGeom prst="rect">
            <a:avLst/>
          </a:prstGeom>
        </p:spPr>
        <p:txBody>
          <a:bodyPr/>
          <a:lstStyle>
            <a:lvl1pPr marL="0" indent="0">
              <a:buNone/>
              <a:defRPr>
                <a:latin typeface="+mn-ea"/>
                <a:ea typeface="+mn-ea"/>
              </a:defRPr>
            </a:lvl1pPr>
          </a:lstStyle>
          <a:p>
            <a:pPr lvl="0"/>
            <a:r>
              <a:rPr lang="zh-CN" altLang="en-US" dirty="0"/>
              <a:t>研究进展</a:t>
            </a:r>
          </a:p>
        </p:txBody>
      </p:sp>
      <p:sp>
        <p:nvSpPr>
          <p:cNvPr id="7" name="文本占位符 6">
            <a:extLst>
              <a:ext uri="{FF2B5EF4-FFF2-40B4-BE49-F238E27FC236}">
                <a16:creationId xmlns:a16="http://schemas.microsoft.com/office/drawing/2014/main" id="{7AB81AB7-D1E1-421C-85F1-F679DC8652ED}"/>
              </a:ext>
            </a:extLst>
          </p:cNvPr>
          <p:cNvSpPr>
            <a:spLocks noGrp="1"/>
          </p:cNvSpPr>
          <p:nvPr>
            <p:ph type="body" sz="quarter" idx="18" hasCustomPrompt="1"/>
          </p:nvPr>
        </p:nvSpPr>
        <p:spPr>
          <a:xfrm>
            <a:off x="7523080" y="4014134"/>
            <a:ext cx="2328753" cy="439738"/>
          </a:xfrm>
          <a:prstGeom prst="rect">
            <a:avLst/>
          </a:prstGeom>
        </p:spPr>
        <p:txBody>
          <a:bodyPr/>
          <a:lstStyle>
            <a:lvl1pPr marL="0" indent="0">
              <a:buNone/>
              <a:defRPr>
                <a:latin typeface="+mn-ea"/>
                <a:ea typeface="+mn-ea"/>
              </a:defRPr>
            </a:lvl1pPr>
          </a:lstStyle>
          <a:p>
            <a:pPr lvl="0"/>
            <a:r>
              <a:rPr lang="zh-CN" altLang="en-US" dirty="0"/>
              <a:t>研究过程</a:t>
            </a:r>
          </a:p>
        </p:txBody>
      </p:sp>
      <p:sp>
        <p:nvSpPr>
          <p:cNvPr id="9" name="文本占位符 8">
            <a:extLst>
              <a:ext uri="{FF2B5EF4-FFF2-40B4-BE49-F238E27FC236}">
                <a16:creationId xmlns:a16="http://schemas.microsoft.com/office/drawing/2014/main" id="{9212CD02-B9D5-4D86-ACF5-9F70E44DCE98}"/>
              </a:ext>
            </a:extLst>
          </p:cNvPr>
          <p:cNvSpPr>
            <a:spLocks noGrp="1"/>
          </p:cNvSpPr>
          <p:nvPr>
            <p:ph type="body" sz="quarter" idx="19" hasCustomPrompt="1"/>
          </p:nvPr>
        </p:nvSpPr>
        <p:spPr>
          <a:xfrm>
            <a:off x="6764993" y="5585378"/>
            <a:ext cx="2328753" cy="439052"/>
          </a:xfrm>
          <a:prstGeom prst="rect">
            <a:avLst/>
          </a:prstGeom>
        </p:spPr>
        <p:txBody>
          <a:bodyPr/>
          <a:lstStyle>
            <a:lvl1pPr marL="0" indent="0">
              <a:buNone/>
              <a:defRPr>
                <a:latin typeface="+mn-ea"/>
                <a:ea typeface="+mn-ea"/>
              </a:defRPr>
            </a:lvl1pPr>
          </a:lstStyle>
          <a:p>
            <a:pPr lvl="0"/>
            <a:r>
              <a:rPr lang="zh-CN" altLang="en-US" dirty="0"/>
              <a:t>论文结论</a:t>
            </a:r>
          </a:p>
        </p:txBody>
      </p:sp>
      <p:sp>
        <p:nvSpPr>
          <p:cNvPr id="2" name="页脚占位符 1"/>
          <p:cNvSpPr>
            <a:spLocks noGrp="1"/>
          </p:cNvSpPr>
          <p:nvPr>
            <p:ph type="ftr" sz="quarter" idx="20"/>
          </p:nvPr>
        </p:nvSpPr>
        <p:spPr/>
        <p:txBody>
          <a:bodyPr/>
          <a:lstStyle/>
          <a:p>
            <a:endParaRPr lang="zh-CN" altLang="en-US"/>
          </a:p>
        </p:txBody>
      </p:sp>
      <p:sp>
        <p:nvSpPr>
          <p:cNvPr id="4" name="灯片编号占位符 3"/>
          <p:cNvSpPr>
            <a:spLocks noGrp="1"/>
          </p:cNvSpPr>
          <p:nvPr>
            <p:ph type="sldNum" sz="quarter" idx="21"/>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85271451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10">
    <p:bg>
      <p:bgPr>
        <a:solidFill>
          <a:schemeClr val="bg1">
            <a:lumMod val="95000"/>
          </a:schemeClr>
        </a:solidFill>
        <a:effectLst/>
      </p:bgPr>
    </p:bg>
    <p:spTree>
      <p:nvGrpSpPr>
        <p:cNvPr id="1" name=""/>
        <p:cNvGrpSpPr/>
        <p:nvPr/>
      </p:nvGrpSpPr>
      <p:grpSpPr>
        <a:xfrm>
          <a:off x="0" y="0"/>
          <a:ext cx="0" cy="0"/>
          <a:chOff x="0" y="0"/>
          <a:chExt cx="0" cy="0"/>
        </a:xfrm>
      </p:grpSpPr>
      <p:grpSp>
        <p:nvGrpSpPr>
          <p:cNvPr id="233" name="组合 232">
            <a:extLst>
              <a:ext uri="{FF2B5EF4-FFF2-40B4-BE49-F238E27FC236}">
                <a16:creationId xmlns:a16="http://schemas.microsoft.com/office/drawing/2014/main" id="{BDA579A8-F4BC-4F12-9B10-E03102B2F10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34" name="îśliďe">
              <a:extLst>
                <a:ext uri="{FF2B5EF4-FFF2-40B4-BE49-F238E27FC236}">
                  <a16:creationId xmlns:a16="http://schemas.microsoft.com/office/drawing/2014/main" id="{DDBF7E08-6C56-4DE6-9961-D2D9B242522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35" name="íšḻíḍé">
              <a:extLst>
                <a:ext uri="{FF2B5EF4-FFF2-40B4-BE49-F238E27FC236}">
                  <a16:creationId xmlns:a16="http://schemas.microsoft.com/office/drawing/2014/main" id="{EFF6BF7E-7B3B-44CE-84BF-1D8D3D4EB04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36" name="ïṥḻïḓé">
              <a:extLst>
                <a:ext uri="{FF2B5EF4-FFF2-40B4-BE49-F238E27FC236}">
                  <a16:creationId xmlns:a16="http://schemas.microsoft.com/office/drawing/2014/main" id="{38BDDA66-1D59-47E5-92FD-BDED457F03D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37" name="î$ḷíḋè">
              <a:extLst>
                <a:ext uri="{FF2B5EF4-FFF2-40B4-BE49-F238E27FC236}">
                  <a16:creationId xmlns:a16="http://schemas.microsoft.com/office/drawing/2014/main" id="{D2D719C5-E409-4CA4-90A6-D66E2F6D3E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8" name="i$ḷiḍe">
              <a:extLst>
                <a:ext uri="{FF2B5EF4-FFF2-40B4-BE49-F238E27FC236}">
                  <a16:creationId xmlns:a16="http://schemas.microsoft.com/office/drawing/2014/main" id="{3E2FF3B1-C707-409B-B6CE-CE026904AE4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9" name="ïṡļïdè">
              <a:extLst>
                <a:ext uri="{FF2B5EF4-FFF2-40B4-BE49-F238E27FC236}">
                  <a16:creationId xmlns:a16="http://schemas.microsoft.com/office/drawing/2014/main" id="{B22B22B4-D76A-47E8-98CA-1D9964A480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0" name="íŝḻíḓê">
              <a:extLst>
                <a:ext uri="{FF2B5EF4-FFF2-40B4-BE49-F238E27FC236}">
                  <a16:creationId xmlns:a16="http://schemas.microsoft.com/office/drawing/2014/main" id="{52B78DFC-771B-4ED6-9152-C6CAB50A7C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41" name="isľîḑê">
              <a:extLst>
                <a:ext uri="{FF2B5EF4-FFF2-40B4-BE49-F238E27FC236}">
                  <a16:creationId xmlns:a16="http://schemas.microsoft.com/office/drawing/2014/main" id="{D54BC1A3-4E6B-4478-81D4-9CABE0DEEF1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8" name="文本框 367">
            <a:extLst>
              <a:ext uri="{FF2B5EF4-FFF2-40B4-BE49-F238E27FC236}">
                <a16:creationId xmlns:a16="http://schemas.microsoft.com/office/drawing/2014/main" id="{11A97CD2-57C4-49CF-9958-FEE095E54FBD}"/>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72" name="直接连接符 371">
            <a:extLst>
              <a:ext uri="{FF2B5EF4-FFF2-40B4-BE49-F238E27FC236}">
                <a16:creationId xmlns:a16="http://schemas.microsoft.com/office/drawing/2014/main" id="{63BBD37C-4AA8-454C-B7C8-74B2314BE05A}"/>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3" name="组合 372">
            <a:extLst>
              <a:ext uri="{FF2B5EF4-FFF2-40B4-BE49-F238E27FC236}">
                <a16:creationId xmlns:a16="http://schemas.microsoft.com/office/drawing/2014/main" id="{A42789C4-D058-494B-B300-7BCD4AA463B1}"/>
              </a:ext>
            </a:extLst>
          </p:cNvPr>
          <p:cNvGrpSpPr/>
          <p:nvPr userDrawn="1"/>
        </p:nvGrpSpPr>
        <p:grpSpPr>
          <a:xfrm>
            <a:off x="10672870" y="250062"/>
            <a:ext cx="913766" cy="457978"/>
            <a:chOff x="1585727" y="453077"/>
            <a:chExt cx="374706" cy="187802"/>
          </a:xfrm>
          <a:solidFill>
            <a:schemeClr val="accent1"/>
          </a:solidFill>
        </p:grpSpPr>
        <p:sp>
          <p:nvSpPr>
            <p:cNvPr id="374" name="îśliďe">
              <a:extLst>
                <a:ext uri="{FF2B5EF4-FFF2-40B4-BE49-F238E27FC236}">
                  <a16:creationId xmlns:a16="http://schemas.microsoft.com/office/drawing/2014/main" id="{07A26128-4B19-4B21-A497-420CC59146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5" name="íšḻíḍé">
              <a:extLst>
                <a:ext uri="{FF2B5EF4-FFF2-40B4-BE49-F238E27FC236}">
                  <a16:creationId xmlns:a16="http://schemas.microsoft.com/office/drawing/2014/main" id="{C3A1523B-E3DF-4BEC-8839-F0A5B32B4AC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6" name="ïṥḻïḓé">
              <a:extLst>
                <a:ext uri="{FF2B5EF4-FFF2-40B4-BE49-F238E27FC236}">
                  <a16:creationId xmlns:a16="http://schemas.microsoft.com/office/drawing/2014/main" id="{6C610D28-C372-4B13-B085-B9CCD828EC1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7" name="î$ḷíḋè">
              <a:extLst>
                <a:ext uri="{FF2B5EF4-FFF2-40B4-BE49-F238E27FC236}">
                  <a16:creationId xmlns:a16="http://schemas.microsoft.com/office/drawing/2014/main" id="{3133118A-17E5-48F6-8E7A-E3D5CF33EF1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8" name="i$ḷiḍe">
              <a:extLst>
                <a:ext uri="{FF2B5EF4-FFF2-40B4-BE49-F238E27FC236}">
                  <a16:creationId xmlns:a16="http://schemas.microsoft.com/office/drawing/2014/main" id="{1954A234-3823-4D0D-9778-C072AF85372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9" name="ïṡļïdè">
              <a:extLst>
                <a:ext uri="{FF2B5EF4-FFF2-40B4-BE49-F238E27FC236}">
                  <a16:creationId xmlns:a16="http://schemas.microsoft.com/office/drawing/2014/main" id="{8C6E5137-0E88-47B0-841C-73887C17562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0" name="íŝḻíḓê">
              <a:extLst>
                <a:ext uri="{FF2B5EF4-FFF2-40B4-BE49-F238E27FC236}">
                  <a16:creationId xmlns:a16="http://schemas.microsoft.com/office/drawing/2014/main" id="{2ED8CBF2-F7DF-4559-A540-44F34F9B29E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1" name="isľîḑê">
              <a:extLst>
                <a:ext uri="{FF2B5EF4-FFF2-40B4-BE49-F238E27FC236}">
                  <a16:creationId xmlns:a16="http://schemas.microsoft.com/office/drawing/2014/main" id="{4B790121-4234-4479-93EC-78E475483B4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2" name="椭圆 381">
            <a:extLst>
              <a:ext uri="{FF2B5EF4-FFF2-40B4-BE49-F238E27FC236}">
                <a16:creationId xmlns:a16="http://schemas.microsoft.com/office/drawing/2014/main" id="{BC288F44-E38B-4BB8-A576-D7843BDA18D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文本占位符 163">
            <a:extLst>
              <a:ext uri="{FF2B5EF4-FFF2-40B4-BE49-F238E27FC236}">
                <a16:creationId xmlns:a16="http://schemas.microsoft.com/office/drawing/2014/main" id="{B057B461-BFDC-419B-B641-03C9934A12CF}"/>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3"/>
          </p:nvPr>
        </p:nvSpPr>
        <p:spPr/>
        <p:txBody>
          <a:bodyPr/>
          <a:lstStyle/>
          <a:p>
            <a:endParaRPr lang="zh-CN" altLang="en-US"/>
          </a:p>
        </p:txBody>
      </p:sp>
      <p:sp>
        <p:nvSpPr>
          <p:cNvPr id="3" name="灯片编号占位符 2"/>
          <p:cNvSpPr>
            <a:spLocks noGrp="1"/>
          </p:cNvSpPr>
          <p:nvPr>
            <p:ph type="sldNum" sz="quarter" idx="14"/>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40320143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11">
    <p:bg>
      <p:bgPr>
        <a:solidFill>
          <a:schemeClr val="bg1">
            <a:lumMod val="95000"/>
          </a:schemeClr>
        </a:solidFill>
        <a:effectLst/>
      </p:bgPr>
    </p:bg>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ED482DE6-3489-4907-9FDA-770B51D694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9452" y="368954"/>
            <a:ext cx="5848836" cy="7311044"/>
          </a:xfrm>
          <a:prstGeom prst="rect">
            <a:avLst/>
          </a:prstGeom>
        </p:spPr>
      </p:pic>
      <p:pic>
        <p:nvPicPr>
          <p:cNvPr id="125" name="图片 124">
            <a:extLst>
              <a:ext uri="{FF2B5EF4-FFF2-40B4-BE49-F238E27FC236}">
                <a16:creationId xmlns:a16="http://schemas.microsoft.com/office/drawing/2014/main" id="{19EEC020-8902-408A-A974-A35D306AA57B}"/>
              </a:ext>
            </a:extLst>
          </p:cNvPr>
          <p:cNvPicPr>
            <a:picLocks noChangeAspect="1"/>
          </p:cNvPicPr>
          <p:nvPr userDrawn="1"/>
        </p:nvPicPr>
        <p:blipFill rotWithShape="1">
          <a:blip r:embed="rId3">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8AEA1E82-24B7-4916-8548-7E40650C9D1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5503367D-0C52-4619-9964-D48985C24EE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FF6EFBF8-D00C-4E1B-B468-08CBEE9A875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BF40132F-18C6-4C6A-AA46-B227CBC92AC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DF4C7040-D33F-4165-8F79-589A92422D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4424AB16-D945-4826-B97D-3D42C549FEB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E61CA400-355A-4317-B08E-1CB85707280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8EDFD128-63DF-4288-9683-84A925DC4E0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AB0477E9-BD9E-4246-A132-D5F20630939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7" name="图片占位符 126">
            <a:extLst>
              <a:ext uri="{FF2B5EF4-FFF2-40B4-BE49-F238E27FC236}">
                <a16:creationId xmlns:a16="http://schemas.microsoft.com/office/drawing/2014/main" id="{D1CFD2F0-0693-4B13-98F7-081A185F996C}"/>
              </a:ext>
            </a:extLst>
          </p:cNvPr>
          <p:cNvSpPr>
            <a:spLocks noGrp="1"/>
          </p:cNvSpPr>
          <p:nvPr>
            <p:ph type="pic" sz="quarter" idx="13"/>
          </p:nvPr>
        </p:nvSpPr>
        <p:spPr>
          <a:xfrm>
            <a:off x="1308171" y="2057399"/>
            <a:ext cx="4146479" cy="2584451"/>
          </a:xfrm>
          <a:prstGeom prst="rect">
            <a:avLst/>
          </a:prstGeom>
        </p:spPr>
        <p:txBody>
          <a:bodyPr/>
          <a:lstStyle/>
          <a:p>
            <a:endParaRPr lang="zh-CN" altLang="en-US" dirty="0"/>
          </a:p>
        </p:txBody>
      </p:sp>
      <p:sp>
        <p:nvSpPr>
          <p:cNvPr id="341" name="文本框 340">
            <a:extLst>
              <a:ext uri="{FF2B5EF4-FFF2-40B4-BE49-F238E27FC236}">
                <a16:creationId xmlns:a16="http://schemas.microsoft.com/office/drawing/2014/main" id="{DEB77718-AD3A-406D-8C3B-D540E7062A2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10158A2-3A34-4A1D-90A2-E5A46CBB02BD}"/>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690D2E7C-1FCF-4D6E-9437-A6F3A3AE6358}"/>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33818FBF-1765-4D66-A5E9-236866CC1271}"/>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177D50D2-8940-4EE1-AC67-E08E990A9AEE}"/>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E3A645A-25F0-4F8C-AB45-3B0DBA8E44D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27D80C56-CBDC-4797-8BD8-A1AA992B97C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405223AB-E4EF-483E-808D-4C16662F59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5B412A83-390F-4349-B16C-897209ABF61D}"/>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F710789F-6A9E-4C9B-80B8-C6B70CB66EC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254BEA57-590C-4A8F-823F-BD2366783D1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441438F4-2FE7-426C-8D53-8178A3FD50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5A7D7659-6808-49DE-9601-FB95575A5EE5}"/>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0BBF300-7D51-459A-BA7E-E779BAB958F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11687856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12">
    <p:bg>
      <p:bgPr>
        <a:solidFill>
          <a:schemeClr val="bg1">
            <a:lumMod val="95000"/>
          </a:schemeClr>
        </a:solidFill>
        <a:effectLst/>
      </p:bgPr>
    </p:bg>
    <p:spTree>
      <p:nvGrpSpPr>
        <p:cNvPr id="1" name=""/>
        <p:cNvGrpSpPr/>
        <p:nvPr/>
      </p:nvGrpSpPr>
      <p:grpSpPr>
        <a:xfrm>
          <a:off x="0" y="0"/>
          <a:ext cx="0" cy="0"/>
          <a:chOff x="0" y="0"/>
          <a:chExt cx="0" cy="0"/>
        </a:xfrm>
      </p:grpSpPr>
      <p:sp>
        <p:nvSpPr>
          <p:cNvPr id="128" name="图片占位符 127">
            <a:extLst>
              <a:ext uri="{FF2B5EF4-FFF2-40B4-BE49-F238E27FC236}">
                <a16:creationId xmlns:a16="http://schemas.microsoft.com/office/drawing/2014/main" id="{F540BDE6-E5D0-4250-83C1-4140808E22D1}"/>
              </a:ext>
            </a:extLst>
          </p:cNvPr>
          <p:cNvSpPr>
            <a:spLocks noGrp="1"/>
          </p:cNvSpPr>
          <p:nvPr>
            <p:ph type="pic" sz="quarter" idx="13"/>
          </p:nvPr>
        </p:nvSpPr>
        <p:spPr>
          <a:xfrm>
            <a:off x="5070476" y="2352675"/>
            <a:ext cx="1928043" cy="1928043"/>
          </a:xfrm>
          <a:custGeom>
            <a:avLst/>
            <a:gdLst>
              <a:gd name="connsiteX0" fmla="*/ 964022 w 1928043"/>
              <a:gd name="connsiteY0" fmla="*/ 0 h 1928043"/>
              <a:gd name="connsiteX1" fmla="*/ 1928043 w 1928043"/>
              <a:gd name="connsiteY1" fmla="*/ 964022 h 1928043"/>
              <a:gd name="connsiteX2" fmla="*/ 964022 w 1928043"/>
              <a:gd name="connsiteY2" fmla="*/ 1928043 h 1928043"/>
              <a:gd name="connsiteX3" fmla="*/ 0 w 1928043"/>
              <a:gd name="connsiteY3" fmla="*/ 964022 h 1928043"/>
              <a:gd name="connsiteX4" fmla="*/ 964022 w 1928043"/>
              <a:gd name="connsiteY4" fmla="*/ 0 h 1928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043" h="1928043">
                <a:moveTo>
                  <a:pt x="964022" y="0"/>
                </a:moveTo>
                <a:cubicBezTo>
                  <a:pt x="1496436" y="0"/>
                  <a:pt x="1928043" y="431608"/>
                  <a:pt x="1928043" y="964022"/>
                </a:cubicBezTo>
                <a:cubicBezTo>
                  <a:pt x="1928043" y="1496436"/>
                  <a:pt x="1496436" y="1928043"/>
                  <a:pt x="964022" y="1928043"/>
                </a:cubicBezTo>
                <a:cubicBezTo>
                  <a:pt x="431608" y="1928043"/>
                  <a:pt x="0" y="1496436"/>
                  <a:pt x="0" y="964022"/>
                </a:cubicBezTo>
                <a:cubicBezTo>
                  <a:pt x="0" y="431608"/>
                  <a:pt x="431608" y="0"/>
                  <a:pt x="964022" y="0"/>
                </a:cubicBezTo>
                <a:close/>
              </a:path>
            </a:pathLst>
          </a:custGeom>
        </p:spPr>
        <p:txBody>
          <a:bodyPr wrap="square">
            <a:noAutofit/>
          </a:bodyPr>
          <a:lstStyle/>
          <a:p>
            <a:endParaRPr lang="zh-CN" altLang="en-US"/>
          </a:p>
        </p:txBody>
      </p:sp>
      <p:grpSp>
        <p:nvGrpSpPr>
          <p:cNvPr id="4" name="组合 3">
            <a:extLst>
              <a:ext uri="{FF2B5EF4-FFF2-40B4-BE49-F238E27FC236}">
                <a16:creationId xmlns:a16="http://schemas.microsoft.com/office/drawing/2014/main" id="{9DDA9FEB-E3F4-46A3-9929-6B2BA9D7EC04}"/>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1195D9FD-891B-44F1-B20E-67ECB2BC4A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425BBE86-BB0C-42B5-A522-8C3AF34CCF4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C47C1DE8-FADA-49AD-815D-FF026D28EFF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71C8337C-D53C-4627-8A03-10D937D64F2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BBD11B76-CC46-455E-AEA5-6CD3272DDF2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C01B95BB-B68D-4F16-BB5C-7A03B6CE20F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279B8CD3-B1A6-49F2-BD1A-4E8EAA03E0F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943E8A3F-8C45-487B-BF65-BD343376856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5" name="图片 124">
            <a:extLst>
              <a:ext uri="{FF2B5EF4-FFF2-40B4-BE49-F238E27FC236}">
                <a16:creationId xmlns:a16="http://schemas.microsoft.com/office/drawing/2014/main" id="{51735B88-50CB-47CD-A49E-4D89D986D8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1" name="文本框 340">
            <a:extLst>
              <a:ext uri="{FF2B5EF4-FFF2-40B4-BE49-F238E27FC236}">
                <a16:creationId xmlns:a16="http://schemas.microsoft.com/office/drawing/2014/main" id="{5F1639E9-7C97-4EE6-A573-200FBA5B520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45" name="直接连接符 344">
            <a:extLst>
              <a:ext uri="{FF2B5EF4-FFF2-40B4-BE49-F238E27FC236}">
                <a16:creationId xmlns:a16="http://schemas.microsoft.com/office/drawing/2014/main" id="{872F3912-ABA9-48FB-8699-28B0E67EA9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868A7A73-5ABC-4313-8567-38752A2E4A24}"/>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6301E0BA-FC37-4122-8ED5-B7BF8F4FC18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23F99EF-5799-4AAC-AC50-4FC7575DFCE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CF0F63AB-9F2D-44C5-AE59-F189C105D2B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714C91D0-66BA-4042-B134-D4ED725881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4D3C7803-433B-488D-B30D-26009671D2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6048D35D-8237-4961-8668-704B168E15A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ED6DF677-33B1-4EFC-8240-71BB71B67D0E}"/>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73425A2F-6A40-4B5F-B5E9-388538FB7F2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C37B34DD-12DB-445F-8E1A-DCF3499ECC5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6CB49CE-AB35-44EC-A55F-EB60B4BFEC62}"/>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6935646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13">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7EDB1B9-A854-4203-B77F-B61D463DBB1B}"/>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35DD738A-7624-4463-B38A-258A2719E2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BF44F3D1-94C5-40DA-A758-3F5925E6383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6F584386-AD1B-4957-9276-0969EC306FA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651348A-9E4F-40B6-89B9-5BCD7A447BE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90414720-4042-48E8-9DD7-46B2C791471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7916F5F1-E3AE-42D4-A813-3742FC77CACB}"/>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6012D1CC-FD09-488B-B770-858C319C289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7BEBA14A-4678-4359-8335-E2EE1BEA54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4" name="图片 123">
            <a:extLst>
              <a:ext uri="{FF2B5EF4-FFF2-40B4-BE49-F238E27FC236}">
                <a16:creationId xmlns:a16="http://schemas.microsoft.com/office/drawing/2014/main" id="{BA370D12-EC88-4CFC-9102-DB908E82454B}"/>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6" name="图片占位符 125">
            <a:extLst>
              <a:ext uri="{FF2B5EF4-FFF2-40B4-BE49-F238E27FC236}">
                <a16:creationId xmlns:a16="http://schemas.microsoft.com/office/drawing/2014/main" id="{42DB3125-7314-4156-9D74-A41A6FD8506D}"/>
              </a:ext>
            </a:extLst>
          </p:cNvPr>
          <p:cNvSpPr>
            <a:spLocks noGrp="1"/>
          </p:cNvSpPr>
          <p:nvPr>
            <p:ph type="pic" sz="quarter" idx="13"/>
          </p:nvPr>
        </p:nvSpPr>
        <p:spPr>
          <a:xfrm>
            <a:off x="1155701" y="1123952"/>
            <a:ext cx="3944241" cy="4610097"/>
          </a:xfrm>
          <a:prstGeom prst="rect">
            <a:avLst/>
          </a:prstGeom>
        </p:spPr>
        <p:txBody>
          <a:bodyPr/>
          <a:lstStyle/>
          <a:p>
            <a:endParaRPr lang="zh-CN" altLang="en-US"/>
          </a:p>
        </p:txBody>
      </p:sp>
      <p:sp>
        <p:nvSpPr>
          <p:cNvPr id="340" name="文本框 339">
            <a:extLst>
              <a:ext uri="{FF2B5EF4-FFF2-40B4-BE49-F238E27FC236}">
                <a16:creationId xmlns:a16="http://schemas.microsoft.com/office/drawing/2014/main" id="{F035BB5F-8020-463D-AFA2-44CE626330C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344" name="直接连接符 343">
            <a:extLst>
              <a:ext uri="{FF2B5EF4-FFF2-40B4-BE49-F238E27FC236}">
                <a16:creationId xmlns:a16="http://schemas.microsoft.com/office/drawing/2014/main" id="{1C5BA3E7-496D-4EFC-852D-B973DAEFDB6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5" name="组合 344">
            <a:extLst>
              <a:ext uri="{FF2B5EF4-FFF2-40B4-BE49-F238E27FC236}">
                <a16:creationId xmlns:a16="http://schemas.microsoft.com/office/drawing/2014/main" id="{D614F05B-B81D-4E5F-BAFA-BF4E3B668399}"/>
              </a:ext>
            </a:extLst>
          </p:cNvPr>
          <p:cNvGrpSpPr/>
          <p:nvPr userDrawn="1"/>
        </p:nvGrpSpPr>
        <p:grpSpPr>
          <a:xfrm>
            <a:off x="10672870" y="250062"/>
            <a:ext cx="913766" cy="457978"/>
            <a:chOff x="1585727" y="453077"/>
            <a:chExt cx="374706" cy="187802"/>
          </a:xfrm>
          <a:solidFill>
            <a:schemeClr val="accent1"/>
          </a:solidFill>
        </p:grpSpPr>
        <p:sp>
          <p:nvSpPr>
            <p:cNvPr id="346" name="îśliďe">
              <a:extLst>
                <a:ext uri="{FF2B5EF4-FFF2-40B4-BE49-F238E27FC236}">
                  <a16:creationId xmlns:a16="http://schemas.microsoft.com/office/drawing/2014/main" id="{1DC1DADC-46E0-41DD-A66E-EE95836D25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7" name="íšḻíḍé">
              <a:extLst>
                <a:ext uri="{FF2B5EF4-FFF2-40B4-BE49-F238E27FC236}">
                  <a16:creationId xmlns:a16="http://schemas.microsoft.com/office/drawing/2014/main" id="{B388DAA0-B70F-4C44-A053-9005D516763A}"/>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8" name="ïṥḻïḓé">
              <a:extLst>
                <a:ext uri="{FF2B5EF4-FFF2-40B4-BE49-F238E27FC236}">
                  <a16:creationId xmlns:a16="http://schemas.microsoft.com/office/drawing/2014/main" id="{3DB94F85-37E8-4506-AFE0-EC5B80B5D4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49" name="î$ḷíḋè">
              <a:extLst>
                <a:ext uri="{FF2B5EF4-FFF2-40B4-BE49-F238E27FC236}">
                  <a16:creationId xmlns:a16="http://schemas.microsoft.com/office/drawing/2014/main" id="{FC8B828A-3469-42D8-952A-66FC5CCC34E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0" name="i$ḷiḍe">
              <a:extLst>
                <a:ext uri="{FF2B5EF4-FFF2-40B4-BE49-F238E27FC236}">
                  <a16:creationId xmlns:a16="http://schemas.microsoft.com/office/drawing/2014/main" id="{CD01555A-E3E2-480E-AB04-402932DB9F7E}"/>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1" name="ïṡļïdè">
              <a:extLst>
                <a:ext uri="{FF2B5EF4-FFF2-40B4-BE49-F238E27FC236}">
                  <a16:creationId xmlns:a16="http://schemas.microsoft.com/office/drawing/2014/main" id="{D555D095-146B-4A3C-BDBE-DCB084F3855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2" name="íŝḻíḓê">
              <a:extLst>
                <a:ext uri="{FF2B5EF4-FFF2-40B4-BE49-F238E27FC236}">
                  <a16:creationId xmlns:a16="http://schemas.microsoft.com/office/drawing/2014/main" id="{9013C83C-43D9-4C7B-87D9-27E60034399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3" name="isľîḑê">
              <a:extLst>
                <a:ext uri="{FF2B5EF4-FFF2-40B4-BE49-F238E27FC236}">
                  <a16:creationId xmlns:a16="http://schemas.microsoft.com/office/drawing/2014/main" id="{6E5E5F79-2674-44C6-837E-9903BB542F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4" name="椭圆 353">
            <a:extLst>
              <a:ext uri="{FF2B5EF4-FFF2-40B4-BE49-F238E27FC236}">
                <a16:creationId xmlns:a16="http://schemas.microsoft.com/office/drawing/2014/main" id="{6FD8E487-B46D-44FA-B429-69A86521509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文本占位符 163">
            <a:extLst>
              <a:ext uri="{FF2B5EF4-FFF2-40B4-BE49-F238E27FC236}">
                <a16:creationId xmlns:a16="http://schemas.microsoft.com/office/drawing/2014/main" id="{B7BC2190-A745-4431-92FD-ECBCE4BC68F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 name="页脚占位符 1"/>
          <p:cNvSpPr>
            <a:spLocks noGrp="1"/>
          </p:cNvSpPr>
          <p:nvPr>
            <p:ph type="ftr" sz="quarter" idx="14"/>
          </p:nvPr>
        </p:nvSpPr>
        <p:spPr/>
        <p:txBody>
          <a:bodyPr/>
          <a:lstStyle/>
          <a:p>
            <a:endParaRPr lang="zh-CN" altLang="en-US"/>
          </a:p>
        </p:txBody>
      </p:sp>
      <p:sp>
        <p:nvSpPr>
          <p:cNvPr id="12" name="灯片编号占位符 11"/>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678974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14">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A9CAC4A-865E-49E3-8731-FCABCC67D6B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6D0E3A22-DF41-49B9-BDC7-6AEAE277729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D2502648-AA34-4D64-9E31-2927043C574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F5C42EC3-F124-46E3-802C-283810436846}"/>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127877A-C948-4605-AC7A-6394FDC2874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D9BDE8C1-4B90-4166-81BB-04EBE9EF4D98}"/>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CA8027DB-98A9-4909-8032-7BCDF8D904A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F6839995-F008-484C-8BC3-91C01EFF9F5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B00D56CC-10C2-40DF-8498-36360BA8729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 name="图片 11">
            <a:extLst>
              <a:ext uri="{FF2B5EF4-FFF2-40B4-BE49-F238E27FC236}">
                <a16:creationId xmlns:a16="http://schemas.microsoft.com/office/drawing/2014/main" id="{124D1203-8E71-42D8-ADE3-A64DC13C115E}"/>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4" name="文本框 13">
            <a:extLst>
              <a:ext uri="{FF2B5EF4-FFF2-40B4-BE49-F238E27FC236}">
                <a16:creationId xmlns:a16="http://schemas.microsoft.com/office/drawing/2014/main" id="{F1EB2C21-849F-4F0B-803B-7AC4ABD5DBD1}"/>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cxnSp>
        <p:nvCxnSpPr>
          <p:cNvPr id="16" name="直接连接符 15">
            <a:extLst>
              <a:ext uri="{FF2B5EF4-FFF2-40B4-BE49-F238E27FC236}">
                <a16:creationId xmlns:a16="http://schemas.microsoft.com/office/drawing/2014/main" id="{2540EFFF-5E1E-49DF-B137-28242E9D16B1}"/>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C442CE9E-876D-4052-97ED-AB8CC183D2D4}"/>
              </a:ext>
            </a:extLst>
          </p:cNvPr>
          <p:cNvGrpSpPr/>
          <p:nvPr userDrawn="1"/>
        </p:nvGrpSpPr>
        <p:grpSpPr>
          <a:xfrm>
            <a:off x="10672870" y="250062"/>
            <a:ext cx="913766" cy="457978"/>
            <a:chOff x="1585727" y="453077"/>
            <a:chExt cx="374706" cy="187802"/>
          </a:xfrm>
          <a:solidFill>
            <a:schemeClr val="accent1"/>
          </a:solidFill>
        </p:grpSpPr>
        <p:sp>
          <p:nvSpPr>
            <p:cNvPr id="18" name="îśliďe">
              <a:extLst>
                <a:ext uri="{FF2B5EF4-FFF2-40B4-BE49-F238E27FC236}">
                  <a16:creationId xmlns:a16="http://schemas.microsoft.com/office/drawing/2014/main" id="{228D3189-D8DA-4DC5-8731-93349BE92B5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9" name="íšḻíḍé">
              <a:extLst>
                <a:ext uri="{FF2B5EF4-FFF2-40B4-BE49-F238E27FC236}">
                  <a16:creationId xmlns:a16="http://schemas.microsoft.com/office/drawing/2014/main" id="{3725DDB3-E5B7-4A23-A1D5-30D8D6ADB40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0" name="ïṥḻïḓé">
              <a:extLst>
                <a:ext uri="{FF2B5EF4-FFF2-40B4-BE49-F238E27FC236}">
                  <a16:creationId xmlns:a16="http://schemas.microsoft.com/office/drawing/2014/main" id="{33785B02-E6CA-41E7-8B7F-EA502F9E91C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1" name="î$ḷíḋè">
              <a:extLst>
                <a:ext uri="{FF2B5EF4-FFF2-40B4-BE49-F238E27FC236}">
                  <a16:creationId xmlns:a16="http://schemas.microsoft.com/office/drawing/2014/main" id="{57EBE7AC-411D-402D-9A9A-55B2BFC58C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2" name="i$ḷiḍe">
              <a:extLst>
                <a:ext uri="{FF2B5EF4-FFF2-40B4-BE49-F238E27FC236}">
                  <a16:creationId xmlns:a16="http://schemas.microsoft.com/office/drawing/2014/main" id="{AF26F0D0-0E60-41C6-8192-45CE0DE76B1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 name="ïṡļïdè">
              <a:extLst>
                <a:ext uri="{FF2B5EF4-FFF2-40B4-BE49-F238E27FC236}">
                  <a16:creationId xmlns:a16="http://schemas.microsoft.com/office/drawing/2014/main" id="{ED54000E-F8F8-4E48-88FE-D68E9701DFB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 name="íŝḻíḓê">
              <a:extLst>
                <a:ext uri="{FF2B5EF4-FFF2-40B4-BE49-F238E27FC236}">
                  <a16:creationId xmlns:a16="http://schemas.microsoft.com/office/drawing/2014/main" id="{3519DFED-4A2B-42AD-AB2C-01E9C8A44A9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5" name="isľîḑê">
              <a:extLst>
                <a:ext uri="{FF2B5EF4-FFF2-40B4-BE49-F238E27FC236}">
                  <a16:creationId xmlns:a16="http://schemas.microsoft.com/office/drawing/2014/main" id="{E527C414-F980-4E3F-AC95-B9D4B48DFAC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6" name="椭圆 25">
            <a:extLst>
              <a:ext uri="{FF2B5EF4-FFF2-40B4-BE49-F238E27FC236}">
                <a16:creationId xmlns:a16="http://schemas.microsoft.com/office/drawing/2014/main" id="{C54E03BE-357F-42C6-9923-09956954CF8B}"/>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163">
            <a:extLst>
              <a:ext uri="{FF2B5EF4-FFF2-40B4-BE49-F238E27FC236}">
                <a16:creationId xmlns:a16="http://schemas.microsoft.com/office/drawing/2014/main" id="{E09EA8D3-74EF-4CFC-9A60-38BF481F74E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grpSp>
        <p:nvGrpSpPr>
          <p:cNvPr id="28" name="组合 27">
            <a:extLst>
              <a:ext uri="{FF2B5EF4-FFF2-40B4-BE49-F238E27FC236}">
                <a16:creationId xmlns:a16="http://schemas.microsoft.com/office/drawing/2014/main" id="{1CFA14D2-01F1-4DF0-B2A6-BFF2575C48A2}"/>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9" name="îśliďe">
              <a:extLst>
                <a:ext uri="{FF2B5EF4-FFF2-40B4-BE49-F238E27FC236}">
                  <a16:creationId xmlns:a16="http://schemas.microsoft.com/office/drawing/2014/main" id="{614E7815-EC78-4907-8A87-DCDE0DC90BF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BD0E37F9-4D3D-4967-9E1C-C1D0C121C38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9CAD6A8C-6119-4636-AB27-F8E58BA2C5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5507A9F1-086B-4E13-9F9B-F56CB078D80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D4AB0866-5F48-44D5-A280-22C21F085AA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D9733264-9E45-4165-9896-BFB177D56F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C7EC23A6-AB6C-43F9-B691-7291471B871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F0B1D1A0-9307-4007-BBE3-B7E771116B0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grpSp>
        <p:nvGrpSpPr>
          <p:cNvPr id="2" name="组合 1">
            <a:extLst>
              <a:ext uri="{FF2B5EF4-FFF2-40B4-BE49-F238E27FC236}">
                <a16:creationId xmlns:a16="http://schemas.microsoft.com/office/drawing/2014/main" id="{A9F06922-CB66-4BB7-896A-8D2C2B2251EF}"/>
              </a:ext>
            </a:extLst>
          </p:cNvPr>
          <p:cNvGrpSpPr/>
          <p:nvPr userDrawn="1"/>
        </p:nvGrpSpPr>
        <p:grpSpPr>
          <a:xfrm>
            <a:off x="1176251" y="1675235"/>
            <a:ext cx="2665723" cy="3507530"/>
            <a:chOff x="1176251" y="1675235"/>
            <a:chExt cx="2665723" cy="3507530"/>
          </a:xfrm>
        </p:grpSpPr>
        <p:sp>
          <p:nvSpPr>
            <p:cNvPr id="37" name="矩形 36">
              <a:extLst>
                <a:ext uri="{FF2B5EF4-FFF2-40B4-BE49-F238E27FC236}">
                  <a16:creationId xmlns:a16="http://schemas.microsoft.com/office/drawing/2014/main" id="{A2B92018-95E0-4552-93E5-22F167C0235D}"/>
                </a:ext>
              </a:extLst>
            </p:cNvPr>
            <p:cNvSpPr/>
            <p:nvPr userDrawn="1"/>
          </p:nvSpPr>
          <p:spPr>
            <a:xfrm>
              <a:off x="1176251"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5ED6ACA3-8385-4BF7-AA4C-AC7A70901023}"/>
                </a:ext>
              </a:extLst>
            </p:cNvPr>
            <p:cNvSpPr/>
            <p:nvPr userDrawn="1"/>
          </p:nvSpPr>
          <p:spPr>
            <a:xfrm>
              <a:off x="1176251" y="4741333"/>
              <a:ext cx="2665723" cy="441432"/>
            </a:xfrm>
            <a:prstGeom prst="rect">
              <a:avLst/>
            </a:pr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B16850AA-92AC-40DA-996D-814B38D999DD}"/>
                </a:ext>
              </a:extLst>
            </p:cNvPr>
            <p:cNvSpPr/>
            <p:nvPr userDrawn="1"/>
          </p:nvSpPr>
          <p:spPr>
            <a:xfrm>
              <a:off x="1176251"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 name="组合 12">
            <a:extLst>
              <a:ext uri="{FF2B5EF4-FFF2-40B4-BE49-F238E27FC236}">
                <a16:creationId xmlns:a16="http://schemas.microsoft.com/office/drawing/2014/main" id="{E41531BF-7A9A-4F92-8DE9-424EC0ED5611}"/>
              </a:ext>
            </a:extLst>
          </p:cNvPr>
          <p:cNvGrpSpPr/>
          <p:nvPr userDrawn="1"/>
        </p:nvGrpSpPr>
        <p:grpSpPr>
          <a:xfrm>
            <a:off x="4763139" y="1675235"/>
            <a:ext cx="2665723" cy="3507530"/>
            <a:chOff x="4763139" y="1675235"/>
            <a:chExt cx="2665723" cy="3507530"/>
          </a:xfrm>
        </p:grpSpPr>
        <p:sp>
          <p:nvSpPr>
            <p:cNvPr id="40" name="矩形 39">
              <a:extLst>
                <a:ext uri="{FF2B5EF4-FFF2-40B4-BE49-F238E27FC236}">
                  <a16:creationId xmlns:a16="http://schemas.microsoft.com/office/drawing/2014/main" id="{89244897-C360-48EC-8F3C-A23B73990BBC}"/>
                </a:ext>
              </a:extLst>
            </p:cNvPr>
            <p:cNvSpPr/>
            <p:nvPr userDrawn="1"/>
          </p:nvSpPr>
          <p:spPr>
            <a:xfrm>
              <a:off x="4763139"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C463C52B-A9FA-46B0-9BFA-5AB9EA5C6801}"/>
                </a:ext>
              </a:extLst>
            </p:cNvPr>
            <p:cNvSpPr/>
            <p:nvPr userDrawn="1"/>
          </p:nvSpPr>
          <p:spPr>
            <a:xfrm>
              <a:off x="4763139" y="4741333"/>
              <a:ext cx="2665723" cy="441432"/>
            </a:xfrm>
            <a:prstGeom prst="rect">
              <a:avLst/>
            </a:prstGeom>
            <a:blipFill dpi="0" rotWithShape="1">
              <a:blip r:embed="rId4"/>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53585078-156E-43B4-9EC2-438E9F02073F}"/>
                </a:ext>
              </a:extLst>
            </p:cNvPr>
            <p:cNvSpPr/>
            <p:nvPr userDrawn="1"/>
          </p:nvSpPr>
          <p:spPr>
            <a:xfrm>
              <a:off x="4763139"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8" name="组合 47">
            <a:extLst>
              <a:ext uri="{FF2B5EF4-FFF2-40B4-BE49-F238E27FC236}">
                <a16:creationId xmlns:a16="http://schemas.microsoft.com/office/drawing/2014/main" id="{4876FA53-4A7A-4FC7-8EEB-60DA5B97336F}"/>
              </a:ext>
            </a:extLst>
          </p:cNvPr>
          <p:cNvGrpSpPr/>
          <p:nvPr userDrawn="1"/>
        </p:nvGrpSpPr>
        <p:grpSpPr>
          <a:xfrm>
            <a:off x="8350027" y="1607089"/>
            <a:ext cx="2665723" cy="3575676"/>
            <a:chOff x="8350027" y="1607089"/>
            <a:chExt cx="2665723" cy="3575676"/>
          </a:xfrm>
        </p:grpSpPr>
        <p:sp>
          <p:nvSpPr>
            <p:cNvPr id="43" name="矩形 42">
              <a:extLst>
                <a:ext uri="{FF2B5EF4-FFF2-40B4-BE49-F238E27FC236}">
                  <a16:creationId xmlns:a16="http://schemas.microsoft.com/office/drawing/2014/main" id="{9C406E35-A419-4856-9DCB-5D3A126944FC}"/>
                </a:ext>
              </a:extLst>
            </p:cNvPr>
            <p:cNvSpPr/>
            <p:nvPr userDrawn="1"/>
          </p:nvSpPr>
          <p:spPr>
            <a:xfrm>
              <a:off x="8350027" y="1607089"/>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01DD0141-A5C0-4BC5-A759-896F71BEF2F0}"/>
                </a:ext>
              </a:extLst>
            </p:cNvPr>
            <p:cNvSpPr/>
            <p:nvPr userDrawn="1"/>
          </p:nvSpPr>
          <p:spPr>
            <a:xfrm>
              <a:off x="8350027" y="4741333"/>
              <a:ext cx="2665723" cy="441432"/>
            </a:xfrm>
            <a:prstGeom prst="rect">
              <a:avLst/>
            </a:prstGeom>
            <a:blipFill dpi="0" rotWithShape="1">
              <a:blip r:embed="rId5"/>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73B1A69-4248-4082-B253-01A9E418F787}"/>
                </a:ext>
              </a:extLst>
            </p:cNvPr>
            <p:cNvSpPr/>
            <p:nvPr userDrawn="1"/>
          </p:nvSpPr>
          <p:spPr>
            <a:xfrm>
              <a:off x="8350027"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6" name="页脚占位符 45"/>
          <p:cNvSpPr>
            <a:spLocks noGrp="1"/>
          </p:cNvSpPr>
          <p:nvPr>
            <p:ph type="ftr" sz="quarter" idx="13"/>
          </p:nvPr>
        </p:nvSpPr>
        <p:spPr/>
        <p:txBody>
          <a:bodyPr/>
          <a:lstStyle/>
          <a:p>
            <a:endParaRPr lang="zh-CN" altLang="en-US"/>
          </a:p>
        </p:txBody>
      </p:sp>
      <p:sp>
        <p:nvSpPr>
          <p:cNvPr id="47" name="灯片编号占位符 46"/>
          <p:cNvSpPr>
            <a:spLocks noGrp="1"/>
          </p:cNvSpPr>
          <p:nvPr>
            <p:ph type="sldNum" sz="quarter" idx="14"/>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7188332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15">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09E687-6FF3-497E-8D2B-0726366B5A6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a:solidFill>
            <a:schemeClr val="bg1">
              <a:lumMod val="95000"/>
            </a:schemeClr>
          </a:solidFill>
        </p:spPr>
      </p:pic>
      <p:sp>
        <p:nvSpPr>
          <p:cNvPr id="4" name="文本框 3">
            <a:extLst>
              <a:ext uri="{FF2B5EF4-FFF2-40B4-BE49-F238E27FC236}">
                <a16:creationId xmlns:a16="http://schemas.microsoft.com/office/drawing/2014/main" id="{AAB9FB1F-A3CF-4CA9-A9EF-0C48F4A86958}"/>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6" name="椭圆 5">
            <a:extLst>
              <a:ext uri="{FF2B5EF4-FFF2-40B4-BE49-F238E27FC236}">
                <a16:creationId xmlns:a16="http://schemas.microsoft.com/office/drawing/2014/main" id="{FAEE827E-265E-4523-9A1B-2462FC7787A9}"/>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63">
            <a:extLst>
              <a:ext uri="{FF2B5EF4-FFF2-40B4-BE49-F238E27FC236}">
                <a16:creationId xmlns:a16="http://schemas.microsoft.com/office/drawing/2014/main" id="{84E4C8C5-8729-407F-88E4-E64D9E5A8F4C}"/>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8" name="直接连接符 7">
            <a:extLst>
              <a:ext uri="{FF2B5EF4-FFF2-40B4-BE49-F238E27FC236}">
                <a16:creationId xmlns:a16="http://schemas.microsoft.com/office/drawing/2014/main" id="{FA719032-0D1F-4457-A6F4-CD326AC586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E5E857CB-1D67-40E0-9A56-A3291BF50DAB}"/>
              </a:ext>
            </a:extLst>
          </p:cNvPr>
          <p:cNvGrpSpPr/>
          <p:nvPr userDrawn="1"/>
        </p:nvGrpSpPr>
        <p:grpSpPr>
          <a:xfrm>
            <a:off x="10672870" y="250062"/>
            <a:ext cx="913766" cy="457978"/>
            <a:chOff x="1585727" y="453077"/>
            <a:chExt cx="374706" cy="187802"/>
          </a:xfrm>
          <a:solidFill>
            <a:schemeClr val="accent1"/>
          </a:solidFill>
        </p:grpSpPr>
        <p:sp>
          <p:nvSpPr>
            <p:cNvPr id="10" name="îśliďe">
              <a:extLst>
                <a:ext uri="{FF2B5EF4-FFF2-40B4-BE49-F238E27FC236}">
                  <a16:creationId xmlns:a16="http://schemas.microsoft.com/office/drawing/2014/main" id="{EDD6936A-E126-457C-9B28-47B3FED2654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 name="íšḻíḍé">
              <a:extLst>
                <a:ext uri="{FF2B5EF4-FFF2-40B4-BE49-F238E27FC236}">
                  <a16:creationId xmlns:a16="http://schemas.microsoft.com/office/drawing/2014/main" id="{70E56523-74B0-4F94-AA1C-DE8A7B3B6EF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 name="ïṥḻïḓé">
              <a:extLst>
                <a:ext uri="{FF2B5EF4-FFF2-40B4-BE49-F238E27FC236}">
                  <a16:creationId xmlns:a16="http://schemas.microsoft.com/office/drawing/2014/main" id="{21321976-BA9B-4E34-8E85-5D3CDB97A0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 name="î$ḷíḋè">
              <a:extLst>
                <a:ext uri="{FF2B5EF4-FFF2-40B4-BE49-F238E27FC236}">
                  <a16:creationId xmlns:a16="http://schemas.microsoft.com/office/drawing/2014/main" id="{2943ADE6-39AA-4335-9F6A-54AE5B453C5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 name="i$ḷiḍe">
              <a:extLst>
                <a:ext uri="{FF2B5EF4-FFF2-40B4-BE49-F238E27FC236}">
                  <a16:creationId xmlns:a16="http://schemas.microsoft.com/office/drawing/2014/main" id="{31F0CBAE-4361-4C06-ABD8-552E55255E4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 name="ïṡļïdè">
              <a:extLst>
                <a:ext uri="{FF2B5EF4-FFF2-40B4-BE49-F238E27FC236}">
                  <a16:creationId xmlns:a16="http://schemas.microsoft.com/office/drawing/2014/main" id="{BC199AEB-7B5B-4708-97DC-0B9BEDB04A2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6" name="íŝḻíḓê">
              <a:extLst>
                <a:ext uri="{FF2B5EF4-FFF2-40B4-BE49-F238E27FC236}">
                  <a16:creationId xmlns:a16="http://schemas.microsoft.com/office/drawing/2014/main" id="{1B8A1C35-C9EF-4011-ABEA-244F3FC19D2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7" name="isľîḑê">
              <a:extLst>
                <a:ext uri="{FF2B5EF4-FFF2-40B4-BE49-F238E27FC236}">
                  <a16:creationId xmlns:a16="http://schemas.microsoft.com/office/drawing/2014/main" id="{50EAE709-8FFA-4B75-9F56-9CF7FFD0E70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8" name="矩形 17">
            <a:extLst>
              <a:ext uri="{FF2B5EF4-FFF2-40B4-BE49-F238E27FC236}">
                <a16:creationId xmlns:a16="http://schemas.microsoft.com/office/drawing/2014/main" id="{215F96B7-1B6D-45C7-89C4-1B1CB521F90F}"/>
              </a:ext>
            </a:extLst>
          </p:cNvPr>
          <p:cNvSpPr/>
          <p:nvPr userDrawn="1"/>
        </p:nvSpPr>
        <p:spPr>
          <a:xfrm>
            <a:off x="-6350" y="1498600"/>
            <a:ext cx="12192000" cy="2197569"/>
          </a:xfrm>
          <a:prstGeom prst="rect">
            <a:avLst/>
          </a:prstGeom>
          <a:solidFill>
            <a:schemeClr val="bg1">
              <a:alpha val="80000"/>
            </a:schemeClr>
          </a:solidFill>
          <a:ln w="9525">
            <a:noFill/>
          </a:ln>
          <a:effectLst>
            <a:outerShdw blurRad="127000" dist="12700" sx="102000" sy="102000" algn="ctr" rotWithShape="0">
              <a:schemeClr val="accent1">
                <a:lumMod val="20000"/>
                <a:lumOff val="8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a:p>
        </p:txBody>
      </p:sp>
      <p:pic>
        <p:nvPicPr>
          <p:cNvPr id="19" name="图片 18">
            <a:extLst>
              <a:ext uri="{FF2B5EF4-FFF2-40B4-BE49-F238E27FC236}">
                <a16:creationId xmlns:a16="http://schemas.microsoft.com/office/drawing/2014/main" id="{435FE387-D85A-4629-A68D-0B405174EF74}"/>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l="46260"/>
          <a:stretch/>
        </p:blipFill>
        <p:spPr>
          <a:xfrm>
            <a:off x="1138462" y="958941"/>
            <a:ext cx="3019881" cy="5158438"/>
          </a:xfrm>
          <a:prstGeom prst="rect">
            <a:avLst/>
          </a:prstGeom>
        </p:spPr>
      </p:pic>
      <p:sp>
        <p:nvSpPr>
          <p:cNvPr id="20" name="图片占位符 2">
            <a:extLst>
              <a:ext uri="{FF2B5EF4-FFF2-40B4-BE49-F238E27FC236}">
                <a16:creationId xmlns:a16="http://schemas.microsoft.com/office/drawing/2014/main" id="{4E141A2D-B968-450E-8E30-996219BECC5D}"/>
              </a:ext>
            </a:extLst>
          </p:cNvPr>
          <p:cNvSpPr>
            <a:spLocks noGrp="1"/>
          </p:cNvSpPr>
          <p:nvPr>
            <p:ph type="pic" sz="quarter" idx="13"/>
          </p:nvPr>
        </p:nvSpPr>
        <p:spPr>
          <a:xfrm>
            <a:off x="1574799" y="1498600"/>
            <a:ext cx="2098041" cy="3728720"/>
          </a:xfrm>
          <a:prstGeom prst="rect">
            <a:avLst/>
          </a:prstGeom>
        </p:spPr>
        <p:txBody>
          <a:bodyPr/>
          <a:lstStyle/>
          <a:p>
            <a:endParaRPr lang="zh-CN" altLang="en-US"/>
          </a:p>
        </p:txBody>
      </p:sp>
      <p:sp>
        <p:nvSpPr>
          <p:cNvPr id="2" name="页脚占位符 1"/>
          <p:cNvSpPr>
            <a:spLocks noGrp="1"/>
          </p:cNvSpPr>
          <p:nvPr>
            <p:ph type="ftr" sz="quarter" idx="14"/>
          </p:nvPr>
        </p:nvSpPr>
        <p:spPr/>
        <p:txBody>
          <a:bodyPr/>
          <a:lstStyle/>
          <a:p>
            <a:endParaRPr lang="zh-CN" altLang="en-US"/>
          </a:p>
        </p:txBody>
      </p:sp>
      <p:sp>
        <p:nvSpPr>
          <p:cNvPr id="21" name="灯片编号占位符 20"/>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14862029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空白">
    <p:bg>
      <p:bgPr>
        <a:solidFill>
          <a:srgbClr val="F1F1F1"/>
        </a:solidFill>
        <a:effectLst/>
      </p:bgPr>
    </p:bg>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p>
            <a:endParaRPr lang="zh-CN" altLang="en-US"/>
          </a:p>
        </p:txBody>
      </p:sp>
      <p:sp>
        <p:nvSpPr>
          <p:cNvPr id="4" name="灯片编号占位符 3"/>
          <p:cNvSpPr>
            <a:spLocks noGrp="1"/>
          </p:cNvSpPr>
          <p:nvPr>
            <p:ph type="sldNum" sz="quarter" idx="11"/>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50021055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xmlns:p15="http://schemas.microsoft.com/office/powerpoint/2012/main">
      <p:transition spd="slow" advClick="0" advTm="200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标题和内容">
    <p:bg>
      <p:bgPr>
        <a:solidFill>
          <a:srgbClr val="F1F1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9097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23435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09848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7" name="图片占位符 36">
            <a:extLst>
              <a:ext uri="{FF2B5EF4-FFF2-40B4-BE49-F238E27FC236}">
                <a16:creationId xmlns:a16="http://schemas.microsoft.com/office/drawing/2014/main" id="{740F6025-3196-4FA0-83DC-EE1179AC9D6C}"/>
              </a:ext>
            </a:extLst>
          </p:cNvPr>
          <p:cNvSpPr>
            <a:spLocks noGrp="1"/>
          </p:cNvSpPr>
          <p:nvPr>
            <p:ph type="pic" sz="quarter" idx="15"/>
          </p:nvPr>
        </p:nvSpPr>
        <p:spPr>
          <a:xfrm>
            <a:off x="-142829" y="0"/>
            <a:ext cx="12477663" cy="1972932"/>
          </a:xfrm>
          <a:custGeom>
            <a:avLst/>
            <a:gdLst>
              <a:gd name="connsiteX0" fmla="*/ 0 w 12477663"/>
              <a:gd name="connsiteY0" fmla="*/ 0 h 1972932"/>
              <a:gd name="connsiteX1" fmla="*/ 12477663 w 12477663"/>
              <a:gd name="connsiteY1" fmla="*/ 0 h 1972932"/>
              <a:gd name="connsiteX2" fmla="*/ 12458763 w 12477663"/>
              <a:gd name="connsiteY2" fmla="*/ 47047 h 1972932"/>
              <a:gd name="connsiteX3" fmla="*/ 6238831 w 12477663"/>
              <a:gd name="connsiteY3" fmla="*/ 1972932 h 1972932"/>
              <a:gd name="connsiteX4" fmla="*/ 18900 w 12477663"/>
              <a:gd name="connsiteY4" fmla="*/ 47047 h 19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663" h="1972932">
                <a:moveTo>
                  <a:pt x="0" y="0"/>
                </a:moveTo>
                <a:lnTo>
                  <a:pt x="12477663" y="0"/>
                </a:lnTo>
                <a:lnTo>
                  <a:pt x="12458763" y="47047"/>
                </a:lnTo>
                <a:cubicBezTo>
                  <a:pt x="11866750" y="1146147"/>
                  <a:pt x="9306941" y="1972932"/>
                  <a:pt x="6238831" y="1972932"/>
                </a:cubicBezTo>
                <a:cubicBezTo>
                  <a:pt x="3170721" y="1972932"/>
                  <a:pt x="610913" y="1146147"/>
                  <a:pt x="18900" y="47047"/>
                </a:cubicBezTo>
                <a:close/>
              </a:path>
            </a:pathLst>
          </a:custGeom>
        </p:spPr>
        <p:txBody>
          <a:bodyPr wrap="square">
            <a:noAutofit/>
          </a:bodyPr>
          <a:lstStyle/>
          <a:p>
            <a:endParaRPr lang="zh-CN" altLang="en-US"/>
          </a:p>
        </p:txBody>
      </p:sp>
      <p:sp>
        <p:nvSpPr>
          <p:cNvPr id="23" name="文本框 22">
            <a:extLst>
              <a:ext uri="{FF2B5EF4-FFF2-40B4-BE49-F238E27FC236}">
                <a16:creationId xmlns:a16="http://schemas.microsoft.com/office/drawing/2014/main" id="{D8B5D204-87E5-427E-BB02-DA7D22EC0A2F}"/>
              </a:ext>
            </a:extLst>
          </p:cNvPr>
          <p:cNvSpPr txBox="1"/>
          <p:nvPr/>
        </p:nvSpPr>
        <p:spPr>
          <a:xfrm rot="16200000">
            <a:off x="562328" y="2233386"/>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cxnSp>
        <p:nvCxnSpPr>
          <p:cNvPr id="24" name="直接连接符 23">
            <a:extLst>
              <a:ext uri="{FF2B5EF4-FFF2-40B4-BE49-F238E27FC236}">
                <a16:creationId xmlns:a16="http://schemas.microsoft.com/office/drawing/2014/main" id="{2F371450-7476-4869-ABD4-D78E4EFF9B2C}"/>
              </a:ext>
            </a:extLst>
          </p:cNvPr>
          <p:cNvCxnSpPr>
            <a:cxnSpLocks/>
          </p:cNvCxnSpPr>
          <p:nvPr/>
        </p:nvCxnSpPr>
        <p:spPr>
          <a:xfrm>
            <a:off x="660400"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A0BFB36-33E5-4B00-AFFA-3D114104E615}"/>
              </a:ext>
            </a:extLst>
          </p:cNvPr>
          <p:cNvSpPr txBox="1"/>
          <p:nvPr/>
        </p:nvSpPr>
        <p:spPr>
          <a:xfrm rot="16200000">
            <a:off x="4609919" y="2233386"/>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cxnSp>
        <p:nvCxnSpPr>
          <p:cNvPr id="29" name="直接连接符 28">
            <a:extLst>
              <a:ext uri="{FF2B5EF4-FFF2-40B4-BE49-F238E27FC236}">
                <a16:creationId xmlns:a16="http://schemas.microsoft.com/office/drawing/2014/main" id="{5885CF53-AFA6-4BCD-ACD7-C936DAB2DCCB}"/>
              </a:ext>
            </a:extLst>
          </p:cNvPr>
          <p:cNvCxnSpPr>
            <a:cxnSpLocks/>
          </p:cNvCxnSpPr>
          <p:nvPr/>
        </p:nvCxnSpPr>
        <p:spPr>
          <a:xfrm>
            <a:off x="4707991"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FB1AFA5B-9366-4E92-A1A8-650789D6FE27}"/>
              </a:ext>
            </a:extLst>
          </p:cNvPr>
          <p:cNvSpPr txBox="1"/>
          <p:nvPr/>
        </p:nvSpPr>
        <p:spPr>
          <a:xfrm rot="16200000">
            <a:off x="9043411" y="223338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cxnSp>
        <p:nvCxnSpPr>
          <p:cNvPr id="34" name="直接连接符 33">
            <a:extLst>
              <a:ext uri="{FF2B5EF4-FFF2-40B4-BE49-F238E27FC236}">
                <a16:creationId xmlns:a16="http://schemas.microsoft.com/office/drawing/2014/main" id="{C5A026E9-295E-4DD0-A1A7-24F2752DF1F0}"/>
              </a:ext>
            </a:extLst>
          </p:cNvPr>
          <p:cNvCxnSpPr>
            <a:cxnSpLocks/>
          </p:cNvCxnSpPr>
          <p:nvPr/>
        </p:nvCxnSpPr>
        <p:spPr>
          <a:xfrm>
            <a:off x="9141483"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9EE7BA2-3D72-40FD-9831-242C8E3234EE}"/>
              </a:ext>
            </a:extLst>
          </p:cNvPr>
          <p:cNvSpPr txBox="1"/>
          <p:nvPr/>
        </p:nvSpPr>
        <p:spPr>
          <a:xfrm rot="16200000">
            <a:off x="2977842" y="4559831"/>
            <a:ext cx="861774" cy="787400"/>
          </a:xfrm>
          <a:prstGeom prst="rect">
            <a:avLst/>
          </a:prstGeom>
          <a:noFill/>
        </p:spPr>
        <p:txBody>
          <a:bodyPr vert="eaVert" wrap="square" rtlCol="0">
            <a:spAutoFit/>
          </a:bodyPr>
          <a:lstStyle/>
          <a:p>
            <a:r>
              <a:rPr lang="en-US" altLang="zh-CN" sz="4400">
                <a:solidFill>
                  <a:schemeClr val="accent1"/>
                </a:solidFill>
              </a:rPr>
              <a:t>04.</a:t>
            </a:r>
            <a:endParaRPr lang="zh-CN" altLang="en-US" sz="4400" dirty="0">
              <a:solidFill>
                <a:schemeClr val="accent1"/>
              </a:solidFill>
            </a:endParaRPr>
          </a:p>
        </p:txBody>
      </p:sp>
      <p:cxnSp>
        <p:nvCxnSpPr>
          <p:cNvPr id="45" name="直接连接符 44">
            <a:extLst>
              <a:ext uri="{FF2B5EF4-FFF2-40B4-BE49-F238E27FC236}">
                <a16:creationId xmlns:a16="http://schemas.microsoft.com/office/drawing/2014/main" id="{B14D238C-5295-460B-9F73-0A6C665AADEE}"/>
              </a:ext>
            </a:extLst>
          </p:cNvPr>
          <p:cNvCxnSpPr>
            <a:cxnSpLocks/>
          </p:cNvCxnSpPr>
          <p:nvPr/>
        </p:nvCxnSpPr>
        <p:spPr>
          <a:xfrm>
            <a:off x="3075914"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70F8935-A799-464B-A969-50F10DC9224E}"/>
              </a:ext>
            </a:extLst>
          </p:cNvPr>
          <p:cNvSpPr txBox="1"/>
          <p:nvPr/>
        </p:nvSpPr>
        <p:spPr>
          <a:xfrm rot="16200000">
            <a:off x="7025433" y="4559831"/>
            <a:ext cx="861774" cy="787400"/>
          </a:xfrm>
          <a:prstGeom prst="rect">
            <a:avLst/>
          </a:prstGeom>
          <a:noFill/>
        </p:spPr>
        <p:txBody>
          <a:bodyPr vert="eaVert" wrap="square" rtlCol="0">
            <a:spAutoFit/>
          </a:bodyPr>
          <a:lstStyle/>
          <a:p>
            <a:r>
              <a:rPr lang="en-US" altLang="zh-CN" sz="4400" dirty="0">
                <a:solidFill>
                  <a:schemeClr val="accent1"/>
                </a:solidFill>
              </a:rPr>
              <a:t>05.</a:t>
            </a:r>
            <a:endParaRPr lang="zh-CN" altLang="en-US" sz="4400" dirty="0">
              <a:solidFill>
                <a:schemeClr val="accent1"/>
              </a:solidFill>
            </a:endParaRPr>
          </a:p>
        </p:txBody>
      </p:sp>
      <p:cxnSp>
        <p:nvCxnSpPr>
          <p:cNvPr id="41" name="直接连接符 40">
            <a:extLst>
              <a:ext uri="{FF2B5EF4-FFF2-40B4-BE49-F238E27FC236}">
                <a16:creationId xmlns:a16="http://schemas.microsoft.com/office/drawing/2014/main" id="{3B7022D4-18C5-4008-AC4D-9CB858B782B3}"/>
              </a:ext>
            </a:extLst>
          </p:cNvPr>
          <p:cNvCxnSpPr>
            <a:cxnSpLocks/>
          </p:cNvCxnSpPr>
          <p:nvPr/>
        </p:nvCxnSpPr>
        <p:spPr>
          <a:xfrm>
            <a:off x="7123505"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9" name="文本占位符 48">
            <a:extLst>
              <a:ext uri="{FF2B5EF4-FFF2-40B4-BE49-F238E27FC236}">
                <a16:creationId xmlns:a16="http://schemas.microsoft.com/office/drawing/2014/main" id="{8AAFBE5E-9951-468D-842C-C373B57E162C}"/>
              </a:ext>
            </a:extLst>
          </p:cNvPr>
          <p:cNvSpPr>
            <a:spLocks noGrp="1"/>
          </p:cNvSpPr>
          <p:nvPr>
            <p:ph type="body" sz="quarter" idx="10" hasCustomPrompt="1"/>
          </p:nvPr>
        </p:nvSpPr>
        <p:spPr>
          <a:xfrm>
            <a:off x="747157" y="2989948"/>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56" name="文本占位符 48">
            <a:extLst>
              <a:ext uri="{FF2B5EF4-FFF2-40B4-BE49-F238E27FC236}">
                <a16:creationId xmlns:a16="http://schemas.microsoft.com/office/drawing/2014/main" id="{22B6D61A-4B56-40D1-9606-DE6C1B116D46}"/>
              </a:ext>
            </a:extLst>
          </p:cNvPr>
          <p:cNvSpPr>
            <a:spLocks noGrp="1"/>
          </p:cNvSpPr>
          <p:nvPr>
            <p:ph type="body" sz="quarter" idx="11" hasCustomPrompt="1"/>
          </p:nvPr>
        </p:nvSpPr>
        <p:spPr>
          <a:xfrm>
            <a:off x="478930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1" name="文本占位符 48">
            <a:extLst>
              <a:ext uri="{FF2B5EF4-FFF2-40B4-BE49-F238E27FC236}">
                <a16:creationId xmlns:a16="http://schemas.microsoft.com/office/drawing/2014/main" id="{BB7DBF4A-F336-4D0E-AEAA-442EF57D61E6}"/>
              </a:ext>
            </a:extLst>
          </p:cNvPr>
          <p:cNvSpPr>
            <a:spLocks noGrp="1"/>
          </p:cNvSpPr>
          <p:nvPr>
            <p:ph type="body" sz="quarter" idx="12" hasCustomPrompt="1"/>
          </p:nvPr>
        </p:nvSpPr>
        <p:spPr>
          <a:xfrm>
            <a:off x="922394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3" name="文本占位符 48">
            <a:extLst>
              <a:ext uri="{FF2B5EF4-FFF2-40B4-BE49-F238E27FC236}">
                <a16:creationId xmlns:a16="http://schemas.microsoft.com/office/drawing/2014/main" id="{ABAC8E71-7622-44BD-B9EF-FB2DDE2DEC12}"/>
              </a:ext>
            </a:extLst>
          </p:cNvPr>
          <p:cNvSpPr>
            <a:spLocks noGrp="1"/>
          </p:cNvSpPr>
          <p:nvPr>
            <p:ph type="body" sz="quarter" idx="13" hasCustomPrompt="1"/>
          </p:nvPr>
        </p:nvSpPr>
        <p:spPr>
          <a:xfrm>
            <a:off x="3158375"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5" name="文本占位符 48">
            <a:extLst>
              <a:ext uri="{FF2B5EF4-FFF2-40B4-BE49-F238E27FC236}">
                <a16:creationId xmlns:a16="http://schemas.microsoft.com/office/drawing/2014/main" id="{BF93E37B-BAE5-44B2-9D04-125CCAB615B8}"/>
              </a:ext>
            </a:extLst>
          </p:cNvPr>
          <p:cNvSpPr>
            <a:spLocks noGrp="1"/>
          </p:cNvSpPr>
          <p:nvPr>
            <p:ph type="body" sz="quarter" idx="14" hasCustomPrompt="1"/>
          </p:nvPr>
        </p:nvSpPr>
        <p:spPr>
          <a:xfrm>
            <a:off x="7205966"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grpSp>
        <p:nvGrpSpPr>
          <p:cNvPr id="39" name="组合 38">
            <a:extLst>
              <a:ext uri="{FF2B5EF4-FFF2-40B4-BE49-F238E27FC236}">
                <a16:creationId xmlns:a16="http://schemas.microsoft.com/office/drawing/2014/main" id="{4689036F-78DA-4278-A853-444342F03DB3}"/>
              </a:ext>
            </a:extLst>
          </p:cNvPr>
          <p:cNvGrpSpPr/>
          <p:nvPr userDrawn="1"/>
        </p:nvGrpSpPr>
        <p:grpSpPr>
          <a:xfrm>
            <a:off x="2539883" y="2413261"/>
            <a:ext cx="7112234" cy="3564639"/>
            <a:chOff x="1585727" y="453077"/>
            <a:chExt cx="374706" cy="187802"/>
          </a:xfrm>
          <a:solidFill>
            <a:schemeClr val="bg1">
              <a:lumMod val="65000"/>
              <a:alpha val="5000"/>
            </a:schemeClr>
          </a:solidFill>
        </p:grpSpPr>
        <p:sp>
          <p:nvSpPr>
            <p:cNvPr id="42" name="îśliďe">
              <a:extLst>
                <a:ext uri="{FF2B5EF4-FFF2-40B4-BE49-F238E27FC236}">
                  <a16:creationId xmlns:a16="http://schemas.microsoft.com/office/drawing/2014/main" id="{14FFDB68-D4A2-4EF1-B52B-39615FA1529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3" name="íšḻíḍé">
              <a:extLst>
                <a:ext uri="{FF2B5EF4-FFF2-40B4-BE49-F238E27FC236}">
                  <a16:creationId xmlns:a16="http://schemas.microsoft.com/office/drawing/2014/main" id="{0AB45B29-6AB1-4C60-9DD1-33AF43FFA1E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6" name="ïṥḻïḓé">
              <a:extLst>
                <a:ext uri="{FF2B5EF4-FFF2-40B4-BE49-F238E27FC236}">
                  <a16:creationId xmlns:a16="http://schemas.microsoft.com/office/drawing/2014/main" id="{CD99A818-0C1D-482E-A96C-917036EBFF9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47" name="î$ḷíḋè">
              <a:extLst>
                <a:ext uri="{FF2B5EF4-FFF2-40B4-BE49-F238E27FC236}">
                  <a16:creationId xmlns:a16="http://schemas.microsoft.com/office/drawing/2014/main" id="{220B3C49-5424-4D5C-B740-92DDFE0807A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8" name="i$ḷiḍe">
              <a:extLst>
                <a:ext uri="{FF2B5EF4-FFF2-40B4-BE49-F238E27FC236}">
                  <a16:creationId xmlns:a16="http://schemas.microsoft.com/office/drawing/2014/main" id="{29EBB59F-1A1E-4BEC-B5EF-DE011D905D0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0" name="ïṡļïdè">
              <a:extLst>
                <a:ext uri="{FF2B5EF4-FFF2-40B4-BE49-F238E27FC236}">
                  <a16:creationId xmlns:a16="http://schemas.microsoft.com/office/drawing/2014/main" id="{62EA3F3B-BAF9-4E7B-B86E-52EAD2AA10B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51" name="íŝḻíḓê">
              <a:extLst>
                <a:ext uri="{FF2B5EF4-FFF2-40B4-BE49-F238E27FC236}">
                  <a16:creationId xmlns:a16="http://schemas.microsoft.com/office/drawing/2014/main" id="{FB650BD5-0822-472D-B58F-AE9450B041D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2" name="isľîḑê">
              <a:extLst>
                <a:ext uri="{FF2B5EF4-FFF2-40B4-BE49-F238E27FC236}">
                  <a16:creationId xmlns:a16="http://schemas.microsoft.com/office/drawing/2014/main" id="{09B8C62F-2EFC-4D33-851E-989224FE0B5C}"/>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 name="页脚占位符 1"/>
          <p:cNvSpPr>
            <a:spLocks noGrp="1"/>
          </p:cNvSpPr>
          <p:nvPr>
            <p:ph type="ftr" sz="quarter" idx="16"/>
          </p:nvPr>
        </p:nvSpPr>
        <p:spPr/>
        <p:txBody>
          <a:bodyPr/>
          <a:lstStyle/>
          <a:p>
            <a:endParaRPr lang="zh-CN" altLang="en-US"/>
          </a:p>
        </p:txBody>
      </p:sp>
      <p:sp>
        <p:nvSpPr>
          <p:cNvPr id="3" name="灯片编号占位符 2"/>
          <p:cNvSpPr>
            <a:spLocks noGrp="1"/>
          </p:cNvSpPr>
          <p:nvPr>
            <p:ph type="sldNum" sz="quarter" idx="17"/>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518949665"/>
      </p:ext>
    </p:extLst>
  </p:cSld>
  <p:clrMapOvr>
    <a:masterClrMapping/>
  </p:clrMapOvr>
  <p:extLst>
    <p:ext uri="{DCECCB84-F9BA-43D5-87BE-67443E8EF086}">
      <p15:sldGuideLst xmlns:p15="http://schemas.microsoft.com/office/powerpoint/2012/main">
        <p15:guide id="1" pos="20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22" name="图片占位符 21">
            <a:extLst>
              <a:ext uri="{FF2B5EF4-FFF2-40B4-BE49-F238E27FC236}">
                <a16:creationId xmlns:a16="http://schemas.microsoft.com/office/drawing/2014/main" id="{7AE66B26-FD1C-4615-AFBA-EC01DC5A60D8}"/>
              </a:ext>
            </a:extLst>
          </p:cNvPr>
          <p:cNvSpPr>
            <a:spLocks noGrp="1"/>
          </p:cNvSpPr>
          <p:nvPr>
            <p:ph type="pic" sz="quarter" idx="14"/>
          </p:nvPr>
        </p:nvSpPr>
        <p:spPr>
          <a:xfrm>
            <a:off x="5656409" y="322405"/>
            <a:ext cx="6540686" cy="6540688"/>
          </a:xfrm>
          <a:custGeom>
            <a:avLst/>
            <a:gdLst>
              <a:gd name="connsiteX0" fmla="*/ 6530501 w 6530501"/>
              <a:gd name="connsiteY0" fmla="*/ 0 h 6530502"/>
              <a:gd name="connsiteX1" fmla="*/ 6530501 w 6530501"/>
              <a:gd name="connsiteY1" fmla="*/ 6530502 h 6530502"/>
              <a:gd name="connsiteX2" fmla="*/ 0 w 6530501"/>
              <a:gd name="connsiteY2" fmla="*/ 6530502 h 6530502"/>
              <a:gd name="connsiteX3" fmla="*/ 6530501 w 6530501"/>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1" h="6530502">
                <a:moveTo>
                  <a:pt x="6530501" y="0"/>
                </a:moveTo>
                <a:lnTo>
                  <a:pt x="6530501" y="6530502"/>
                </a:lnTo>
                <a:lnTo>
                  <a:pt x="0" y="6530502"/>
                </a:lnTo>
                <a:cubicBezTo>
                  <a:pt x="0" y="2923805"/>
                  <a:pt x="2923804" y="0"/>
                  <a:pt x="6530501"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78356"/>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12453"/>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11324" y="3436355"/>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p>
            <a:r>
              <a:rPr lang="zh-CN" altLang="en-US" sz="1400" dirty="0">
                <a:solidFill>
                  <a:schemeClr val="bg1">
                    <a:lumMod val="65000"/>
                  </a:schemeClr>
                </a:solidFill>
              </a:rPr>
              <a:t>明德 厚学 求是 创新      </a:t>
            </a:r>
            <a:r>
              <a:rPr lang="en-US" altLang="zh-CN" sz="1400" dirty="0">
                <a:solidFill>
                  <a:schemeClr val="bg1">
                    <a:lumMod val="65000"/>
                  </a:schemeClr>
                </a:solidFill>
              </a:rPr>
              <a:t>http://www.hust.edu.cn/</a:t>
            </a:r>
            <a:endParaRPr lang="zh-CN" altLang="en-US" sz="1400" dirty="0">
              <a:solidFill>
                <a:schemeClr val="bg1">
                  <a:lumMod val="65000"/>
                </a:schemeClr>
              </a:solidFill>
            </a:endParaRPr>
          </a:p>
        </p:txBody>
      </p:sp>
      <p:sp>
        <p:nvSpPr>
          <p:cNvPr id="2" name="页脚占位符 1"/>
          <p:cNvSpPr>
            <a:spLocks noGrp="1"/>
          </p:cNvSpPr>
          <p:nvPr>
            <p:ph type="ftr" sz="quarter" idx="15"/>
          </p:nvPr>
        </p:nvSpPr>
        <p:spPr/>
        <p:txBody>
          <a:bodyPr/>
          <a:lstStyle/>
          <a:p>
            <a:endParaRPr lang="zh-CN" altLang="en-US"/>
          </a:p>
        </p:txBody>
      </p:sp>
      <p:sp>
        <p:nvSpPr>
          <p:cNvPr id="3" name="灯片编号占位符 2"/>
          <p:cNvSpPr>
            <a:spLocks noGrp="1"/>
          </p:cNvSpPr>
          <p:nvPr>
            <p:ph type="sldNum" sz="quarter" idx="16"/>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129668405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过渡页">
    <p:spTree>
      <p:nvGrpSpPr>
        <p:cNvPr id="1" name=""/>
        <p:cNvGrpSpPr/>
        <p:nvPr/>
      </p:nvGrpSpPr>
      <p:grpSpPr>
        <a:xfrm>
          <a:off x="0" y="0"/>
          <a:ext cx="0" cy="0"/>
          <a:chOff x="0" y="0"/>
          <a:chExt cx="0" cy="0"/>
        </a:xfrm>
      </p:grpSpPr>
      <p:sp>
        <p:nvSpPr>
          <p:cNvPr id="25" name="图片占位符 24">
            <a:extLst>
              <a:ext uri="{FF2B5EF4-FFF2-40B4-BE49-F238E27FC236}">
                <a16:creationId xmlns:a16="http://schemas.microsoft.com/office/drawing/2014/main" id="{C9513911-6F82-465B-AA1D-A50590958317}"/>
              </a:ext>
            </a:extLst>
          </p:cNvPr>
          <p:cNvSpPr>
            <a:spLocks noGrp="1"/>
          </p:cNvSpPr>
          <p:nvPr>
            <p:ph type="pic" sz="quarter" idx="14"/>
          </p:nvPr>
        </p:nvSpPr>
        <p:spPr>
          <a:xfrm>
            <a:off x="0" y="327498"/>
            <a:ext cx="6530502" cy="6530502"/>
          </a:xfrm>
          <a:custGeom>
            <a:avLst/>
            <a:gdLst>
              <a:gd name="connsiteX0" fmla="*/ 0 w 6530502"/>
              <a:gd name="connsiteY0" fmla="*/ 0 h 6530502"/>
              <a:gd name="connsiteX1" fmla="*/ 6530502 w 6530502"/>
              <a:gd name="connsiteY1" fmla="*/ 6530502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cubicBezTo>
                  <a:pt x="3606697" y="0"/>
                  <a:pt x="6530502" y="2923805"/>
                  <a:pt x="6530502" y="6530502"/>
                </a:cubicBezTo>
                <a:lnTo>
                  <a:pt x="0" y="6530502"/>
                </a:ln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395"/>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36629"/>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
        <p:nvSpPr>
          <p:cNvPr id="2" name="页脚占位符 1"/>
          <p:cNvSpPr>
            <a:spLocks noGrp="1"/>
          </p:cNvSpPr>
          <p:nvPr>
            <p:ph type="ftr" sz="quarter" idx="15"/>
          </p:nvPr>
        </p:nvSpPr>
        <p:spPr/>
        <p:txBody>
          <a:bodyPr/>
          <a:lstStyle/>
          <a:p>
            <a:endParaRPr lang="zh-CN" altLang="en-US"/>
          </a:p>
        </p:txBody>
      </p:sp>
      <p:sp>
        <p:nvSpPr>
          <p:cNvPr id="3" name="灯片编号占位符 2"/>
          <p:cNvSpPr>
            <a:spLocks noGrp="1"/>
          </p:cNvSpPr>
          <p:nvPr>
            <p:ph type="sldNum" sz="quarter" idx="16"/>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358438523"/>
      </p:ext>
    </p:extLst>
  </p:cSld>
  <p:clrMapOvr>
    <a:masterClrMapping/>
  </p:clrMapOvr>
  <p:extLst>
    <p:ext uri="{DCECCB84-F9BA-43D5-87BE-67443E8EF086}">
      <p15:sldGuideLst xmlns:p15="http://schemas.microsoft.com/office/powerpoint/2012/main">
        <p15:guide id="3" pos="23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过渡页">
    <p:spTree>
      <p:nvGrpSpPr>
        <p:cNvPr id="1" name=""/>
        <p:cNvGrpSpPr/>
        <p:nvPr/>
      </p:nvGrpSpPr>
      <p:grpSpPr>
        <a:xfrm>
          <a:off x="0" y="0"/>
          <a:ext cx="0" cy="0"/>
          <a:chOff x="0" y="0"/>
          <a:chExt cx="0" cy="0"/>
        </a:xfrm>
      </p:grpSpPr>
      <p:sp>
        <p:nvSpPr>
          <p:cNvPr id="38" name="图片占位符 37">
            <a:extLst>
              <a:ext uri="{FF2B5EF4-FFF2-40B4-BE49-F238E27FC236}">
                <a16:creationId xmlns:a16="http://schemas.microsoft.com/office/drawing/2014/main" id="{15DC2A65-FE98-4711-9BCC-2CEE396972E9}"/>
              </a:ext>
            </a:extLst>
          </p:cNvPr>
          <p:cNvSpPr>
            <a:spLocks noGrp="1"/>
          </p:cNvSpPr>
          <p:nvPr>
            <p:ph type="pic" sz="quarter" idx="14"/>
          </p:nvPr>
        </p:nvSpPr>
        <p:spPr>
          <a:xfrm>
            <a:off x="5661498" y="0"/>
            <a:ext cx="6530502" cy="6530502"/>
          </a:xfrm>
          <a:custGeom>
            <a:avLst/>
            <a:gdLst>
              <a:gd name="connsiteX0" fmla="*/ 0 w 6530502"/>
              <a:gd name="connsiteY0" fmla="*/ 0 h 6530502"/>
              <a:gd name="connsiteX1" fmla="*/ 6530502 w 6530502"/>
              <a:gd name="connsiteY1" fmla="*/ 0 h 6530502"/>
              <a:gd name="connsiteX2" fmla="*/ 6530502 w 6530502"/>
              <a:gd name="connsiteY2" fmla="*/ 6530502 h 6530502"/>
              <a:gd name="connsiteX3" fmla="*/ 0 w 6530502"/>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2" h="6530502">
                <a:moveTo>
                  <a:pt x="0" y="0"/>
                </a:moveTo>
                <a:lnTo>
                  <a:pt x="6530502" y="0"/>
                </a:lnTo>
                <a:lnTo>
                  <a:pt x="6530502" y="6530502"/>
                </a:lnTo>
                <a:cubicBezTo>
                  <a:pt x="2923805" y="6530502"/>
                  <a:pt x="0" y="3606697"/>
                  <a:pt x="0"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1130300"/>
            <a:ext cx="4155152" cy="2854487"/>
          </a:xfrm>
          <a:prstGeom prst="rect">
            <a:avLst/>
          </a:prstGeom>
          <a:noFill/>
        </p:spPr>
        <p:txBody>
          <a:bodyPr wrap="none" lIns="0" rIns="0" rtlCol="0">
            <a:noAutofit/>
          </a:bodyPr>
          <a:lstStyle>
            <a:lvl1pPr marL="0" indent="0">
              <a:buNone/>
              <a:defRPr lang="zh-CN" altLang="en-US" sz="23900" b="1" smtClean="0">
                <a:solidFill>
                  <a:schemeClr val="bg1">
                    <a:alpha val="60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09946"/>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36724"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
        <p:nvSpPr>
          <p:cNvPr id="2" name="页脚占位符 1"/>
          <p:cNvSpPr>
            <a:spLocks noGrp="1"/>
          </p:cNvSpPr>
          <p:nvPr>
            <p:ph type="ftr" sz="quarter" idx="15"/>
          </p:nvPr>
        </p:nvSpPr>
        <p:spPr/>
        <p:txBody>
          <a:bodyPr/>
          <a:lstStyle/>
          <a:p>
            <a:endParaRPr lang="zh-CN" altLang="en-US"/>
          </a:p>
        </p:txBody>
      </p:sp>
      <p:sp>
        <p:nvSpPr>
          <p:cNvPr id="3" name="灯片编号占位符 2"/>
          <p:cNvSpPr>
            <a:spLocks noGrp="1"/>
          </p:cNvSpPr>
          <p:nvPr>
            <p:ph type="sldNum" sz="quarter" idx="16"/>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223943104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过渡页">
    <p:spTree>
      <p:nvGrpSpPr>
        <p:cNvPr id="1" name=""/>
        <p:cNvGrpSpPr/>
        <p:nvPr/>
      </p:nvGrpSpPr>
      <p:grpSpPr>
        <a:xfrm>
          <a:off x="0" y="0"/>
          <a:ext cx="0" cy="0"/>
          <a:chOff x="0" y="0"/>
          <a:chExt cx="0" cy="0"/>
        </a:xfrm>
      </p:grpSpPr>
      <p:sp>
        <p:nvSpPr>
          <p:cNvPr id="21" name="图片占位符 20">
            <a:extLst>
              <a:ext uri="{FF2B5EF4-FFF2-40B4-BE49-F238E27FC236}">
                <a16:creationId xmlns:a16="http://schemas.microsoft.com/office/drawing/2014/main" id="{FC237A11-D652-4937-8A62-5371D6867CA4}"/>
              </a:ext>
            </a:extLst>
          </p:cNvPr>
          <p:cNvSpPr>
            <a:spLocks noGrp="1"/>
          </p:cNvSpPr>
          <p:nvPr>
            <p:ph type="pic" sz="quarter" idx="14"/>
          </p:nvPr>
        </p:nvSpPr>
        <p:spPr>
          <a:xfrm>
            <a:off x="0" y="0"/>
            <a:ext cx="6530502" cy="6530502"/>
          </a:xfrm>
          <a:custGeom>
            <a:avLst/>
            <a:gdLst>
              <a:gd name="connsiteX0" fmla="*/ 0 w 6530502"/>
              <a:gd name="connsiteY0" fmla="*/ 0 h 6530502"/>
              <a:gd name="connsiteX1" fmla="*/ 6530502 w 6530502"/>
              <a:gd name="connsiteY1" fmla="*/ 0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lnTo>
                  <a:pt x="6530502" y="0"/>
                </a:lnTo>
                <a:cubicBezTo>
                  <a:pt x="6530502" y="3606697"/>
                  <a:pt x="3606697" y="6530502"/>
                  <a:pt x="0" y="6530502"/>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1207371"/>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707"/>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
        <p:nvSpPr>
          <p:cNvPr id="2" name="页脚占位符 1"/>
          <p:cNvSpPr>
            <a:spLocks noGrp="1"/>
          </p:cNvSpPr>
          <p:nvPr>
            <p:ph type="ftr" sz="quarter" idx="15"/>
          </p:nvPr>
        </p:nvSpPr>
        <p:spPr/>
        <p:txBody>
          <a:bodyPr/>
          <a:lstStyle/>
          <a:p>
            <a:endParaRPr lang="zh-CN" altLang="en-US"/>
          </a:p>
        </p:txBody>
      </p:sp>
      <p:sp>
        <p:nvSpPr>
          <p:cNvPr id="3" name="灯片编号占位符 2"/>
          <p:cNvSpPr>
            <a:spLocks noGrp="1"/>
          </p:cNvSpPr>
          <p:nvPr>
            <p:ph type="sldNum" sz="quarter" idx="16"/>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231510787"/>
      </p:ext>
    </p:extLst>
  </p:cSld>
  <p:clrMapOvr>
    <a:masterClrMapping/>
  </p:clrMapOvr>
  <p:extLst>
    <p:ext uri="{DCECCB84-F9BA-43D5-87BE-67443E8EF086}">
      <p15:sldGuideLst xmlns:p15="http://schemas.microsoft.com/office/powerpoint/2012/main">
        <p15:guide id="1" orient="horz" pos="2160">
          <p15:clr>
            <a:srgbClr val="FBAE40"/>
          </p15:clr>
        </p15:guide>
        <p15:guide id="3" pos="234">
          <p15:clr>
            <a:srgbClr val="FBAE40"/>
          </p15:clr>
        </p15:guide>
        <p15:guide id="4" orient="horz" pos="1933">
          <p15:clr>
            <a:srgbClr val="FBAE40"/>
          </p15:clr>
        </p15:guide>
        <p15:guide id="5" orient="horz" pos="238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7" name="图片占位符 10">
            <a:extLst>
              <a:ext uri="{FF2B5EF4-FFF2-40B4-BE49-F238E27FC236}">
                <a16:creationId xmlns:a16="http://schemas.microsoft.com/office/drawing/2014/main" id="{35313B20-8690-4136-A1F3-47CF2D2E1067}"/>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p:spPr>
        <p:txBody>
          <a:bodyPr wrap="square">
            <a:noAutofit/>
          </a:bodyPr>
          <a:lstStyle/>
          <a:p>
            <a:endParaRPr lang="zh-CN" altLang="en-US"/>
          </a:p>
        </p:txBody>
      </p:sp>
      <p:cxnSp>
        <p:nvCxnSpPr>
          <p:cNvPr id="8" name="直接连接符 7">
            <a:extLst>
              <a:ext uri="{FF2B5EF4-FFF2-40B4-BE49-F238E27FC236}">
                <a16:creationId xmlns:a16="http://schemas.microsoft.com/office/drawing/2014/main" id="{49E68DCC-3FD5-47C1-AFCE-A8CBA6C16AB7}"/>
              </a:ext>
            </a:extLst>
          </p:cNvPr>
          <p:cNvCxnSpPr>
            <a:cxnSpLocks/>
          </p:cNvCxnSpPr>
          <p:nvPr userDrawn="1"/>
        </p:nvCxnSpPr>
        <p:spPr>
          <a:xfrm>
            <a:off x="1626978" y="5301345"/>
            <a:ext cx="31246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3">
            <a:extLst>
              <a:ext uri="{FF2B5EF4-FFF2-40B4-BE49-F238E27FC236}">
                <a16:creationId xmlns:a16="http://schemas.microsoft.com/office/drawing/2014/main" id="{9C424561-9732-440B-AB95-190BCC88D5CE}"/>
              </a:ext>
            </a:extLst>
          </p:cNvPr>
          <p:cNvSpPr>
            <a:spLocks noGrp="1"/>
          </p:cNvSpPr>
          <p:nvPr>
            <p:ph type="body" sz="quarter" idx="11" hasCustomPrompt="1"/>
          </p:nvPr>
        </p:nvSpPr>
        <p:spPr>
          <a:xfrm>
            <a:off x="1550777" y="1819627"/>
            <a:ext cx="2732752" cy="2003625"/>
          </a:xfrm>
          <a:prstGeom prst="rect">
            <a:avLst/>
          </a:prstGeom>
          <a:noFill/>
        </p:spPr>
        <p:txBody>
          <a:bodyPr wrap="none" lIns="0" rIns="0" rtlCol="0">
            <a:noAutofit/>
          </a:bodyPr>
          <a:lstStyle>
            <a:lvl1pPr marL="0" indent="0">
              <a:buNone/>
              <a:defRPr lang="zh-CN" altLang="en-US" sz="13800" b="1" smtClean="0">
                <a:gradFill>
                  <a:gsLst>
                    <a:gs pos="9000">
                      <a:schemeClr val="accent1">
                        <a:lumMod val="5000"/>
                        <a:lumOff val="95000"/>
                        <a:alpha val="0"/>
                      </a:schemeClr>
                    </a:gs>
                    <a:gs pos="35255">
                      <a:schemeClr val="accent1">
                        <a:lumMod val="40000"/>
                        <a:lumOff val="60000"/>
                      </a:schemeClr>
                    </a:gs>
                    <a:gs pos="61000">
                      <a:schemeClr val="accent1">
                        <a:lumMod val="60000"/>
                        <a:lumOff val="40000"/>
                      </a:schemeClr>
                    </a:gs>
                    <a:gs pos="100000">
                      <a:schemeClr val="accent1"/>
                    </a:gs>
                  </a:gsLst>
                  <a:lin ang="16200000" scaled="0"/>
                </a:gradFill>
                <a:latin typeface="+mn-ea"/>
                <a:ea typeface="+mn-ea"/>
              </a:defRPr>
            </a:lvl1pPr>
          </a:lstStyle>
          <a:p>
            <a:pPr marL="0" lvl="0"/>
            <a:r>
              <a:rPr lang="en-US" altLang="zh-CN" dirty="0"/>
              <a:t>0X</a:t>
            </a:r>
            <a:endParaRPr lang="zh-CN" altLang="en-US" dirty="0"/>
          </a:p>
        </p:txBody>
      </p:sp>
      <p:sp>
        <p:nvSpPr>
          <p:cNvPr id="10" name="文本占位符 13">
            <a:extLst>
              <a:ext uri="{FF2B5EF4-FFF2-40B4-BE49-F238E27FC236}">
                <a16:creationId xmlns:a16="http://schemas.microsoft.com/office/drawing/2014/main" id="{6A8E70DD-B9AA-401F-9F1E-D97B8C26A1C9}"/>
              </a:ext>
            </a:extLst>
          </p:cNvPr>
          <p:cNvSpPr>
            <a:spLocks noGrp="1"/>
          </p:cNvSpPr>
          <p:nvPr>
            <p:ph type="body" sz="quarter" idx="12" hasCustomPrompt="1"/>
          </p:nvPr>
        </p:nvSpPr>
        <p:spPr>
          <a:xfrm>
            <a:off x="1626978" y="3706948"/>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1" name="文本占位符 13">
            <a:extLst>
              <a:ext uri="{FF2B5EF4-FFF2-40B4-BE49-F238E27FC236}">
                <a16:creationId xmlns:a16="http://schemas.microsoft.com/office/drawing/2014/main" id="{B3F042AC-770A-4123-8A4B-A2ADC3C86B4C}"/>
              </a:ext>
            </a:extLst>
          </p:cNvPr>
          <p:cNvSpPr>
            <a:spLocks noGrp="1"/>
          </p:cNvSpPr>
          <p:nvPr>
            <p:ph type="body" sz="quarter" idx="13" hasCustomPrompt="1"/>
          </p:nvPr>
        </p:nvSpPr>
        <p:spPr>
          <a:xfrm>
            <a:off x="1626978" y="4646022"/>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sp>
        <p:nvSpPr>
          <p:cNvPr id="118" name="文本框 117">
            <a:extLst>
              <a:ext uri="{FF2B5EF4-FFF2-40B4-BE49-F238E27FC236}">
                <a16:creationId xmlns:a16="http://schemas.microsoft.com/office/drawing/2014/main" id="{1B56CCC1-ACA5-4C89-AF09-34F0893C245F}"/>
              </a:ext>
            </a:extLst>
          </p:cNvPr>
          <p:cNvSpPr txBox="1"/>
          <p:nvPr userDrawn="1"/>
        </p:nvSpPr>
        <p:spPr>
          <a:xfrm>
            <a:off x="566643" y="6187578"/>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grpSp>
        <p:nvGrpSpPr>
          <p:cNvPr id="119" name="组合 118">
            <a:extLst>
              <a:ext uri="{FF2B5EF4-FFF2-40B4-BE49-F238E27FC236}">
                <a16:creationId xmlns:a16="http://schemas.microsoft.com/office/drawing/2014/main" id="{8A6FC628-761A-4B9D-B9A9-FBF5C3E43D27}"/>
              </a:ext>
            </a:extLst>
          </p:cNvPr>
          <p:cNvGrpSpPr/>
          <p:nvPr userDrawn="1"/>
        </p:nvGrpSpPr>
        <p:grpSpPr>
          <a:xfrm>
            <a:off x="660401" y="439644"/>
            <a:ext cx="966578" cy="484447"/>
            <a:chOff x="1585727" y="453077"/>
            <a:chExt cx="374706" cy="187802"/>
          </a:xfrm>
          <a:solidFill>
            <a:schemeClr val="accent1"/>
          </a:solidFill>
        </p:grpSpPr>
        <p:sp>
          <p:nvSpPr>
            <p:cNvPr id="120" name="îśliďe">
              <a:extLst>
                <a:ext uri="{FF2B5EF4-FFF2-40B4-BE49-F238E27FC236}">
                  <a16:creationId xmlns:a16="http://schemas.microsoft.com/office/drawing/2014/main" id="{4964739B-F193-4C9B-9600-A6BB3270366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05F18555-B9F4-4238-B849-F4ACE5A3C87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AA558284-346E-499C-B4D2-013EA57A53D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A9668D34-6F9C-40AF-BD4E-0B221468C6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E56324-F00A-470C-BC5C-8EED2254734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F6414755-474B-4557-BEBE-B01CBF06F838}"/>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2CFE885F-1278-4915-B764-4876D079105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7" name="isľîḑê">
              <a:extLst>
                <a:ext uri="{FF2B5EF4-FFF2-40B4-BE49-F238E27FC236}">
                  <a16:creationId xmlns:a16="http://schemas.microsoft.com/office/drawing/2014/main" id="{DFC7FD85-FA4D-4D1C-8647-E1BA23B9F02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3705938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119" name="文本框 118">
            <a:extLst>
              <a:ext uri="{FF2B5EF4-FFF2-40B4-BE49-F238E27FC236}">
                <a16:creationId xmlns:a16="http://schemas.microsoft.com/office/drawing/2014/main" id="{B3C25A68-AD4D-4079-835C-08450F3BB764}"/>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287" name="椭圆 286">
            <a:extLst>
              <a:ext uri="{FF2B5EF4-FFF2-40B4-BE49-F238E27FC236}">
                <a16:creationId xmlns:a16="http://schemas.microsoft.com/office/drawing/2014/main" id="{C99B26D8-2643-44DC-B5E7-FAFF3847668B}"/>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163">
            <a:extLst>
              <a:ext uri="{FF2B5EF4-FFF2-40B4-BE49-F238E27FC236}">
                <a16:creationId xmlns:a16="http://schemas.microsoft.com/office/drawing/2014/main" id="{FB1CF7D9-3AF3-4B69-93BC-184D5C1A583E}"/>
              </a:ext>
            </a:extLst>
          </p:cNvPr>
          <p:cNvSpPr>
            <a:spLocks noGrp="1"/>
          </p:cNvSpPr>
          <p:nvPr userDrawn="1">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123" name="直接连接符 122">
            <a:extLst>
              <a:ext uri="{FF2B5EF4-FFF2-40B4-BE49-F238E27FC236}">
                <a16:creationId xmlns:a16="http://schemas.microsoft.com/office/drawing/2014/main" id="{DF36D376-C633-4FC3-A794-52336E7CD06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275" name="组合 274">
            <a:extLst>
              <a:ext uri="{FF2B5EF4-FFF2-40B4-BE49-F238E27FC236}">
                <a16:creationId xmlns:a16="http://schemas.microsoft.com/office/drawing/2014/main" id="{8C880A74-95D2-486E-88F0-7B63631B9516}"/>
              </a:ext>
            </a:extLst>
          </p:cNvPr>
          <p:cNvGrpSpPr/>
          <p:nvPr userDrawn="1"/>
        </p:nvGrpSpPr>
        <p:grpSpPr>
          <a:xfrm>
            <a:off x="10672870" y="250062"/>
            <a:ext cx="913766" cy="457978"/>
            <a:chOff x="1585727" y="453077"/>
            <a:chExt cx="374706" cy="187802"/>
          </a:xfrm>
          <a:solidFill>
            <a:schemeClr val="accent1"/>
          </a:solidFill>
        </p:grpSpPr>
        <p:sp>
          <p:nvSpPr>
            <p:cNvPr id="276" name="îśliďe">
              <a:extLst>
                <a:ext uri="{FF2B5EF4-FFF2-40B4-BE49-F238E27FC236}">
                  <a16:creationId xmlns:a16="http://schemas.microsoft.com/office/drawing/2014/main" id="{ED2BDFF9-0084-4885-A9E5-43AF06C0D73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77" name="íšḻíḍé">
              <a:extLst>
                <a:ext uri="{FF2B5EF4-FFF2-40B4-BE49-F238E27FC236}">
                  <a16:creationId xmlns:a16="http://schemas.microsoft.com/office/drawing/2014/main" id="{C0A46737-19ED-48C8-829E-E3901C0E3D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78" name="ïṥḻïḓé">
              <a:extLst>
                <a:ext uri="{FF2B5EF4-FFF2-40B4-BE49-F238E27FC236}">
                  <a16:creationId xmlns:a16="http://schemas.microsoft.com/office/drawing/2014/main" id="{1E4D9741-32E1-4390-BDFD-369B5E5B8EF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79" name="î$ḷíḋè">
              <a:extLst>
                <a:ext uri="{FF2B5EF4-FFF2-40B4-BE49-F238E27FC236}">
                  <a16:creationId xmlns:a16="http://schemas.microsoft.com/office/drawing/2014/main" id="{1A3E3C42-5720-4C54-BE49-54161595681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80" name="i$ḷiḍe">
              <a:extLst>
                <a:ext uri="{FF2B5EF4-FFF2-40B4-BE49-F238E27FC236}">
                  <a16:creationId xmlns:a16="http://schemas.microsoft.com/office/drawing/2014/main" id="{C73BBF15-75A1-48DB-B8E8-928413E7220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81" name="ïṡļïdè">
              <a:extLst>
                <a:ext uri="{FF2B5EF4-FFF2-40B4-BE49-F238E27FC236}">
                  <a16:creationId xmlns:a16="http://schemas.microsoft.com/office/drawing/2014/main" id="{FC002ACE-A1AF-43FA-BE5A-52DB0A175F9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82" name="íŝḻíḓê">
              <a:extLst>
                <a:ext uri="{FF2B5EF4-FFF2-40B4-BE49-F238E27FC236}">
                  <a16:creationId xmlns:a16="http://schemas.microsoft.com/office/drawing/2014/main" id="{7E83EF4E-8255-4A54-919D-96F33CDE0EE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83" name="isľîḑê">
              <a:extLst>
                <a:ext uri="{FF2B5EF4-FFF2-40B4-BE49-F238E27FC236}">
                  <a16:creationId xmlns:a16="http://schemas.microsoft.com/office/drawing/2014/main" id="{FBCD47E7-AD51-4747-B593-899B4A61EF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 name="页脚占位符 2"/>
          <p:cNvSpPr>
            <a:spLocks noGrp="1"/>
          </p:cNvSpPr>
          <p:nvPr>
            <p:ph type="ftr" sz="quarter" idx="13"/>
          </p:nvPr>
        </p:nvSpPr>
        <p:spPr/>
        <p:txBody>
          <a:bodyPr/>
          <a:lstStyle/>
          <a:p>
            <a:endParaRPr lang="zh-CN" altLang="en-US"/>
          </a:p>
        </p:txBody>
      </p:sp>
      <p:sp>
        <p:nvSpPr>
          <p:cNvPr id="4" name="灯片编号占位符 3"/>
          <p:cNvSpPr>
            <a:spLocks noGrp="1"/>
          </p:cNvSpPr>
          <p:nvPr>
            <p:ph type="sldNum" sz="quarter" idx="14"/>
          </p:nvPr>
        </p:nvSpPr>
        <p:spPr/>
        <p:txBody>
          <a:bodyPr/>
          <a:lstStyle/>
          <a:p>
            <a:fld id="{AF69888C-E133-43D9-A638-B5C95925B91C}" type="slidenum">
              <a:rPr lang="zh-CN" altLang="en-US" smtClean="0"/>
              <a:t>‹#›</a:t>
            </a:fld>
            <a:endParaRPr lang="zh-CN" altLang="en-US" dirty="0"/>
          </a:p>
        </p:txBody>
      </p:sp>
    </p:spTree>
    <p:extLst>
      <p:ext uri="{BB962C8B-B14F-4D97-AF65-F5344CB8AC3E}">
        <p14:creationId xmlns:p14="http://schemas.microsoft.com/office/powerpoint/2010/main" val="415230152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69888C-E133-43D9-A638-B5C95925B91C}" type="slidenum">
              <a:rPr lang="zh-CN" altLang="en-US" smtClean="0"/>
              <a:t>‹#›</a:t>
            </a:fld>
            <a:endParaRPr lang="zh-CN" altLang="en-US" dirty="0"/>
          </a:p>
        </p:txBody>
      </p:sp>
      <p:sp>
        <p:nvSpPr>
          <p:cNvPr id="3" name="页脚占位符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extLst>
      <p:ext uri="{BB962C8B-B14F-4D97-AF65-F5344CB8AC3E}">
        <p14:creationId xmlns:p14="http://schemas.microsoft.com/office/powerpoint/2010/main" val="341864056"/>
      </p:ext>
    </p:extLst>
  </p:cSld>
  <p:clrMap bg1="lt1" tx1="dk1" bg2="lt2" tx2="dk2" accent1="accent1" accent2="accent2" accent3="accent3" accent4="accent4" accent5="accent5" accent6="accent6" hlink="hlink" folHlink="folHlink"/>
  <p:sldLayoutIdLst>
    <p:sldLayoutId id="2147483655" r:id="rId1"/>
    <p:sldLayoutId id="2147483663" r:id="rId2"/>
    <p:sldLayoutId id="2147483650" r:id="rId3"/>
    <p:sldLayoutId id="2147483668" r:id="rId4"/>
    <p:sldLayoutId id="2147483669" r:id="rId5"/>
    <p:sldLayoutId id="2147483670" r:id="rId6"/>
    <p:sldLayoutId id="2147483671" r:id="rId7"/>
    <p:sldLayoutId id="2147483664" r:id="rId8"/>
    <p:sldLayoutId id="2147483649" r:id="rId9"/>
    <p:sldLayoutId id="2147483660" r:id="rId10"/>
    <p:sldLayoutId id="2147483661" r:id="rId11"/>
    <p:sldLayoutId id="2147483662" r:id="rId12"/>
    <p:sldLayoutId id="2147483652" r:id="rId13"/>
    <p:sldLayoutId id="2147483672" r:id="rId14"/>
    <p:sldLayoutId id="2147483654" r:id="rId15"/>
    <p:sldLayoutId id="2147483653" r:id="rId16"/>
    <p:sldLayoutId id="2147483656" r:id="rId17"/>
    <p:sldLayoutId id="2147483657" r:id="rId18"/>
    <p:sldLayoutId id="2147483658" r:id="rId19"/>
    <p:sldLayoutId id="2147483659" r:id="rId20"/>
    <p:sldLayoutId id="2147483665" r:id="rId21"/>
    <p:sldLayoutId id="2147483666" r:id="rId22"/>
    <p:sldLayoutId id="2147483667" r:id="rId23"/>
    <p:sldLayoutId id="2147483673" r:id="rId24"/>
    <p:sldLayoutId id="2147483674" r:id="rId25"/>
    <p:sldLayoutId id="2147483680" r:id="rId26"/>
    <p:sldLayoutId id="2147483681" r:id="rId2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页脚占位符 1"/>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B96A5B-A282-4D67-819F-AA1E3D7F06DB}" type="slidenum">
              <a:rPr lang="zh-CN" altLang="en-US" smtClean="0"/>
              <a:t>‹#›</a:t>
            </a:fld>
            <a:endParaRPr lang="zh-CN" altLang="en-US"/>
          </a:p>
        </p:txBody>
      </p:sp>
    </p:spTree>
    <p:extLst>
      <p:ext uri="{BB962C8B-B14F-4D97-AF65-F5344CB8AC3E}">
        <p14:creationId xmlns:p14="http://schemas.microsoft.com/office/powerpoint/2010/main" val="3224061831"/>
      </p:ext>
    </p:extLst>
  </p:cSld>
  <p:clrMap bg1="lt1" tx1="dk1" bg2="lt2" tx2="dk2" accent1="accent1" accent2="accent2" accent3="accent3" accent4="accent4" accent5="accent5" accent6="accent6" hlink="hlink" folHlink="folHlink"/>
  <p:sldLayoutIdLst>
    <p:sldLayoutId id="2147483677" r:id="rId1"/>
    <p:sldLayoutId id="214748367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26.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32.emf"/><Relationship Id="rId4" Type="http://schemas.openxmlformats.org/officeDocument/2006/relationships/image" Target="../media/image31.emf"/></Relationships>
</file>

<file path=ppt/slides/_rels/slide3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490.png"/><Relationship Id="rId5" Type="http://schemas.openxmlformats.org/officeDocument/2006/relationships/image" Target="../media/image49.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9.xml"/><Relationship Id="rId5" Type="http://schemas.openxmlformats.org/officeDocument/2006/relationships/image" Target="../media/image53.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9.xml"/><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image" Target="../media/image53.jpg"/><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1.xml"/><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55.xml"/><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56.xml"/><Relationship Id="rId1" Type="http://schemas.openxmlformats.org/officeDocument/2006/relationships/slideLayout" Target="../slideLayouts/slideLayout9.xml"/><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2"/>
          <p:cNvSpPr txBox="1"/>
          <p:nvPr/>
        </p:nvSpPr>
        <p:spPr>
          <a:xfrm>
            <a:off x="1776520" y="2840735"/>
            <a:ext cx="8741616" cy="1354218"/>
          </a:xfrm>
          <a:prstGeom prst="rect">
            <a:avLst/>
          </a:prstGeom>
          <a:noFill/>
        </p:spPr>
        <p:txBody>
          <a:bodyPr wrap="square" lIns="121889" tIns="60944" rIns="121889" bIns="60944" rtlCol="0">
            <a:spAutoFit/>
          </a:bodyPr>
          <a:lstStyle/>
          <a:p>
            <a:pPr algn="ctr"/>
            <a:r>
              <a:rPr lang="zh-CN" altLang="en-US" sz="7998" b="1" dirty="0">
                <a:solidFill>
                  <a:srgbClr val="44546A"/>
                </a:solidFill>
                <a:latin typeface="微软雅黑" panose="020B0503020204020204" pitchFamily="34" charset="-122"/>
                <a:ea typeface="微软雅黑" panose="020B0503020204020204" pitchFamily="34" charset="-122"/>
              </a:rPr>
              <a:t>机器学习</a:t>
            </a:r>
            <a:endParaRPr lang="zh-CN" altLang="zh-CN" sz="7998" b="1" dirty="0">
              <a:solidFill>
                <a:srgbClr val="44546A"/>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2425647" y="4372218"/>
            <a:ext cx="7340708" cy="400012"/>
          </a:xfrm>
          <a:prstGeom prst="rect">
            <a:avLst/>
          </a:prstGeom>
          <a:solidFill>
            <a:srgbClr val="0072C7"/>
          </a:solidFill>
        </p:spPr>
        <p:txBody>
          <a:bodyPr wrap="square" lIns="121889" tIns="60944" rIns="121889" bIns="60944" rtlCol="0">
            <a:spAutoFit/>
          </a:bodyPr>
          <a:lstStyle/>
          <a:p>
            <a:pPr algn="ctr"/>
            <a:r>
              <a:rPr lang="en-US" altLang="zh-CN" b="1" dirty="0">
                <a:solidFill>
                  <a:prstClr val="white"/>
                </a:solidFill>
                <a:latin typeface="微软雅黑" panose="020B0503020204020204" pitchFamily="34" charset="-122"/>
                <a:ea typeface="微软雅黑" panose="020B0503020204020204" pitchFamily="34" charset="-122"/>
              </a:rPr>
              <a:t>Machine Learning</a:t>
            </a:r>
            <a:endParaRPr lang="zh-CN" altLang="zh-CN" dirty="0">
              <a:solidFill>
                <a:prstClr val="white"/>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2331828" y="4194952"/>
            <a:ext cx="7528346" cy="0"/>
          </a:xfrm>
          <a:prstGeom prst="line">
            <a:avLst/>
          </a:prstGeom>
          <a:noFill/>
          <a:ln w="9525" cap="flat" cmpd="sng" algn="ctr">
            <a:solidFill>
              <a:srgbClr val="F8F8F8">
                <a:lumMod val="75000"/>
              </a:srgbClr>
            </a:solidFill>
            <a:prstDash val="lgDash"/>
          </a:ln>
          <a:effectLst/>
        </p:spPr>
      </p:cxnSp>
      <p:cxnSp>
        <p:nvCxnSpPr>
          <p:cNvPr id="21" name="直接连接符 20"/>
          <p:cNvCxnSpPr/>
          <p:nvPr/>
        </p:nvCxnSpPr>
        <p:spPr>
          <a:xfrm>
            <a:off x="2331828" y="2683134"/>
            <a:ext cx="7528346" cy="0"/>
          </a:xfrm>
          <a:prstGeom prst="line">
            <a:avLst/>
          </a:prstGeom>
          <a:noFill/>
          <a:ln w="9525" cap="flat" cmpd="sng" algn="ctr">
            <a:solidFill>
              <a:srgbClr val="F8F8F8">
                <a:lumMod val="75000"/>
              </a:srgbClr>
            </a:solidFill>
            <a:prstDash val="lgDash"/>
          </a:ln>
          <a:effectLst/>
        </p:spPr>
      </p:cxnSp>
      <p:pic>
        <p:nvPicPr>
          <p:cNvPr id="6" name="久石让 - Summer.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56163" y="-1659566"/>
            <a:ext cx="812506" cy="812800"/>
          </a:xfrm>
          <a:prstGeom prst="rect">
            <a:avLst/>
          </a:prstGeom>
        </p:spPr>
      </p:pic>
      <p:pic>
        <p:nvPicPr>
          <p:cNvPr id="2" name="图片 1"/>
          <p:cNvPicPr>
            <a:picLocks noChangeAspect="1"/>
          </p:cNvPicPr>
          <p:nvPr/>
        </p:nvPicPr>
        <p:blipFill>
          <a:blip r:embed="rId6"/>
          <a:stretch>
            <a:fillRect/>
          </a:stretch>
        </p:blipFill>
        <p:spPr>
          <a:xfrm flipV="1">
            <a:off x="4332049" y="413598"/>
            <a:ext cx="3527904" cy="2179224"/>
          </a:xfrm>
          <a:prstGeom prst="rect">
            <a:avLst/>
          </a:prstGeom>
        </p:spPr>
      </p:pic>
      <p:sp>
        <p:nvSpPr>
          <p:cNvPr id="9" name="TextBox 18"/>
          <p:cNvSpPr txBox="1"/>
          <p:nvPr/>
        </p:nvSpPr>
        <p:spPr>
          <a:xfrm>
            <a:off x="4204378" y="5048411"/>
            <a:ext cx="5945338" cy="1600406"/>
          </a:xfrm>
          <a:prstGeom prst="rect">
            <a:avLst/>
          </a:prstGeom>
          <a:noFill/>
        </p:spPr>
        <p:txBody>
          <a:bodyPr wrap="square" lIns="121889" tIns="60944" rIns="121889" bIns="60944" rtlCol="0">
            <a:spAutoFit/>
          </a:bodyPr>
          <a:lstStyle/>
          <a:p>
            <a:r>
              <a:rPr lang="zh-CN" altLang="en-US" sz="2400" b="1" dirty="0">
                <a:latin typeface="Microsoft YaHei" panose="020B0503020204020204" pitchFamily="34" charset="-122"/>
                <a:ea typeface="Microsoft YaHei" panose="020B0503020204020204" pitchFamily="34" charset="-122"/>
              </a:rPr>
              <a:t>授课老师：刘雪明</a:t>
            </a:r>
            <a:endParaRPr lang="en-US" altLang="zh-CN" sz="2400" b="1" dirty="0">
              <a:latin typeface="Microsoft YaHei" panose="020B0503020204020204" pitchFamily="34" charset="-122"/>
              <a:ea typeface="Microsoft YaHei" panose="020B0503020204020204" pitchFamily="34" charset="-122"/>
            </a:endParaRPr>
          </a:p>
          <a:p>
            <a:r>
              <a:rPr lang="zh-CN" altLang="en-US" sz="2400" b="1" dirty="0">
                <a:latin typeface="Microsoft YaHei" panose="020B0503020204020204" pitchFamily="34" charset="-122"/>
                <a:ea typeface="Microsoft YaHei" panose="020B0503020204020204" pitchFamily="34" charset="-122"/>
              </a:rPr>
              <a:t>电       话：</a:t>
            </a:r>
            <a:r>
              <a:rPr lang="en-US" altLang="zh-CN" sz="2400" b="1" dirty="0">
                <a:latin typeface="Microsoft YaHei" panose="020B0503020204020204" pitchFamily="34" charset="-122"/>
                <a:ea typeface="Microsoft YaHei" panose="020B0503020204020204" pitchFamily="34" charset="-122"/>
              </a:rPr>
              <a:t>18040598577</a:t>
            </a:r>
          </a:p>
          <a:p>
            <a:r>
              <a:rPr lang="zh-CN" altLang="en-US" sz="2400" b="1" dirty="0">
                <a:latin typeface="Microsoft YaHei" panose="020B0503020204020204" pitchFamily="34" charset="-122"/>
                <a:ea typeface="Microsoft YaHei" panose="020B0503020204020204" pitchFamily="34" charset="-122"/>
              </a:rPr>
              <a:t>办  公  室：</a:t>
            </a:r>
            <a:r>
              <a:rPr lang="zh-CN" altLang="en-CN" sz="2400" b="1" dirty="0">
                <a:latin typeface="Microsoft YaHei" panose="020B0503020204020204" pitchFamily="34" charset="-122"/>
                <a:ea typeface="Microsoft YaHei" panose="020B0503020204020204" pitchFamily="34" charset="-122"/>
              </a:rPr>
              <a:t>南一楼</a:t>
            </a:r>
            <a:r>
              <a:rPr lang="zh-CN" altLang="en-US" sz="2400" b="1" dirty="0">
                <a:latin typeface="Microsoft YaHei" panose="020B0503020204020204" pitchFamily="34" charset="-122"/>
                <a:ea typeface="Microsoft YaHei" panose="020B0503020204020204" pitchFamily="34" charset="-122"/>
              </a:rPr>
              <a:t>西</a:t>
            </a:r>
            <a:r>
              <a:rPr lang="en-US" altLang="zh-CN" sz="2400" b="1" dirty="0">
                <a:latin typeface="Microsoft YaHei" panose="020B0503020204020204" pitchFamily="34" charset="-122"/>
                <a:ea typeface="Microsoft YaHei" panose="020B0503020204020204" pitchFamily="34" charset="-122"/>
              </a:rPr>
              <a:t>303</a:t>
            </a:r>
            <a:r>
              <a:rPr lang="zh-CN" altLang="en-US" sz="2400" b="1" dirty="0">
                <a:latin typeface="Microsoft YaHei" panose="020B0503020204020204" pitchFamily="34" charset="-122"/>
                <a:ea typeface="Microsoft YaHei" panose="020B0503020204020204" pitchFamily="34" charset="-122"/>
              </a:rPr>
              <a:t>室</a:t>
            </a:r>
            <a:endParaRPr lang="en-US" altLang="zh-CN" sz="2400" b="1" dirty="0">
              <a:latin typeface="Microsoft YaHei" panose="020B0503020204020204" pitchFamily="34" charset="-122"/>
              <a:ea typeface="Microsoft YaHei" panose="020B0503020204020204" pitchFamily="34" charset="-122"/>
            </a:endParaRPr>
          </a:p>
          <a:p>
            <a:r>
              <a:rPr lang="zh-CN" altLang="en-US" sz="2400" b="1" dirty="0">
                <a:latin typeface="Microsoft YaHei" panose="020B0503020204020204" pitchFamily="34" charset="-122"/>
                <a:ea typeface="Microsoft YaHei" panose="020B0503020204020204" pitchFamily="34" charset="-122"/>
              </a:rPr>
              <a:t>邮       箱：</a:t>
            </a:r>
            <a:r>
              <a:rPr lang="en-US" altLang="zh-CN" sz="2400" b="1" i="1" dirty="0" err="1">
                <a:solidFill>
                  <a:srgbClr val="0000FF"/>
                </a:solidFill>
                <a:latin typeface="Microsoft YaHei" panose="020B0503020204020204" pitchFamily="34" charset="-122"/>
                <a:ea typeface="Microsoft YaHei" panose="020B0503020204020204" pitchFamily="34" charset="-122"/>
              </a:rPr>
              <a:t>xm_liu@hust.edu.cn</a:t>
            </a:r>
            <a:endParaRPr lang="en-US" sz="2400" b="1" i="1" dirty="0">
              <a:solidFill>
                <a:srgbClr val="0000FF"/>
              </a:solidFill>
              <a:latin typeface="Microsoft YaHei" panose="020B0503020204020204" pitchFamily="34" charset="-122"/>
              <a:ea typeface="Microsoft YaHei" panose="020B0503020204020204" pitchFamily="34" charset="-122"/>
            </a:endParaRPr>
          </a:p>
        </p:txBody>
      </p:sp>
      <p:sp>
        <p:nvSpPr>
          <p:cNvPr id="5" name="灯片编号占位符 4"/>
          <p:cNvSpPr>
            <a:spLocks noGrp="1"/>
          </p:cNvSpPr>
          <p:nvPr>
            <p:ph type="sldNum" sz="quarter" idx="11"/>
          </p:nvPr>
        </p:nvSpPr>
        <p:spPr/>
        <p:txBody>
          <a:bodyPr/>
          <a:lstStyle/>
          <a:p>
            <a:fld id="{AF69888C-E133-43D9-A638-B5C95925B91C}" type="slidenum">
              <a:rPr lang="zh-CN" altLang="en-US" smtClean="0"/>
              <a:t>1</a:t>
            </a:fld>
            <a:endParaRPr lang="zh-CN" altLang="en-US" dirty="0"/>
          </a:p>
        </p:txBody>
      </p:sp>
    </p:spTree>
    <p:extLst>
      <p:ext uri="{BB962C8B-B14F-4D97-AF65-F5344CB8AC3E}">
        <p14:creationId xmlns:p14="http://schemas.microsoft.com/office/powerpoint/2010/main" val="26264156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xmlns:p15="http://schemas.microsoft.com/office/powerpoint/2012/main">
      <p:transition spd="slow" advClick="0"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withEffect">
                                  <p:childTnLst>
                                    <p:cmd type="call" cmd="playFrom(0.0)">
                                      <p:cBhvr>
                                        <p:cTn id="6" dur="1" fill="hold"/>
                                        <p:tgtEl>
                                          <p:spTgt spid="6"/>
                                        </p:tgtEl>
                                      </p:cBhvr>
                                    </p:cmd>
                                  </p:childTnLst>
                                </p:cTn>
                              </p:par>
                            </p:childTnLst>
                          </p:cTn>
                        </p:par>
                        <p:par>
                          <p:cTn id="7" fill="hold" nodeType="withGroup">
                            <p:stCondLst>
                              <p:cond delay="1"/>
                            </p:stCondLst>
                            <p:childTnLst>
                              <p:par>
                                <p:cTn id="8" presetID="41" presetClass="entr" presetSubtype="0" fill="hold" grpId="0" nodeType="afterEffect">
                                  <p:iterate type="lt">
                                    <p:tmPct val="10000"/>
                                  </p:iterate>
                                  <p:childTnLst>
                                    <p:set>
                                      <p:cBhvr>
                                        <p:cTn id="9" dur="1" fill="hold">
                                          <p:stCondLst>
                                            <p:cond delay="0"/>
                                          </p:stCondLst>
                                        </p:cTn>
                                        <p:tgtEl>
                                          <p:spTgt spid="16"/>
                                        </p:tgtEl>
                                        <p:attrNameLst>
                                          <p:attrName>style.visibility</p:attrName>
                                        </p:attrNameLst>
                                      </p:cBhvr>
                                      <p:to>
                                        <p:strVal val="visible"/>
                                      </p:to>
                                    </p:set>
                                    <p:anim calcmode="lin" valueType="num">
                                      <p:cBhvr>
                                        <p:cTn id="10"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6"/>
                                        </p:tgtEl>
                                        <p:attrNameLst>
                                          <p:attrName>ppt_y</p:attrName>
                                        </p:attrNameLst>
                                      </p:cBhvr>
                                      <p:tavLst>
                                        <p:tav tm="0">
                                          <p:val>
                                            <p:strVal val="#ppt_y"/>
                                          </p:val>
                                        </p:tav>
                                        <p:tav tm="100000">
                                          <p:val>
                                            <p:strVal val="#ppt_y"/>
                                          </p:val>
                                        </p:tav>
                                      </p:tavLst>
                                    </p:anim>
                                    <p:anim calcmode="lin" valueType="num">
                                      <p:cBhvr>
                                        <p:cTn id="12"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6"/>
                                        </p:tgtEl>
                                      </p:cBhvr>
                                    </p:animEffect>
                                  </p:childTnLst>
                                </p:cTn>
                              </p:par>
                            </p:childTnLst>
                          </p:cTn>
                        </p:par>
                        <p:par>
                          <p:cTn id="15" fill="hold" nodeType="withGroup">
                            <p:stCondLst>
                              <p:cond delay="651"/>
                            </p:stCondLst>
                            <p:childTnLst>
                              <p:par>
                                <p:cTn id="16" presetID="42" presetClass="entr" presetSubtype="0" fill="hold" grpId="0" nodeType="afterEffec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anim calcmode="lin" valueType="num">
                                      <p:cBhvr>
                                        <p:cTn id="19" dur="500" fill="hold"/>
                                        <p:tgtEl>
                                          <p:spTgt spid="18"/>
                                        </p:tgtEl>
                                        <p:attrNameLst>
                                          <p:attrName>ppt_x</p:attrName>
                                        </p:attrNameLst>
                                      </p:cBhvr>
                                      <p:tavLst>
                                        <p:tav tm="0">
                                          <p:val>
                                            <p:strVal val="#ppt_x"/>
                                          </p:val>
                                        </p:tav>
                                        <p:tav tm="100000">
                                          <p:val>
                                            <p:strVal val="#ppt_x"/>
                                          </p:val>
                                        </p:tav>
                                      </p:tavLst>
                                    </p:anim>
                                    <p:anim calcmode="lin" valueType="num">
                                      <p:cBhvr>
                                        <p:cTn id="20" dur="500" fill="hold"/>
                                        <p:tgtEl>
                                          <p:spTgt spid="18"/>
                                        </p:tgtEl>
                                        <p:attrNameLst>
                                          <p:attrName>ppt_y</p:attrName>
                                        </p:attrNameLst>
                                      </p:cBhvr>
                                      <p:tavLst>
                                        <p:tav tm="0">
                                          <p:val>
                                            <p:strVal val="#ppt_y+.1"/>
                                          </p:val>
                                        </p:tav>
                                        <p:tav tm="100000">
                                          <p:val>
                                            <p:strVal val="#ppt_y"/>
                                          </p:val>
                                        </p:tav>
                                      </p:tavLst>
                                    </p:anim>
                                  </p:childTnLst>
                                </p:cTn>
                              </p:par>
                            </p:childTnLst>
                          </p:cTn>
                        </p:par>
                        <p:par>
                          <p:cTn id="21" fill="hold" nodeType="withGroup">
                            <p:stCondLst>
                              <p:cond delay="1151"/>
                            </p:stCondLst>
                            <p:childTnLst>
                              <p:par>
                                <p:cTn id="22" presetID="22" presetClass="entr" presetSubtype="8" fill="hold" nodeType="afterEffec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par>
                                <p:cTn id="25" presetID="22" presetClass="entr" presetSubtype="2" fill="hold" nodeType="withEffec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childTnLst>
                          </p:cTn>
                        </p:par>
                        <p:par>
                          <p:cTn id="28" fill="hold">
                            <p:stCondLst>
                              <p:cond delay="1651"/>
                            </p:stCondLst>
                            <p:childTnLst>
                              <p:par>
                                <p:cTn id="29" presetID="56" presetClass="entr" presetSubtype="0" fill="hold" grpId="0" nodeType="afterEffect">
                                  <p:iterate type="lt">
                                    <p:tmPct val="10000"/>
                                  </p:iterate>
                                  <p:childTnLst>
                                    <p:set>
                                      <p:cBhvr>
                                        <p:cTn id="30" dur="1" fill="hold">
                                          <p:stCondLst>
                                            <p:cond delay="0"/>
                                          </p:stCondLst>
                                        </p:cTn>
                                        <p:tgtEl>
                                          <p:spTgt spid="9"/>
                                        </p:tgtEl>
                                        <p:attrNameLst>
                                          <p:attrName>style.visibility</p:attrName>
                                        </p:attrNameLst>
                                      </p:cBhvr>
                                      <p:to>
                                        <p:strVal val="visible"/>
                                      </p:to>
                                    </p:set>
                                    <p:anim by="(-#ppt_w*2)" calcmode="lin" valueType="num">
                                      <p:cBhvr rctx="PPT">
                                        <p:cTn id="31" dur="250" autoRev="1" fill="hold">
                                          <p:stCondLst>
                                            <p:cond delay="0"/>
                                          </p:stCondLst>
                                        </p:cTn>
                                        <p:tgtEl>
                                          <p:spTgt spid="9"/>
                                        </p:tgtEl>
                                        <p:attrNameLst>
                                          <p:attrName>ppt_w</p:attrName>
                                        </p:attrNameLst>
                                      </p:cBhvr>
                                    </p:anim>
                                    <p:anim by="(#ppt_w*0.50)" calcmode="lin" valueType="num">
                                      <p:cBhvr>
                                        <p:cTn id="32" dur="250" decel="50000" autoRev="1" fill="hold">
                                          <p:stCondLst>
                                            <p:cond delay="0"/>
                                          </p:stCondLst>
                                        </p:cTn>
                                        <p:tgtEl>
                                          <p:spTgt spid="9"/>
                                        </p:tgtEl>
                                        <p:attrNameLst>
                                          <p:attrName>ppt_x</p:attrName>
                                        </p:attrNameLst>
                                      </p:cBhvr>
                                    </p:anim>
                                    <p:anim from="(-#ppt_h/2)" to="(#ppt_y)" calcmode="lin" valueType="num">
                                      <p:cBhvr>
                                        <p:cTn id="33" dur="500" fill="hold">
                                          <p:stCondLst>
                                            <p:cond delay="0"/>
                                          </p:stCondLst>
                                        </p:cTn>
                                        <p:tgtEl>
                                          <p:spTgt spid="9"/>
                                        </p:tgtEl>
                                        <p:attrNameLst>
                                          <p:attrName>ppt_y</p:attrName>
                                        </p:attrNameLst>
                                      </p:cBhvr>
                                    </p:anim>
                                    <p:animRot by="21600000">
                                      <p:cBhvr>
                                        <p:cTn id="34" dur="500" fill="hold">
                                          <p:stCondLst>
                                            <p:cond delay="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5" repeatCount="indefinite" fill="hold" display="0">
                  <p:stCondLst>
                    <p:cond delay="indefinite"/>
                  </p:stCondLst>
                  <p:endCondLst>
                    <p:cond evt="onPrev" delay="0">
                      <p:tgtEl>
                        <p:sldTgt/>
                      </p:tgtEl>
                    </p:cond>
                    <p:cond evt="onStopAudio" delay="0">
                      <p:tgtEl>
                        <p:sldTgt/>
                      </p:tgtEl>
                    </p:cond>
                  </p:endCondLst>
                </p:cTn>
                <p:tgtEl>
                  <p:spTgt spid="6"/>
                </p:tgtEl>
              </p:cMediaNode>
            </p:audio>
          </p:childTnLst>
        </p:cTn>
      </p:par>
    </p:tnLst>
    <p:bldLst>
      <p:bldP spid="16" grpId="0"/>
      <p:bldP spid="18" grpId="0" animBg="1"/>
      <p:bldP spid="9" grpId="0"/>
    </p:bldLst>
  </p:timing>
  <p:extLst>
    <p:ext uri="{E180D4A7-C9FB-4DFB-919C-405C955672EB}">
      <p14:showEvtLst xmlns:p14="http://schemas.microsoft.com/office/powerpoint/2010/main">
        <p14:playEvt time="0" objId="6"/>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2.1</a:t>
            </a:r>
            <a:r>
              <a:rPr lang="zh-CN" altLang="en-US" sz="4000" dirty="0"/>
              <a:t>、</a:t>
            </a:r>
            <a:r>
              <a:rPr lang="en-US" altLang="zh-CN" sz="4000" dirty="0"/>
              <a:t>ID3</a:t>
            </a:r>
            <a:r>
              <a:rPr lang="zh-CN" altLang="en-US" sz="4000" dirty="0"/>
              <a:t>算法</a:t>
            </a:r>
          </a:p>
        </p:txBody>
      </p:sp>
      <p:sp>
        <p:nvSpPr>
          <p:cNvPr id="8" name="矩形 7">
            <a:extLst>
              <a:ext uri="{FF2B5EF4-FFF2-40B4-BE49-F238E27FC236}">
                <a16:creationId xmlns:a16="http://schemas.microsoft.com/office/drawing/2014/main" id="{9002FF18-9897-4B94-9338-2E49A59D93AA}"/>
              </a:ext>
            </a:extLst>
          </p:cNvPr>
          <p:cNvSpPr/>
          <p:nvPr/>
        </p:nvSpPr>
        <p:spPr>
          <a:xfrm>
            <a:off x="884535" y="1219677"/>
            <a:ext cx="10394353" cy="1135054"/>
          </a:xfrm>
          <a:prstGeom prst="rect">
            <a:avLst/>
          </a:prstGeom>
        </p:spPr>
        <p:txBody>
          <a:bodyPr wrap="square">
            <a:spAutoFit/>
          </a:bodyPr>
          <a:lstStyle/>
          <a:p>
            <a:pPr marL="342900" indent="-342900" algn="just" fontAlgn="base" latinLnBrk="1">
              <a:lnSpc>
                <a:spcPct val="150000"/>
              </a:lnSpc>
              <a:buFont typeface="Wingdings" pitchFamily="2" charset="2"/>
              <a:buChar char="Ø"/>
            </a:pPr>
            <a:r>
              <a:rPr lang="zh-CN" altLang="en-US" sz="2400" dirty="0">
                <a:latin typeface="+mn-ea"/>
                <a:cs typeface="Times New Roman" panose="02020603050405020304" pitchFamily="18" charset="0"/>
              </a:rPr>
              <a:t>从信息论</a:t>
            </a:r>
            <a:r>
              <a:rPr lang="zh-CN" altLang="en-US" sz="2400" dirty="0">
                <a:solidFill>
                  <a:srgbClr val="121212"/>
                </a:solidFill>
                <a:latin typeface="+mn-ea"/>
                <a:cs typeface="Times New Roman" panose="02020603050405020304" pitchFamily="18" charset="0"/>
              </a:rPr>
              <a:t>的知识可知：</a:t>
            </a:r>
            <a:r>
              <a:rPr lang="zh-CN" altLang="en-US" sz="2400" b="1" dirty="0">
                <a:solidFill>
                  <a:srgbClr val="FF0000"/>
                </a:solidFill>
                <a:latin typeface="+mn-ea"/>
                <a:cs typeface="Times New Roman" panose="02020603050405020304" pitchFamily="18" charset="0"/>
              </a:rPr>
              <a:t>信息熵</a:t>
            </a:r>
            <a:r>
              <a:rPr lang="zh-CN" altLang="en-US" sz="2400" dirty="0">
                <a:solidFill>
                  <a:srgbClr val="121212"/>
                </a:solidFill>
                <a:latin typeface="+mn-ea"/>
                <a:cs typeface="Times New Roman" panose="02020603050405020304" pitchFamily="18" charset="0"/>
              </a:rPr>
              <a:t>越大，样本纯度越低。因此可以使用</a:t>
            </a:r>
            <a:r>
              <a:rPr lang="zh-CN" altLang="en-US" sz="2400" b="1" dirty="0">
                <a:solidFill>
                  <a:srgbClr val="FF0000"/>
                </a:solidFill>
                <a:latin typeface="+mn-ea"/>
                <a:cs typeface="Times New Roman" panose="02020603050405020304" pitchFamily="18" charset="0"/>
              </a:rPr>
              <a:t>信息熵</a:t>
            </a:r>
            <a:r>
              <a:rPr lang="zh-CN" altLang="en-US" sz="2400" dirty="0">
                <a:solidFill>
                  <a:srgbClr val="121212"/>
                </a:solidFill>
                <a:latin typeface="+mn-ea"/>
                <a:cs typeface="Times New Roman" panose="02020603050405020304" pitchFamily="18" charset="0"/>
              </a:rPr>
              <a:t>来度量结点的纯度。</a:t>
            </a:r>
            <a:endParaRPr lang="en-US" altLang="zh-CN" sz="2400" dirty="0">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8492AD2D-F16A-457C-A63B-25280099C61A}"/>
                  </a:ext>
                </a:extLst>
              </p:cNvPr>
              <p:cNvSpPr/>
              <p:nvPr/>
            </p:nvSpPr>
            <p:spPr>
              <a:xfrm>
                <a:off x="1138281" y="2870528"/>
                <a:ext cx="10140607" cy="2148537"/>
              </a:xfrm>
              <a:prstGeom prst="rect">
                <a:avLst/>
              </a:prstGeom>
            </p:spPr>
            <p:txBody>
              <a:bodyPr wrap="square">
                <a:spAutoFit/>
              </a:bodyPr>
              <a:lstStyle/>
              <a:p>
                <a:pPr lvl="0" algn="just" fontAlgn="base" latinLnBrk="1">
                  <a:lnSpc>
                    <a:spcPct val="150000"/>
                  </a:lnSpc>
                </a:pPr>
                <a:r>
                  <a:rPr lang="zh-CN" altLang="en-US" sz="2400" dirty="0">
                    <a:solidFill>
                      <a:prstClr val="black"/>
                    </a:solidFill>
                    <a:latin typeface="Microsoft YaHei" panose="020B0503020204020204" pitchFamily="34" charset="-122"/>
                    <a:ea typeface="Microsoft YaHei" panose="020B0503020204020204" pitchFamily="34" charset="-122"/>
                  </a:rPr>
                  <a:t>假定样本集合</a:t>
                </a:r>
                <a14:m>
                  <m:oMath xmlns:m="http://schemas.openxmlformats.org/officeDocument/2006/math">
                    <m:r>
                      <a:rPr lang="en-US" altLang="zh-CN" sz="2400" i="1">
                        <a:solidFill>
                          <a:prstClr val="black"/>
                        </a:solidFill>
                        <a:latin typeface="Cambria Math" panose="02040503050406030204" pitchFamily="18" charset="0"/>
                        <a:ea typeface="Microsoft YaHei" panose="020B0503020204020204" pitchFamily="34" charset="-122"/>
                      </a:rPr>
                      <m:t>𝐷</m:t>
                    </m:r>
                  </m:oMath>
                </a14:m>
                <a:r>
                  <a:rPr lang="zh-CN" altLang="en-US" sz="2400" dirty="0">
                    <a:solidFill>
                      <a:prstClr val="black"/>
                    </a:solidFill>
                    <a:latin typeface="Microsoft YaHei" panose="020B0503020204020204" pitchFamily="34" charset="-122"/>
                    <a:ea typeface="Microsoft YaHei" panose="020B0503020204020204" pitchFamily="34" charset="-122"/>
                  </a:rPr>
                  <a:t>中第</a:t>
                </a:r>
                <a14:m>
                  <m:oMath xmlns:m="http://schemas.openxmlformats.org/officeDocument/2006/math">
                    <m:r>
                      <m:rPr>
                        <m:brk m:alnAt="23"/>
                      </m:rPr>
                      <a:rPr lang="en-US" altLang="zh-CN" sz="2400" i="1">
                        <a:solidFill>
                          <a:prstClr val="black"/>
                        </a:solidFill>
                        <a:latin typeface="Cambria Math" panose="02040503050406030204" pitchFamily="18" charset="0"/>
                        <a:ea typeface="Microsoft YaHei" panose="020B0503020204020204" pitchFamily="34" charset="-122"/>
                      </a:rPr>
                      <m:t>𝑘</m:t>
                    </m:r>
                  </m:oMath>
                </a14:m>
                <a:r>
                  <a:rPr lang="zh-CN" altLang="en-US" sz="2400" dirty="0">
                    <a:solidFill>
                      <a:prstClr val="black"/>
                    </a:solidFill>
                    <a:latin typeface="Microsoft YaHei" panose="020B0503020204020204" pitchFamily="34" charset="-122"/>
                    <a:ea typeface="Microsoft YaHei" panose="020B0503020204020204" pitchFamily="34" charset="-122"/>
                  </a:rPr>
                  <a:t>类样本所占的比例为</a:t>
                </a:r>
                <a14:m>
                  <m:oMath xmlns:m="http://schemas.openxmlformats.org/officeDocument/2006/math">
                    <m:sSub>
                      <m:sSubPr>
                        <m:ctrlPr>
                          <a:rPr lang="en-US" altLang="zh-CN" sz="2400" i="1">
                            <a:solidFill>
                              <a:prstClr val="black"/>
                            </a:solidFill>
                            <a:latin typeface="Cambria Math" panose="02040503050406030204" pitchFamily="18" charset="0"/>
                            <a:ea typeface="Microsoft YaHei" panose="020B0503020204020204" pitchFamily="34" charset="-122"/>
                          </a:rPr>
                        </m:ctrlPr>
                      </m:sSubPr>
                      <m:e>
                        <m:r>
                          <a:rPr lang="en-US" altLang="zh-CN" sz="2400" i="1">
                            <a:solidFill>
                              <a:prstClr val="black"/>
                            </a:solidFill>
                            <a:latin typeface="Cambria Math" panose="02040503050406030204" pitchFamily="18" charset="0"/>
                            <a:ea typeface="Microsoft YaHei" panose="020B0503020204020204" pitchFamily="34" charset="-122"/>
                          </a:rPr>
                          <m:t>𝑝</m:t>
                        </m:r>
                      </m:e>
                      <m:sub>
                        <m:r>
                          <a:rPr lang="en-US" altLang="zh-CN" sz="2400" i="1">
                            <a:solidFill>
                              <a:prstClr val="black"/>
                            </a:solidFill>
                            <a:latin typeface="Cambria Math" panose="02040503050406030204" pitchFamily="18" charset="0"/>
                            <a:ea typeface="Microsoft YaHei" panose="020B0503020204020204" pitchFamily="34" charset="-122"/>
                          </a:rPr>
                          <m:t>𝑘</m:t>
                        </m:r>
                      </m:sub>
                    </m:sSub>
                    <m:r>
                      <a:rPr lang="zh-CN" altLang="en-US" sz="2400" i="1">
                        <a:solidFill>
                          <a:prstClr val="black"/>
                        </a:solidFill>
                        <a:latin typeface="Cambria Math" panose="02040503050406030204" pitchFamily="18" charset="0"/>
                        <a:ea typeface="Microsoft YaHei" panose="020B0503020204020204" pitchFamily="34" charset="-122"/>
                      </a:rPr>
                      <m:t>，</m:t>
                    </m:r>
                  </m:oMath>
                </a14:m>
                <a:r>
                  <a:rPr lang="zh-CN" altLang="en-US" sz="2400" dirty="0">
                    <a:solidFill>
                      <a:prstClr val="black"/>
                    </a:solidFill>
                    <a:latin typeface="Microsoft YaHei" panose="020B0503020204020204" pitchFamily="34" charset="-122"/>
                    <a:ea typeface="Microsoft YaHei" panose="020B0503020204020204" pitchFamily="34" charset="-122"/>
                  </a:rPr>
                  <a:t>则该样本的信息熵可定义为</a:t>
                </a:r>
                <a:endParaRPr lang="en-US" altLang="zh-CN" sz="2400" dirty="0">
                  <a:solidFill>
                    <a:prstClr val="black"/>
                  </a:solidFill>
                  <a:latin typeface="Microsoft YaHei" panose="020B0503020204020204" pitchFamily="34" charset="-122"/>
                  <a:ea typeface="Microsoft YaHei" panose="020B0503020204020204" pitchFamily="34" charset="-122"/>
                </a:endParaRPr>
              </a:p>
              <a:p>
                <a:pPr lvl="0" algn="just" fontAlgn="base" latinLnBrk="1"/>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ea typeface="Microsoft YaHei" panose="020B0503020204020204" pitchFamily="34" charset="-122"/>
                        </a:rPr>
                        <m:t>𝐸𝑛𝑡</m:t>
                      </m:r>
                      <m:d>
                        <m:dPr>
                          <m:ctrlPr>
                            <a:rPr lang="en-US" altLang="zh-CN" sz="2400" i="1">
                              <a:solidFill>
                                <a:prstClr val="black"/>
                              </a:solidFill>
                              <a:latin typeface="Cambria Math" panose="02040503050406030204" pitchFamily="18" charset="0"/>
                              <a:ea typeface="Microsoft YaHei" panose="020B0503020204020204" pitchFamily="34" charset="-122"/>
                            </a:rPr>
                          </m:ctrlPr>
                        </m:dPr>
                        <m:e>
                          <m:r>
                            <a:rPr lang="en-US" altLang="zh-CN" sz="2400" i="1">
                              <a:solidFill>
                                <a:prstClr val="black"/>
                              </a:solidFill>
                              <a:latin typeface="Cambria Math" panose="02040503050406030204" pitchFamily="18" charset="0"/>
                              <a:ea typeface="Microsoft YaHei" panose="020B0503020204020204" pitchFamily="34" charset="-122"/>
                            </a:rPr>
                            <m:t>𝐷</m:t>
                          </m:r>
                        </m:e>
                      </m:d>
                      <m:r>
                        <a:rPr lang="en-US" altLang="zh-CN" sz="2400" i="1">
                          <a:solidFill>
                            <a:prstClr val="black"/>
                          </a:solidFill>
                          <a:latin typeface="Cambria Math" panose="02040503050406030204" pitchFamily="18" charset="0"/>
                          <a:ea typeface="Microsoft YaHei" panose="020B0503020204020204" pitchFamily="34" charset="-122"/>
                        </a:rPr>
                        <m:t>=−</m:t>
                      </m:r>
                      <m:nary>
                        <m:naryPr>
                          <m:chr m:val="∑"/>
                          <m:ctrlPr>
                            <a:rPr lang="en-US" altLang="zh-CN" sz="2400" i="1">
                              <a:solidFill>
                                <a:prstClr val="black"/>
                              </a:solidFill>
                              <a:latin typeface="Cambria Math" panose="02040503050406030204" pitchFamily="18" charset="0"/>
                              <a:ea typeface="Microsoft YaHei" panose="020B0503020204020204" pitchFamily="34" charset="-122"/>
                            </a:rPr>
                          </m:ctrlPr>
                        </m:naryPr>
                        <m:sub>
                          <m:r>
                            <m:rPr>
                              <m:brk m:alnAt="23"/>
                            </m:rPr>
                            <a:rPr lang="en-US" altLang="zh-CN" sz="2400" i="1">
                              <a:solidFill>
                                <a:prstClr val="black"/>
                              </a:solidFill>
                              <a:latin typeface="Cambria Math" panose="02040503050406030204" pitchFamily="18" charset="0"/>
                              <a:ea typeface="Microsoft YaHei" panose="020B0503020204020204" pitchFamily="34" charset="-122"/>
                            </a:rPr>
                            <m:t>𝑘</m:t>
                          </m:r>
                          <m:r>
                            <a:rPr lang="en-US" altLang="zh-CN" sz="2400" i="1">
                              <a:solidFill>
                                <a:prstClr val="black"/>
                              </a:solidFill>
                              <a:latin typeface="Cambria Math" panose="02040503050406030204" pitchFamily="18" charset="0"/>
                              <a:ea typeface="Microsoft YaHei" panose="020B0503020204020204" pitchFamily="34" charset="-122"/>
                            </a:rPr>
                            <m:t>=1</m:t>
                          </m:r>
                        </m:sub>
                        <m:sup>
                          <m:r>
                            <a:rPr lang="en-US" altLang="zh-CN" sz="2400" i="1">
                              <a:solidFill>
                                <a:prstClr val="black"/>
                              </a:solidFill>
                              <a:latin typeface="Cambria Math" panose="02040503050406030204" pitchFamily="18" charset="0"/>
                              <a:ea typeface="Microsoft YaHei" panose="020B0503020204020204" pitchFamily="34" charset="-122"/>
                            </a:rPr>
                            <m:t>𝑦</m:t>
                          </m:r>
                        </m:sup>
                        <m:e>
                          <m:sSub>
                            <m:sSubPr>
                              <m:ctrlPr>
                                <a:rPr lang="en-US" altLang="zh-CN" sz="2400" i="1">
                                  <a:solidFill>
                                    <a:prstClr val="black"/>
                                  </a:solidFill>
                                  <a:latin typeface="Cambria Math" panose="02040503050406030204" pitchFamily="18" charset="0"/>
                                  <a:ea typeface="Microsoft YaHei" panose="020B0503020204020204" pitchFamily="34" charset="-122"/>
                                </a:rPr>
                              </m:ctrlPr>
                            </m:sSubPr>
                            <m:e>
                              <m:r>
                                <a:rPr lang="en-US" altLang="zh-CN" sz="2400" i="1">
                                  <a:solidFill>
                                    <a:prstClr val="black"/>
                                  </a:solidFill>
                                  <a:latin typeface="Cambria Math" panose="02040503050406030204" pitchFamily="18" charset="0"/>
                                  <a:ea typeface="Microsoft YaHei" panose="020B0503020204020204" pitchFamily="34" charset="-122"/>
                                </a:rPr>
                                <m:t>𝑝</m:t>
                              </m:r>
                            </m:e>
                            <m:sub>
                              <m:r>
                                <a:rPr lang="en-US" altLang="zh-CN" sz="2400" i="1">
                                  <a:solidFill>
                                    <a:prstClr val="black"/>
                                  </a:solidFill>
                                  <a:latin typeface="Cambria Math" panose="02040503050406030204" pitchFamily="18" charset="0"/>
                                  <a:ea typeface="Microsoft YaHei" panose="020B0503020204020204" pitchFamily="34" charset="-122"/>
                                </a:rPr>
                                <m:t>𝑘</m:t>
                              </m:r>
                            </m:sub>
                          </m:sSub>
                        </m:e>
                      </m:nary>
                      <m:sSub>
                        <m:sSubPr>
                          <m:ctrlPr>
                            <a:rPr lang="en-US" altLang="zh-CN" sz="2400" i="1">
                              <a:solidFill>
                                <a:prstClr val="black"/>
                              </a:solidFill>
                              <a:latin typeface="Cambria Math" panose="02040503050406030204" pitchFamily="18" charset="0"/>
                              <a:ea typeface="Microsoft YaHei" panose="020B0503020204020204" pitchFamily="34" charset="-122"/>
                            </a:rPr>
                          </m:ctrlPr>
                        </m:sSubPr>
                        <m:e>
                          <m:r>
                            <a:rPr lang="en-US" altLang="zh-CN" sz="2400" i="1">
                              <a:solidFill>
                                <a:prstClr val="black"/>
                              </a:solidFill>
                              <a:latin typeface="Cambria Math" panose="02040503050406030204" pitchFamily="18" charset="0"/>
                              <a:ea typeface="Microsoft YaHei" panose="020B0503020204020204" pitchFamily="34" charset="-122"/>
                            </a:rPr>
                            <m:t>𝑙𝑜𝑔</m:t>
                          </m:r>
                        </m:e>
                        <m:sub>
                          <m:r>
                            <a:rPr lang="en-US" altLang="zh-CN" sz="2400" i="1">
                              <a:solidFill>
                                <a:prstClr val="black"/>
                              </a:solidFill>
                              <a:latin typeface="Cambria Math" panose="02040503050406030204" pitchFamily="18" charset="0"/>
                              <a:ea typeface="Microsoft YaHei" panose="020B0503020204020204" pitchFamily="34" charset="-122"/>
                            </a:rPr>
                            <m:t>2</m:t>
                          </m:r>
                        </m:sub>
                      </m:sSub>
                      <m:sSub>
                        <m:sSubPr>
                          <m:ctrlPr>
                            <a:rPr lang="en-US" altLang="zh-CN" sz="2400" i="1">
                              <a:solidFill>
                                <a:prstClr val="black"/>
                              </a:solidFill>
                              <a:latin typeface="Cambria Math" panose="02040503050406030204" pitchFamily="18" charset="0"/>
                              <a:ea typeface="Microsoft YaHei" panose="020B0503020204020204" pitchFamily="34" charset="-122"/>
                            </a:rPr>
                          </m:ctrlPr>
                        </m:sSubPr>
                        <m:e>
                          <m:r>
                            <a:rPr lang="en-US" altLang="zh-CN" sz="2400" i="1">
                              <a:solidFill>
                                <a:prstClr val="black"/>
                              </a:solidFill>
                              <a:latin typeface="Cambria Math" panose="02040503050406030204" pitchFamily="18" charset="0"/>
                              <a:ea typeface="Microsoft YaHei" panose="020B0503020204020204" pitchFamily="34" charset="-122"/>
                            </a:rPr>
                            <m:t>𝑝</m:t>
                          </m:r>
                        </m:e>
                        <m:sub>
                          <m:r>
                            <a:rPr lang="en-US" altLang="zh-CN" sz="2400" i="1">
                              <a:solidFill>
                                <a:prstClr val="black"/>
                              </a:solidFill>
                              <a:latin typeface="Cambria Math" panose="02040503050406030204" pitchFamily="18" charset="0"/>
                              <a:ea typeface="Microsoft YaHei" panose="020B0503020204020204" pitchFamily="34" charset="-122"/>
                            </a:rPr>
                            <m:t>𝑘</m:t>
                          </m:r>
                        </m:sub>
                      </m:sSub>
                    </m:oMath>
                  </m:oMathPara>
                </a14:m>
                <a:endParaRPr lang="en-US" altLang="zh-CN" sz="2400" dirty="0">
                  <a:solidFill>
                    <a:prstClr val="black"/>
                  </a:solidFill>
                  <a:latin typeface="inherit"/>
                  <a:ea typeface="Microsoft YaHei" panose="020B0503020204020204" pitchFamily="34" charset="-122"/>
                </a:endParaRPr>
              </a:p>
              <a:p>
                <a:pPr lvl="0" algn="just" fontAlgn="base" latinLnBrk="1">
                  <a:lnSpc>
                    <a:spcPct val="150000"/>
                  </a:lnSpc>
                </a:pPr>
                <a:r>
                  <a:rPr lang="zh-CN" altLang="en-US" sz="2400" dirty="0">
                    <a:solidFill>
                      <a:prstClr val="black"/>
                    </a:solidFill>
                    <a:latin typeface="Microsoft YaHei" panose="020B0503020204020204" pitchFamily="34" charset="-122"/>
                    <a:ea typeface="Microsoft YaHei" panose="020B0503020204020204" pitchFamily="34" charset="-122"/>
                  </a:rPr>
                  <a:t>约定当 </a:t>
                </a:r>
                <a14:m>
                  <m:oMath xmlns:m="http://schemas.openxmlformats.org/officeDocument/2006/math">
                    <m:r>
                      <a:rPr lang="en-US" altLang="zh-CN" sz="2400" i="1">
                        <a:solidFill>
                          <a:prstClr val="black"/>
                        </a:solidFill>
                        <a:latin typeface="Cambria Math" panose="02040503050406030204" pitchFamily="18" charset="0"/>
                        <a:ea typeface="Microsoft YaHei" panose="020B0503020204020204" pitchFamily="34" charset="-122"/>
                      </a:rPr>
                      <m:t>𝑝</m:t>
                    </m:r>
                    <m:r>
                      <a:rPr lang="en-US" altLang="zh-CN" sz="2400" i="1">
                        <a:solidFill>
                          <a:prstClr val="black"/>
                        </a:solidFill>
                        <a:latin typeface="Cambria Math" panose="02040503050406030204" pitchFamily="18" charset="0"/>
                        <a:ea typeface="Microsoft YaHei" panose="020B0503020204020204" pitchFamily="34" charset="-122"/>
                      </a:rPr>
                      <m:t>=0</m:t>
                    </m:r>
                    <m:r>
                      <a:rPr lang="zh-CN" altLang="en-US" sz="2400" i="1">
                        <a:solidFill>
                          <a:prstClr val="black"/>
                        </a:solidFill>
                        <a:latin typeface="Cambria Math" panose="02040503050406030204" pitchFamily="18" charset="0"/>
                        <a:ea typeface="Microsoft YaHei" panose="020B0503020204020204" pitchFamily="34" charset="-122"/>
                      </a:rPr>
                      <m:t>时</m:t>
                    </m:r>
                  </m:oMath>
                </a14:m>
                <a:r>
                  <a:rPr lang="zh-CN" altLang="en-US" sz="2400" dirty="0">
                    <a:solidFill>
                      <a:prstClr val="black"/>
                    </a:solidFill>
                    <a:latin typeface="inherit"/>
                    <a:ea typeface="Microsoft YaHei" panose="020B0503020204020204" pitchFamily="34" charset="-122"/>
                  </a:rPr>
                  <a:t>，</a:t>
                </a:r>
                <a:r>
                  <a:rPr lang="en-US" altLang="zh-CN" sz="2400" dirty="0">
                    <a:solidFill>
                      <a:prstClr val="black"/>
                    </a:solidFill>
                    <a:ea typeface="Microsoft YaHei" panose="020B0503020204020204" pitchFamily="34" charset="-122"/>
                  </a:rPr>
                  <a:t> </a:t>
                </a:r>
                <a14:m>
                  <m:oMath xmlns:m="http://schemas.openxmlformats.org/officeDocument/2006/math">
                    <m:r>
                      <a:rPr lang="en-US" altLang="zh-CN" sz="2400" i="1">
                        <a:solidFill>
                          <a:prstClr val="black"/>
                        </a:solidFill>
                        <a:latin typeface="Cambria Math" panose="02040503050406030204" pitchFamily="18" charset="0"/>
                        <a:ea typeface="Microsoft YaHei" panose="020B0503020204020204" pitchFamily="34" charset="-122"/>
                      </a:rPr>
                      <m:t>𝑝</m:t>
                    </m:r>
                    <m:sSub>
                      <m:sSubPr>
                        <m:ctrlPr>
                          <a:rPr lang="en-US" altLang="zh-CN" sz="2400" i="1">
                            <a:solidFill>
                              <a:prstClr val="black"/>
                            </a:solidFill>
                            <a:latin typeface="Cambria Math" panose="02040503050406030204" pitchFamily="18" charset="0"/>
                            <a:ea typeface="Microsoft YaHei" panose="020B0503020204020204" pitchFamily="34" charset="-122"/>
                          </a:rPr>
                        </m:ctrlPr>
                      </m:sSubPr>
                      <m:e>
                        <m:r>
                          <a:rPr lang="en-US" altLang="zh-CN" sz="2400" i="1">
                            <a:solidFill>
                              <a:prstClr val="black"/>
                            </a:solidFill>
                            <a:latin typeface="Cambria Math" panose="02040503050406030204" pitchFamily="18" charset="0"/>
                            <a:ea typeface="Microsoft YaHei" panose="020B0503020204020204" pitchFamily="34" charset="-122"/>
                          </a:rPr>
                          <m:t>𝑙𝑜𝑔</m:t>
                        </m:r>
                      </m:e>
                      <m:sub>
                        <m:r>
                          <a:rPr lang="en-US" altLang="zh-CN" sz="2400" i="1">
                            <a:solidFill>
                              <a:prstClr val="black"/>
                            </a:solidFill>
                            <a:latin typeface="Cambria Math" panose="02040503050406030204" pitchFamily="18" charset="0"/>
                            <a:ea typeface="Microsoft YaHei" panose="020B0503020204020204" pitchFamily="34" charset="-122"/>
                          </a:rPr>
                          <m:t>2</m:t>
                        </m:r>
                      </m:sub>
                    </m:sSub>
                    <m:r>
                      <a:rPr lang="en-US" altLang="zh-CN" sz="2400" i="1">
                        <a:solidFill>
                          <a:prstClr val="black"/>
                        </a:solidFill>
                        <a:latin typeface="Cambria Math" panose="02040503050406030204" pitchFamily="18" charset="0"/>
                        <a:ea typeface="Microsoft YaHei" panose="020B0503020204020204" pitchFamily="34" charset="-122"/>
                      </a:rPr>
                      <m:t>𝑝</m:t>
                    </m:r>
                    <m:r>
                      <a:rPr lang="en-US" altLang="zh-CN" sz="2400" i="1">
                        <a:solidFill>
                          <a:prstClr val="black"/>
                        </a:solidFill>
                        <a:latin typeface="Cambria Math" panose="02040503050406030204" pitchFamily="18" charset="0"/>
                        <a:ea typeface="Microsoft YaHei" panose="020B0503020204020204" pitchFamily="34" charset="-122"/>
                      </a:rPr>
                      <m:t>=0</m:t>
                    </m:r>
                  </m:oMath>
                </a14:m>
                <a:endParaRPr lang="zh-CN" altLang="en-US" sz="2400" dirty="0">
                  <a:solidFill>
                    <a:prstClr val="black"/>
                  </a:solidFill>
                  <a:latin typeface="inherit"/>
                  <a:ea typeface="Microsoft YaHei" panose="020B0503020204020204" pitchFamily="34" charset="-122"/>
                </a:endParaRPr>
              </a:p>
            </p:txBody>
          </p:sp>
        </mc:Choice>
        <mc:Fallback xmlns="">
          <p:sp>
            <p:nvSpPr>
              <p:cNvPr id="2" name="矩形 1">
                <a:extLst>
                  <a:ext uri="{FF2B5EF4-FFF2-40B4-BE49-F238E27FC236}">
                    <a16:creationId xmlns:a16="http://schemas.microsoft.com/office/drawing/2014/main" id="{8492AD2D-F16A-457C-A63B-25280099C61A}"/>
                  </a:ext>
                </a:extLst>
              </p:cNvPr>
              <p:cNvSpPr>
                <a:spLocks noRot="1" noChangeAspect="1" noMove="1" noResize="1" noEditPoints="1" noAdjustHandles="1" noChangeArrowheads="1" noChangeShapeType="1" noTextEdit="1"/>
              </p:cNvSpPr>
              <p:nvPr/>
            </p:nvSpPr>
            <p:spPr>
              <a:xfrm>
                <a:off x="1138281" y="2870528"/>
                <a:ext cx="10140607" cy="2148537"/>
              </a:xfrm>
              <a:prstGeom prst="rect">
                <a:avLst/>
              </a:prstGeom>
              <a:blipFill>
                <a:blip r:embed="rId3"/>
                <a:stretch>
                  <a:fillRect l="-875" t="-30000" b="-60000"/>
                </a:stretch>
              </a:blipFill>
            </p:spPr>
            <p:txBody>
              <a:bodyPr/>
              <a:lstStyle/>
              <a:p>
                <a:r>
                  <a:rPr lang="en-CN">
                    <a:noFill/>
                  </a:rPr>
                  <a:t> </a:t>
                </a:r>
              </a:p>
            </p:txBody>
          </p:sp>
        </mc:Fallback>
      </mc:AlternateContent>
      <p:sp>
        <p:nvSpPr>
          <p:cNvPr id="3" name="灯片编号占位符 2"/>
          <p:cNvSpPr>
            <a:spLocks noGrp="1"/>
          </p:cNvSpPr>
          <p:nvPr>
            <p:ph type="sldNum" sz="quarter" idx="14"/>
          </p:nvPr>
        </p:nvSpPr>
        <p:spPr/>
        <p:txBody>
          <a:bodyPr/>
          <a:lstStyle/>
          <a:p>
            <a:fld id="{AF69888C-E133-43D9-A638-B5C95925B91C}" type="slidenum">
              <a:rPr lang="zh-CN" altLang="en-US" smtClean="0"/>
              <a:t>10</a:t>
            </a:fld>
            <a:endParaRPr lang="zh-CN" altLang="en-US" dirty="0"/>
          </a:p>
        </p:txBody>
      </p:sp>
    </p:spTree>
    <p:extLst>
      <p:ext uri="{BB962C8B-B14F-4D97-AF65-F5344CB8AC3E}">
        <p14:creationId xmlns:p14="http://schemas.microsoft.com/office/powerpoint/2010/main" val="369311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2.1</a:t>
            </a:r>
            <a:r>
              <a:rPr lang="zh-CN" altLang="en-US" sz="4000" dirty="0"/>
              <a:t>、</a:t>
            </a:r>
            <a:r>
              <a:rPr lang="en-US" altLang="zh-CN" sz="4000" dirty="0"/>
              <a:t>ID3</a:t>
            </a:r>
            <a:r>
              <a:rPr lang="zh-CN" altLang="en-US" sz="4000" dirty="0"/>
              <a:t>算法</a:t>
            </a:r>
          </a:p>
        </p:txBody>
      </p:sp>
      <p:sp>
        <p:nvSpPr>
          <p:cNvPr id="7" name="矩形 6">
            <a:extLst>
              <a:ext uri="{FF2B5EF4-FFF2-40B4-BE49-F238E27FC236}">
                <a16:creationId xmlns:a16="http://schemas.microsoft.com/office/drawing/2014/main" id="{D81A8123-1152-46D1-AF9F-B8471A64CBD9}"/>
              </a:ext>
            </a:extLst>
          </p:cNvPr>
          <p:cNvSpPr/>
          <p:nvPr/>
        </p:nvSpPr>
        <p:spPr>
          <a:xfrm>
            <a:off x="538480" y="999436"/>
            <a:ext cx="2287806" cy="633187"/>
          </a:xfrm>
          <a:prstGeom prst="rect">
            <a:avLst/>
          </a:prstGeom>
        </p:spPr>
        <p:txBody>
          <a:bodyPr wrap="none">
            <a:spAutoFit/>
          </a:bodyPr>
          <a:lstStyle/>
          <a:p>
            <a:pPr marL="342900" lvl="0" indent="-342900">
              <a:lnSpc>
                <a:spcPct val="120000"/>
              </a:lnSpc>
              <a:buFont typeface="Wingdings" pitchFamily="2" charset="2"/>
              <a:buChar char="Ø"/>
            </a:pPr>
            <a:r>
              <a:rPr lang="zh-CN" altLang="en-US" sz="3200" b="1" spc="-10" dirty="0">
                <a:solidFill>
                  <a:srgbClr val="FF0000"/>
                </a:solidFill>
                <a:latin typeface="微软雅黑"/>
              </a:rPr>
              <a:t> 信息增益</a:t>
            </a:r>
            <a:endParaRPr lang="en-US" altLang="zh-CN" sz="3200" b="1" spc="-10" dirty="0">
              <a:solidFill>
                <a:srgbClr val="FF0000"/>
              </a:solidFill>
              <a:latin typeface="微软雅黑"/>
            </a:endParaRPr>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95934526-8BEA-4EF4-93B4-D0155F262FBA}"/>
                  </a:ext>
                </a:extLst>
              </p:cNvPr>
              <p:cNvSpPr/>
              <p:nvPr/>
            </p:nvSpPr>
            <p:spPr>
              <a:xfrm>
                <a:off x="566961" y="1632623"/>
                <a:ext cx="11086559" cy="4077591"/>
              </a:xfrm>
              <a:prstGeom prst="rect">
                <a:avLst/>
              </a:prstGeom>
            </p:spPr>
            <p:txBody>
              <a:bodyPr wrap="square">
                <a:spAutoFit/>
              </a:bodyPr>
              <a:lstStyle/>
              <a:p>
                <a:pPr lvl="0">
                  <a:lnSpc>
                    <a:spcPct val="150000"/>
                  </a:lnSpc>
                  <a:spcBef>
                    <a:spcPts val="600"/>
                  </a:spcBef>
                </a:pPr>
                <a:r>
                  <a:rPr lang="zh-CN" altLang="en-US" sz="2800" dirty="0">
                    <a:solidFill>
                      <a:prstClr val="black"/>
                    </a:solidFill>
                    <a:latin typeface="Helvetica Neue"/>
                  </a:rPr>
                  <a:t>        </a:t>
                </a:r>
                <a:r>
                  <a:rPr lang="zh-CN" altLang="en-US" sz="2400" dirty="0">
                    <a:solidFill>
                      <a:prstClr val="black"/>
                    </a:solidFill>
                    <a:latin typeface="Helvetica Neue"/>
                  </a:rPr>
                  <a:t>属性</a:t>
                </a:r>
                <a14:m>
                  <m:oMath xmlns:m="http://schemas.openxmlformats.org/officeDocument/2006/math">
                    <m:r>
                      <a:rPr lang="en-US" altLang="zh-CN" sz="2400">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𝐴</m:t>
                    </m:r>
                  </m:oMath>
                </a14:m>
                <a:r>
                  <a:rPr lang="zh-CN" altLang="en-US" sz="2400" dirty="0">
                    <a:solidFill>
                      <a:prstClr val="black"/>
                    </a:solidFill>
                    <a:latin typeface="Helvetica Neue"/>
                  </a:rPr>
                  <a:t> 对训练数据集 </a:t>
                </a:r>
                <a14:m>
                  <m:oMath xmlns:m="http://schemas.openxmlformats.org/officeDocument/2006/math">
                    <m:r>
                      <a:rPr lang="en-US" altLang="zh-CN" sz="2400" i="1">
                        <a:solidFill>
                          <a:prstClr val="black"/>
                        </a:solidFill>
                        <a:latin typeface="Cambria Math" panose="02040503050406030204" pitchFamily="18" charset="0"/>
                      </a:rPr>
                      <m:t>𝐷</m:t>
                    </m:r>
                  </m:oMath>
                </a14:m>
                <a:r>
                  <a:rPr lang="zh-CN" altLang="en-US" sz="2400" dirty="0">
                    <a:solidFill>
                      <a:prstClr val="black"/>
                    </a:solidFill>
                    <a:latin typeface="Helvetica Neue"/>
                  </a:rPr>
                  <a:t> 的信息增益定义为集合</a:t>
                </a:r>
                <a14:m>
                  <m:oMath xmlns:m="http://schemas.openxmlformats.org/officeDocument/2006/math">
                    <m:r>
                      <a:rPr lang="en-US" altLang="zh-CN" sz="2400">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𝐷</m:t>
                    </m:r>
                  </m:oMath>
                </a14:m>
                <a:r>
                  <a:rPr lang="zh-CN" altLang="en-US" sz="2400" dirty="0">
                    <a:solidFill>
                      <a:prstClr val="black"/>
                    </a:solidFill>
                    <a:latin typeface="Helvetica Neue"/>
                  </a:rPr>
                  <a:t> 的</a:t>
                </a:r>
                <a:r>
                  <a:rPr lang="zh-CN" altLang="en-US" sz="2400" b="1" dirty="0">
                    <a:solidFill>
                      <a:prstClr val="black"/>
                    </a:solidFill>
                    <a:latin typeface="Helvetica Neue"/>
                  </a:rPr>
                  <a:t>经验熵</a:t>
                </a:r>
                <a14:m>
                  <m:oMath xmlns:m="http://schemas.openxmlformats.org/officeDocument/2006/math">
                    <m:r>
                      <a:rPr lang="en-US" altLang="zh-CN" sz="2400" i="1">
                        <a:solidFill>
                          <a:prstClr val="black"/>
                        </a:solidFill>
                        <a:latin typeface="Cambria Math" panose="02040503050406030204" pitchFamily="18" charset="0"/>
                      </a:rPr>
                      <m:t>𝐻</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𝐷</m:t>
                        </m:r>
                      </m:e>
                    </m:d>
                    <m:r>
                      <a:rPr lang="en-US" altLang="zh-CN" sz="2400" i="1">
                        <a:solidFill>
                          <a:prstClr val="black"/>
                        </a:solidFill>
                        <a:latin typeface="Cambria Math" panose="02040503050406030204" pitchFamily="18" charset="0"/>
                      </a:rPr>
                      <m:t> </m:t>
                    </m:r>
                  </m:oMath>
                </a14:m>
                <a:r>
                  <a:rPr lang="zh-CN" altLang="en-US" sz="2400" dirty="0">
                    <a:solidFill>
                      <a:prstClr val="black"/>
                    </a:solidFill>
                    <a:latin typeface="Helvetica Neue"/>
                  </a:rPr>
                  <a:t>（即前面提到的信息熵）与给定</a:t>
                </a:r>
                <a14:m>
                  <m:oMath xmlns:m="http://schemas.openxmlformats.org/officeDocument/2006/math">
                    <m:r>
                      <a:rPr lang="en-US" altLang="zh-CN" sz="2400">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𝐴</m:t>
                    </m:r>
                  </m:oMath>
                </a14:m>
                <a:r>
                  <a:rPr lang="zh-CN" altLang="en-US" sz="2400" dirty="0">
                    <a:solidFill>
                      <a:prstClr val="black"/>
                    </a:solidFill>
                    <a:latin typeface="Helvetica Neue"/>
                  </a:rPr>
                  <a:t> 条件下的</a:t>
                </a:r>
                <a:r>
                  <a:rPr lang="zh-CN" altLang="en-US" sz="2400" b="1" dirty="0">
                    <a:solidFill>
                      <a:prstClr val="black"/>
                    </a:solidFill>
                    <a:latin typeface="Helvetica Neue"/>
                  </a:rPr>
                  <a:t>经验条件熵 </a:t>
                </a:r>
                <a14:m>
                  <m:oMath xmlns:m="http://schemas.openxmlformats.org/officeDocument/2006/math">
                    <m:r>
                      <a:rPr lang="en-US" altLang="zh-CN" sz="2400" i="1">
                        <a:solidFill>
                          <a:prstClr val="black"/>
                        </a:solidFill>
                        <a:latin typeface="Cambria Math" panose="02040503050406030204" pitchFamily="18" charset="0"/>
                      </a:rPr>
                      <m:t>𝐻</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𝐷</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𝐴</m:t>
                    </m:r>
                    <m:r>
                      <a:rPr lang="en-US" altLang="zh-CN" sz="2400" i="1">
                        <a:solidFill>
                          <a:prstClr val="black"/>
                        </a:solidFill>
                        <a:latin typeface="Cambria Math" panose="02040503050406030204" pitchFamily="18" charset="0"/>
                      </a:rPr>
                      <m:t>)</m:t>
                    </m:r>
                  </m:oMath>
                </a14:m>
                <a:r>
                  <a:rPr lang="en-US" altLang="zh-CN" sz="2400" dirty="0">
                    <a:solidFill>
                      <a:prstClr val="black"/>
                    </a:solidFill>
                    <a:latin typeface="Helvetica Neue"/>
                  </a:rPr>
                  <a:t> </a:t>
                </a:r>
                <a:r>
                  <a:rPr lang="zh-CN" altLang="en-US" sz="2400" dirty="0">
                    <a:solidFill>
                      <a:prstClr val="black"/>
                    </a:solidFill>
                    <a:latin typeface="Helvetica Neue"/>
                  </a:rPr>
                  <a:t>之差，记为</a:t>
                </a:r>
                <a14:m>
                  <m:oMath xmlns:m="http://schemas.openxmlformats.org/officeDocument/2006/math">
                    <m:r>
                      <a:rPr lang="en-US" altLang="zh-CN" sz="2400" i="1">
                        <a:solidFill>
                          <a:prstClr val="black"/>
                        </a:solidFill>
                        <a:latin typeface="Cambria Math" panose="02040503050406030204" pitchFamily="18" charset="0"/>
                      </a:rPr>
                      <m:t>𝐺𝑎𝑖𝑛</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𝐷</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𝐴</m:t>
                        </m:r>
                      </m:e>
                    </m:d>
                    <m:r>
                      <a:rPr lang="en-US" altLang="zh-CN"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m:t>
                    </m:r>
                  </m:oMath>
                </a14:m>
                <a:endParaRPr lang="en-US" altLang="zh-CN" sz="2400" i="1" dirty="0">
                  <a:solidFill>
                    <a:prstClr val="black"/>
                  </a:solidFill>
                  <a:latin typeface="Cambria Math" panose="02040503050406030204" pitchFamily="18" charset="0"/>
                </a:endParaRPr>
              </a:p>
              <a:p>
                <a:pPr lvl="0">
                  <a:lnSpc>
                    <a:spcPct val="150000"/>
                  </a:lnSpc>
                  <a:spcBef>
                    <a:spcPts val="600"/>
                  </a:spcBef>
                </a:pPr>
                <a14:m>
                  <m:oMathPara xmlns:m="http://schemas.openxmlformats.org/officeDocument/2006/math">
                    <m:oMathParaPr>
                      <m:jc m:val="centerGroup"/>
                    </m:oMathParaPr>
                    <m:oMath xmlns:m="http://schemas.openxmlformats.org/officeDocument/2006/math">
                      <m:r>
                        <a:rPr lang="en-US" altLang="zh-CN" sz="2400" i="1" smtClean="0">
                          <a:solidFill>
                            <a:srgbClr val="FF0000"/>
                          </a:solidFill>
                          <a:latin typeface="Cambria Math" panose="02040503050406030204" pitchFamily="18" charset="0"/>
                        </a:rPr>
                        <m:t>𝐺𝑎𝑖𝑛</m:t>
                      </m:r>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𝐷</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𝐴</m:t>
                          </m:r>
                        </m:e>
                      </m:d>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𝐻</m:t>
                      </m:r>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𝐷</m:t>
                          </m:r>
                        </m:e>
                      </m:d>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𝐻</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𝐷</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𝐴</m:t>
                      </m:r>
                      <m:r>
                        <a:rPr lang="en-US" altLang="zh-CN" sz="2400" i="1">
                          <a:solidFill>
                            <a:srgbClr val="FF0000"/>
                          </a:solidFill>
                          <a:latin typeface="Cambria Math" panose="02040503050406030204" pitchFamily="18" charset="0"/>
                        </a:rPr>
                        <m:t>)</m:t>
                      </m:r>
                    </m:oMath>
                  </m:oMathPara>
                </a14:m>
                <a:endParaRPr lang="en-US" altLang="zh-CN" sz="2400" dirty="0">
                  <a:solidFill>
                    <a:srgbClr val="FF0000"/>
                  </a:solidFill>
                  <a:latin typeface="Helvetica Neue"/>
                </a:endParaRPr>
              </a:p>
              <a:p>
                <a:pPr lvl="0" algn="ctr">
                  <a:lnSpc>
                    <a:spcPct val="150000"/>
                  </a:lnSpc>
                  <a:spcBef>
                    <a:spcPts val="600"/>
                  </a:spcBef>
                </a:pPr>
                <a14:m>
                  <m:oMath xmlns:m="http://schemas.openxmlformats.org/officeDocument/2006/math">
                    <m:r>
                      <a:rPr lang="en-US" altLang="zh-CN" sz="2400" i="1">
                        <a:solidFill>
                          <a:srgbClr val="FF0000"/>
                        </a:solidFill>
                        <a:latin typeface="Cambria Math" panose="02040503050406030204" pitchFamily="18" charset="0"/>
                      </a:rPr>
                      <m:t>𝐻</m:t>
                    </m:r>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𝐷</m:t>
                        </m:r>
                      </m:e>
                    </m:d>
                  </m:oMath>
                </a14:m>
                <a:r>
                  <a:rPr lang="en-US" altLang="zh-CN" sz="2400" dirty="0">
                    <a:solidFill>
                      <a:srgbClr val="FF0000"/>
                    </a:solidFill>
                    <a:latin typeface="Helvetica Neue"/>
                  </a:rPr>
                  <a:t> </a:t>
                </a:r>
                <a14:m>
                  <m:oMath xmlns:m="http://schemas.openxmlformats.org/officeDocument/2006/math">
                    <m:r>
                      <a:rPr lang="en-US" altLang="zh-CN"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ea typeface="Microsoft YaHei" panose="020B0503020204020204" pitchFamily="34" charset="-122"/>
                      </a:rPr>
                      <m:t>𝐸𝑛𝑡</m:t>
                    </m:r>
                    <m:d>
                      <m:dPr>
                        <m:ctrlPr>
                          <a:rPr lang="en-US" altLang="zh-CN" sz="2400" i="1">
                            <a:solidFill>
                              <a:srgbClr val="FF0000"/>
                            </a:solidFill>
                            <a:latin typeface="Cambria Math" panose="02040503050406030204" pitchFamily="18" charset="0"/>
                            <a:ea typeface="Microsoft YaHei" panose="020B0503020204020204" pitchFamily="34" charset="-122"/>
                          </a:rPr>
                        </m:ctrlPr>
                      </m:dPr>
                      <m:e>
                        <m:r>
                          <a:rPr lang="en-US" altLang="zh-CN" sz="2400" i="1">
                            <a:solidFill>
                              <a:srgbClr val="FF0000"/>
                            </a:solidFill>
                            <a:latin typeface="Cambria Math" panose="02040503050406030204" pitchFamily="18" charset="0"/>
                            <a:ea typeface="Microsoft YaHei" panose="020B0503020204020204" pitchFamily="34" charset="-122"/>
                          </a:rPr>
                          <m:t>𝐷</m:t>
                        </m:r>
                      </m:e>
                    </m:d>
                    <m:r>
                      <a:rPr lang="en-US" altLang="zh-CN" sz="2400" i="1">
                        <a:solidFill>
                          <a:srgbClr val="FF0000"/>
                        </a:solidFill>
                        <a:latin typeface="Cambria Math" panose="02040503050406030204" pitchFamily="18" charset="0"/>
                        <a:ea typeface="Microsoft YaHei" panose="020B0503020204020204" pitchFamily="34" charset="-122"/>
                      </a:rPr>
                      <m:t>=−</m:t>
                    </m:r>
                    <m:nary>
                      <m:naryPr>
                        <m:chr m:val="∑"/>
                        <m:ctrlPr>
                          <a:rPr lang="en-US" altLang="zh-CN" sz="2400" i="1">
                            <a:solidFill>
                              <a:srgbClr val="FF0000"/>
                            </a:solidFill>
                            <a:latin typeface="Cambria Math" panose="02040503050406030204" pitchFamily="18" charset="0"/>
                            <a:ea typeface="Microsoft YaHei" panose="020B0503020204020204" pitchFamily="34" charset="-122"/>
                          </a:rPr>
                        </m:ctrlPr>
                      </m:naryPr>
                      <m:sub>
                        <m:r>
                          <m:rPr>
                            <m:brk m:alnAt="23"/>
                          </m:rPr>
                          <a:rPr lang="en-US" altLang="zh-CN" sz="2400" i="1">
                            <a:solidFill>
                              <a:srgbClr val="FF0000"/>
                            </a:solidFill>
                            <a:latin typeface="Cambria Math" panose="02040503050406030204" pitchFamily="18" charset="0"/>
                            <a:ea typeface="Microsoft YaHei" panose="020B0503020204020204" pitchFamily="34" charset="-122"/>
                          </a:rPr>
                          <m:t>𝑘</m:t>
                        </m:r>
                        <m:r>
                          <a:rPr lang="en-US" altLang="zh-CN" sz="2400" i="1">
                            <a:solidFill>
                              <a:srgbClr val="FF0000"/>
                            </a:solidFill>
                            <a:latin typeface="Cambria Math" panose="02040503050406030204" pitchFamily="18" charset="0"/>
                            <a:ea typeface="Microsoft YaHei" panose="020B0503020204020204" pitchFamily="34" charset="-122"/>
                          </a:rPr>
                          <m:t>=1</m:t>
                        </m:r>
                      </m:sub>
                      <m:sup>
                        <m:r>
                          <a:rPr lang="en-US" altLang="zh-CN" sz="2400" i="1">
                            <a:solidFill>
                              <a:srgbClr val="FF0000"/>
                            </a:solidFill>
                            <a:latin typeface="Cambria Math" panose="02040503050406030204" pitchFamily="18" charset="0"/>
                            <a:ea typeface="Microsoft YaHei" panose="020B0503020204020204" pitchFamily="34" charset="-122"/>
                          </a:rPr>
                          <m:t>𝑦</m:t>
                        </m:r>
                      </m:sup>
                      <m:e>
                        <m:sSub>
                          <m:sSubPr>
                            <m:ctrlPr>
                              <a:rPr lang="en-US" altLang="zh-CN" sz="2400" i="1">
                                <a:solidFill>
                                  <a:srgbClr val="FF0000"/>
                                </a:solidFill>
                                <a:latin typeface="Cambria Math" panose="02040503050406030204" pitchFamily="18" charset="0"/>
                                <a:ea typeface="Microsoft YaHei" panose="020B0503020204020204" pitchFamily="34" charset="-122"/>
                              </a:rPr>
                            </m:ctrlPr>
                          </m:sSubPr>
                          <m:e>
                            <m:r>
                              <a:rPr lang="en-US" altLang="zh-CN" sz="2400" i="1">
                                <a:solidFill>
                                  <a:srgbClr val="FF0000"/>
                                </a:solidFill>
                                <a:latin typeface="Cambria Math" panose="02040503050406030204" pitchFamily="18" charset="0"/>
                                <a:ea typeface="Microsoft YaHei" panose="020B0503020204020204" pitchFamily="34" charset="-122"/>
                              </a:rPr>
                              <m:t>𝑝</m:t>
                            </m:r>
                          </m:e>
                          <m:sub>
                            <m:r>
                              <a:rPr lang="en-US" altLang="zh-CN" sz="2400" i="1">
                                <a:solidFill>
                                  <a:srgbClr val="FF0000"/>
                                </a:solidFill>
                                <a:latin typeface="Cambria Math" panose="02040503050406030204" pitchFamily="18" charset="0"/>
                                <a:ea typeface="Microsoft YaHei" panose="020B0503020204020204" pitchFamily="34" charset="-122"/>
                              </a:rPr>
                              <m:t>𝑘</m:t>
                            </m:r>
                          </m:sub>
                        </m:sSub>
                      </m:e>
                    </m:nary>
                    <m:sSub>
                      <m:sSubPr>
                        <m:ctrlPr>
                          <a:rPr lang="en-US" altLang="zh-CN" sz="2400" i="1">
                            <a:solidFill>
                              <a:srgbClr val="FF0000"/>
                            </a:solidFill>
                            <a:latin typeface="Cambria Math" panose="02040503050406030204" pitchFamily="18" charset="0"/>
                            <a:ea typeface="Microsoft YaHei" panose="020B0503020204020204" pitchFamily="34" charset="-122"/>
                          </a:rPr>
                        </m:ctrlPr>
                      </m:sSubPr>
                      <m:e>
                        <m:r>
                          <a:rPr lang="en-US" altLang="zh-CN" sz="2400" i="1">
                            <a:solidFill>
                              <a:srgbClr val="FF0000"/>
                            </a:solidFill>
                            <a:latin typeface="Cambria Math" panose="02040503050406030204" pitchFamily="18" charset="0"/>
                            <a:ea typeface="Microsoft YaHei" panose="020B0503020204020204" pitchFamily="34" charset="-122"/>
                          </a:rPr>
                          <m:t>𝑙𝑜𝑔</m:t>
                        </m:r>
                      </m:e>
                      <m:sub>
                        <m:r>
                          <a:rPr lang="en-US" altLang="zh-CN" sz="2400" i="1">
                            <a:solidFill>
                              <a:srgbClr val="FF0000"/>
                            </a:solidFill>
                            <a:latin typeface="Cambria Math" panose="02040503050406030204" pitchFamily="18" charset="0"/>
                            <a:ea typeface="Microsoft YaHei" panose="020B0503020204020204" pitchFamily="34" charset="-122"/>
                          </a:rPr>
                          <m:t>2</m:t>
                        </m:r>
                      </m:sub>
                    </m:sSub>
                    <m:sSub>
                      <m:sSubPr>
                        <m:ctrlPr>
                          <a:rPr lang="en-US" altLang="zh-CN" sz="2400" i="1">
                            <a:solidFill>
                              <a:srgbClr val="FF0000"/>
                            </a:solidFill>
                            <a:latin typeface="Cambria Math" panose="02040503050406030204" pitchFamily="18" charset="0"/>
                            <a:ea typeface="Microsoft YaHei" panose="020B0503020204020204" pitchFamily="34" charset="-122"/>
                          </a:rPr>
                        </m:ctrlPr>
                      </m:sSubPr>
                      <m:e>
                        <m:r>
                          <a:rPr lang="en-US" altLang="zh-CN" sz="2400" i="1">
                            <a:solidFill>
                              <a:srgbClr val="FF0000"/>
                            </a:solidFill>
                            <a:latin typeface="Cambria Math" panose="02040503050406030204" pitchFamily="18" charset="0"/>
                            <a:ea typeface="Microsoft YaHei" panose="020B0503020204020204" pitchFamily="34" charset="-122"/>
                          </a:rPr>
                          <m:t>𝑝</m:t>
                        </m:r>
                      </m:e>
                      <m:sub>
                        <m:r>
                          <a:rPr lang="en-US" altLang="zh-CN" sz="2400" i="1">
                            <a:solidFill>
                              <a:srgbClr val="FF0000"/>
                            </a:solidFill>
                            <a:latin typeface="Cambria Math" panose="02040503050406030204" pitchFamily="18" charset="0"/>
                            <a:ea typeface="Microsoft YaHei" panose="020B0503020204020204" pitchFamily="34" charset="-122"/>
                          </a:rPr>
                          <m:t>𝑘</m:t>
                        </m:r>
                      </m:sub>
                    </m:sSub>
                  </m:oMath>
                </a14:m>
                <a:endParaRPr lang="en-US" altLang="zh-CN" sz="2400" dirty="0">
                  <a:solidFill>
                    <a:srgbClr val="FF0000"/>
                  </a:solidFill>
                  <a:latin typeface="Helvetica Neue"/>
                </a:endParaRPr>
              </a:p>
              <a:p>
                <a:pPr lvl="0" algn="ctr">
                  <a:lnSpc>
                    <a:spcPct val="150000"/>
                  </a:lnSpc>
                  <a:spcBef>
                    <a:spcPts val="600"/>
                  </a:spcBef>
                </a:pPr>
                <a14:m>
                  <m:oMath xmlns:m="http://schemas.openxmlformats.org/officeDocument/2006/math">
                    <m:r>
                      <a:rPr lang="en-US" altLang="zh-CN" sz="2400" i="1">
                        <a:solidFill>
                          <a:srgbClr val="FF0000"/>
                        </a:solidFill>
                        <a:latin typeface="Cambria Math" panose="02040503050406030204" pitchFamily="18" charset="0"/>
                      </a:rPr>
                      <m:t>𝐻</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𝐷</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𝐴</m:t>
                    </m:r>
                    <m:r>
                      <a:rPr lang="en-US" altLang="zh-CN" sz="2400" i="1">
                        <a:solidFill>
                          <a:srgbClr val="FF0000"/>
                        </a:solidFill>
                        <a:latin typeface="Cambria Math" panose="02040503050406030204" pitchFamily="18" charset="0"/>
                      </a:rPr>
                      <m:t>)</m:t>
                    </m:r>
                  </m:oMath>
                </a14:m>
                <a:r>
                  <a:rPr lang="en-US" altLang="zh-CN" sz="2400" dirty="0">
                    <a:solidFill>
                      <a:srgbClr val="FF0000"/>
                    </a:solidFill>
                    <a:latin typeface="Helvetica Neue"/>
                  </a:rPr>
                  <a:t> </a:t>
                </a:r>
                <a14:m>
                  <m:oMath xmlns:m="http://schemas.openxmlformats.org/officeDocument/2006/math">
                    <m:r>
                      <a:rPr lang="en-US" altLang="zh-CN" sz="2400" i="1">
                        <a:solidFill>
                          <a:srgbClr val="FF0000"/>
                        </a:solidFill>
                        <a:latin typeface="Cambria Math" panose="02040503050406030204" pitchFamily="18" charset="0"/>
                      </a:rPr>
                      <m:t>=</m:t>
                    </m:r>
                  </m:oMath>
                </a14:m>
                <a:r>
                  <a:rPr lang="en-US" altLang="zh-CN" sz="2400" dirty="0">
                    <a:solidFill>
                      <a:srgbClr val="FF0000"/>
                    </a:solidFill>
                    <a:latin typeface="Helvetica Neue"/>
                  </a:rPr>
                  <a:t> </a:t>
                </a:r>
                <a14:m>
                  <m:oMath xmlns:m="http://schemas.openxmlformats.org/officeDocument/2006/math">
                    <m:nary>
                      <m:naryPr>
                        <m:chr m:val="∑"/>
                        <m:ctrlPr>
                          <a:rPr lang="en-US" altLang="zh-CN" sz="2400" i="1">
                            <a:solidFill>
                              <a:srgbClr val="FF0000"/>
                            </a:solidFill>
                            <a:latin typeface="Cambria Math" panose="02040503050406030204" pitchFamily="18" charset="0"/>
                            <a:ea typeface="Microsoft YaHei" panose="020B0503020204020204" pitchFamily="34" charset="-122"/>
                          </a:rPr>
                        </m:ctrlPr>
                      </m:naryPr>
                      <m:sub>
                        <m:r>
                          <a:rPr lang="en-US" altLang="zh-CN" sz="2400" i="1">
                            <a:solidFill>
                              <a:srgbClr val="FF0000"/>
                            </a:solidFill>
                            <a:latin typeface="Cambria Math" panose="02040503050406030204" pitchFamily="18" charset="0"/>
                            <a:ea typeface="Microsoft YaHei" panose="020B0503020204020204" pitchFamily="34" charset="-122"/>
                          </a:rPr>
                          <m:t>𝑣</m:t>
                        </m:r>
                        <m:r>
                          <a:rPr lang="en-US" altLang="zh-CN" sz="2400" i="1">
                            <a:solidFill>
                              <a:srgbClr val="FF0000"/>
                            </a:solidFill>
                            <a:latin typeface="Cambria Math" panose="02040503050406030204" pitchFamily="18" charset="0"/>
                            <a:ea typeface="Microsoft YaHei" panose="020B0503020204020204" pitchFamily="34" charset="-122"/>
                          </a:rPr>
                          <m:t>=1</m:t>
                        </m:r>
                      </m:sub>
                      <m:sup>
                        <m:r>
                          <a:rPr lang="en-US" altLang="zh-CN" sz="2400" i="1">
                            <a:solidFill>
                              <a:srgbClr val="FF0000"/>
                            </a:solidFill>
                            <a:latin typeface="Cambria Math" panose="02040503050406030204" pitchFamily="18" charset="0"/>
                            <a:ea typeface="Microsoft YaHei" panose="020B0503020204020204" pitchFamily="34" charset="-122"/>
                          </a:rPr>
                          <m:t>𝑉</m:t>
                        </m:r>
                      </m:sup>
                      <m:e>
                        <m:f>
                          <m:fPr>
                            <m:ctrlPr>
                              <a:rPr lang="en-US" altLang="zh-CN" sz="2400" i="1">
                                <a:solidFill>
                                  <a:srgbClr val="FF0000"/>
                                </a:solidFill>
                                <a:latin typeface="Cambria Math" panose="02040503050406030204" pitchFamily="18" charset="0"/>
                                <a:ea typeface="Microsoft YaHei" panose="020B0503020204020204" pitchFamily="34" charset="-122"/>
                              </a:rPr>
                            </m:ctrlPr>
                          </m:fPr>
                          <m:num>
                            <m:d>
                              <m:dPr>
                                <m:begChr m:val="|"/>
                                <m:endChr m:val="|"/>
                                <m:ctrlPr>
                                  <a:rPr lang="en-US" altLang="zh-CN" sz="2400" i="1">
                                    <a:solidFill>
                                      <a:srgbClr val="FF0000"/>
                                    </a:solidFill>
                                    <a:latin typeface="Cambria Math" panose="02040503050406030204" pitchFamily="18" charset="0"/>
                                    <a:ea typeface="Microsoft YaHei" panose="020B0503020204020204" pitchFamily="34" charset="-122"/>
                                  </a:rPr>
                                </m:ctrlPr>
                              </m:dPr>
                              <m:e>
                                <m:sSup>
                                  <m:sSupPr>
                                    <m:ctrlPr>
                                      <a:rPr lang="en-US" altLang="zh-CN" sz="2400" i="1">
                                        <a:solidFill>
                                          <a:srgbClr val="FF0000"/>
                                        </a:solidFill>
                                        <a:latin typeface="Cambria Math" panose="02040503050406030204" pitchFamily="18" charset="0"/>
                                        <a:ea typeface="Microsoft YaHei" panose="020B0503020204020204" pitchFamily="34" charset="-122"/>
                                      </a:rPr>
                                    </m:ctrlPr>
                                  </m:sSupPr>
                                  <m:e>
                                    <m:r>
                                      <a:rPr lang="en-US" altLang="zh-CN" sz="2400" i="1">
                                        <a:solidFill>
                                          <a:srgbClr val="FF0000"/>
                                        </a:solidFill>
                                        <a:latin typeface="Cambria Math" panose="02040503050406030204" pitchFamily="18" charset="0"/>
                                        <a:ea typeface="Microsoft YaHei" panose="020B0503020204020204" pitchFamily="34" charset="-122"/>
                                      </a:rPr>
                                      <m:t>𝐷</m:t>
                                    </m:r>
                                  </m:e>
                                  <m:sup>
                                    <m:r>
                                      <a:rPr lang="en-US" altLang="zh-CN" sz="2400" i="1">
                                        <a:solidFill>
                                          <a:srgbClr val="FF0000"/>
                                        </a:solidFill>
                                        <a:latin typeface="Cambria Math" panose="02040503050406030204" pitchFamily="18" charset="0"/>
                                        <a:ea typeface="Microsoft YaHei" panose="020B0503020204020204" pitchFamily="34" charset="-122"/>
                                      </a:rPr>
                                      <m:t>𝑣</m:t>
                                    </m:r>
                                  </m:sup>
                                </m:sSup>
                              </m:e>
                            </m:d>
                          </m:num>
                          <m:den>
                            <m:d>
                              <m:dPr>
                                <m:begChr m:val="|"/>
                                <m:endChr m:val="|"/>
                                <m:ctrlPr>
                                  <a:rPr lang="en-US" altLang="zh-CN" sz="2400" i="1">
                                    <a:solidFill>
                                      <a:srgbClr val="FF0000"/>
                                    </a:solidFill>
                                    <a:latin typeface="Cambria Math" panose="02040503050406030204" pitchFamily="18" charset="0"/>
                                    <a:ea typeface="Microsoft YaHei" panose="020B0503020204020204" pitchFamily="34" charset="-122"/>
                                  </a:rPr>
                                </m:ctrlPr>
                              </m:dPr>
                              <m:e>
                                <m:r>
                                  <a:rPr lang="en-US" altLang="zh-CN" sz="2400" i="1">
                                    <a:solidFill>
                                      <a:srgbClr val="FF0000"/>
                                    </a:solidFill>
                                    <a:latin typeface="Cambria Math" panose="02040503050406030204" pitchFamily="18" charset="0"/>
                                    <a:ea typeface="Microsoft YaHei" panose="020B0503020204020204" pitchFamily="34" charset="-122"/>
                                  </a:rPr>
                                  <m:t>𝐷</m:t>
                                </m:r>
                              </m:e>
                            </m:d>
                          </m:den>
                        </m:f>
                        <m:r>
                          <a:rPr lang="en-US" altLang="zh-CN" sz="2400" i="1">
                            <a:solidFill>
                              <a:srgbClr val="FF0000"/>
                            </a:solidFill>
                            <a:latin typeface="Cambria Math" panose="02040503050406030204" pitchFamily="18" charset="0"/>
                            <a:ea typeface="Microsoft YaHei" panose="020B0503020204020204" pitchFamily="34" charset="-122"/>
                          </a:rPr>
                          <m:t>𝐸𝑛𝑡</m:t>
                        </m:r>
                        <m:r>
                          <a:rPr lang="en-US" altLang="zh-CN" sz="2400" i="1">
                            <a:solidFill>
                              <a:srgbClr val="FF0000"/>
                            </a:solidFill>
                            <a:latin typeface="Cambria Math" panose="02040503050406030204" pitchFamily="18" charset="0"/>
                            <a:ea typeface="Microsoft YaHei" panose="020B0503020204020204" pitchFamily="34" charset="-122"/>
                          </a:rPr>
                          <m:t>(</m:t>
                        </m:r>
                        <m:sSup>
                          <m:sSupPr>
                            <m:ctrlPr>
                              <a:rPr lang="en-US" altLang="zh-CN" sz="2400" i="1">
                                <a:solidFill>
                                  <a:srgbClr val="FF0000"/>
                                </a:solidFill>
                                <a:latin typeface="Cambria Math" panose="02040503050406030204" pitchFamily="18" charset="0"/>
                                <a:ea typeface="Microsoft YaHei" panose="020B0503020204020204" pitchFamily="34" charset="-122"/>
                              </a:rPr>
                            </m:ctrlPr>
                          </m:sSupPr>
                          <m:e>
                            <m:r>
                              <a:rPr lang="en-US" altLang="zh-CN" sz="2400" i="1">
                                <a:solidFill>
                                  <a:srgbClr val="FF0000"/>
                                </a:solidFill>
                                <a:latin typeface="Cambria Math" panose="02040503050406030204" pitchFamily="18" charset="0"/>
                                <a:ea typeface="Microsoft YaHei" panose="020B0503020204020204" pitchFamily="34" charset="-122"/>
                              </a:rPr>
                              <m:t>𝐷</m:t>
                            </m:r>
                          </m:e>
                          <m:sup>
                            <m:r>
                              <a:rPr lang="en-US" altLang="zh-CN" sz="2400" i="1">
                                <a:solidFill>
                                  <a:srgbClr val="FF0000"/>
                                </a:solidFill>
                                <a:latin typeface="Cambria Math" panose="02040503050406030204" pitchFamily="18" charset="0"/>
                                <a:ea typeface="Microsoft YaHei" panose="020B0503020204020204" pitchFamily="34" charset="-122"/>
                              </a:rPr>
                              <m:t>𝑣</m:t>
                            </m:r>
                          </m:sup>
                        </m:sSup>
                        <m:r>
                          <a:rPr lang="en-US" altLang="zh-CN" sz="2400" i="1">
                            <a:solidFill>
                              <a:srgbClr val="FF0000"/>
                            </a:solidFill>
                            <a:latin typeface="Cambria Math" panose="02040503050406030204" pitchFamily="18" charset="0"/>
                            <a:ea typeface="Microsoft YaHei" panose="020B0503020204020204" pitchFamily="34" charset="-122"/>
                          </a:rPr>
                          <m:t>)</m:t>
                        </m:r>
                      </m:e>
                    </m:nary>
                  </m:oMath>
                </a14:m>
                <a:endParaRPr lang="en-US" altLang="zh-CN" sz="2400" dirty="0">
                  <a:solidFill>
                    <a:prstClr val="black"/>
                  </a:solidFill>
                  <a:latin typeface="Helvetica Neue"/>
                </a:endParaRPr>
              </a:p>
              <a:p>
                <a:pPr lvl="0">
                  <a:lnSpc>
                    <a:spcPct val="150000"/>
                  </a:lnSpc>
                  <a:spcBef>
                    <a:spcPts val="600"/>
                  </a:spcBef>
                </a:pPr>
                <a14:m>
                  <m:oMath xmlns:m="http://schemas.openxmlformats.org/officeDocument/2006/math">
                    <m:r>
                      <a:rPr lang="en-US" altLang="zh-CN" sz="2400" i="1" dirty="0">
                        <a:solidFill>
                          <a:prstClr val="black"/>
                        </a:solidFill>
                        <a:latin typeface="Cambria Math" panose="02040503050406030204" pitchFamily="18" charset="0"/>
                        <a:ea typeface="Microsoft YaHei" panose="020B0503020204020204" pitchFamily="34" charset="-122"/>
                      </a:rPr>
                      <m:t> </m:t>
                    </m:r>
                    <m:r>
                      <a:rPr lang="en-US" altLang="zh-CN" sz="2400" b="0" i="1" dirty="0" smtClean="0">
                        <a:solidFill>
                          <a:prstClr val="black"/>
                        </a:solidFill>
                        <a:latin typeface="Cambria Math" panose="02040503050406030204" pitchFamily="18" charset="0"/>
                        <a:ea typeface="Microsoft YaHei" panose="020B0503020204020204" pitchFamily="34" charset="-122"/>
                      </a:rPr>
                      <m:t>         </m:t>
                    </m:r>
                    <m:r>
                      <a:rPr lang="zh-CN" altLang="en-US" sz="2400" i="1" dirty="0">
                        <a:solidFill>
                          <a:prstClr val="black"/>
                        </a:solidFill>
                        <a:latin typeface="Cambria Math" panose="02040503050406030204" pitchFamily="18" charset="0"/>
                        <a:ea typeface="Microsoft YaHei" panose="020B0503020204020204" pitchFamily="34" charset="-122"/>
                      </a:rPr>
                      <m:t>其中</m:t>
                    </m:r>
                    <m:sSup>
                      <m:sSupPr>
                        <m:ctrlPr>
                          <a:rPr lang="en-US" altLang="zh-CN" sz="2400" i="1">
                            <a:solidFill>
                              <a:prstClr val="black"/>
                            </a:solidFill>
                            <a:latin typeface="Cambria Math" panose="02040503050406030204" pitchFamily="18" charset="0"/>
                            <a:ea typeface="Microsoft YaHei" panose="020B0503020204020204" pitchFamily="34" charset="-122"/>
                          </a:rPr>
                        </m:ctrlPr>
                      </m:sSupPr>
                      <m:e>
                        <m:r>
                          <a:rPr lang="en-US" altLang="zh-CN" sz="2400" i="1">
                            <a:solidFill>
                              <a:prstClr val="black"/>
                            </a:solidFill>
                            <a:latin typeface="Cambria Math" panose="02040503050406030204" pitchFamily="18" charset="0"/>
                            <a:ea typeface="Microsoft YaHei" panose="020B0503020204020204" pitchFamily="34" charset="-122"/>
                          </a:rPr>
                          <m:t>𝐷</m:t>
                        </m:r>
                      </m:e>
                      <m:sup>
                        <m:r>
                          <a:rPr lang="en-US" altLang="zh-CN" sz="2400" i="1">
                            <a:solidFill>
                              <a:prstClr val="black"/>
                            </a:solidFill>
                            <a:latin typeface="Cambria Math" panose="02040503050406030204" pitchFamily="18" charset="0"/>
                            <a:ea typeface="Microsoft YaHei" panose="020B0503020204020204" pitchFamily="34" charset="-122"/>
                          </a:rPr>
                          <m:t>𝑣</m:t>
                        </m:r>
                      </m:sup>
                    </m:sSup>
                    <m:r>
                      <a:rPr lang="zh-CN" altLang="en-US" sz="2400" i="1">
                        <a:solidFill>
                          <a:prstClr val="black"/>
                        </a:solidFill>
                        <a:latin typeface="Cambria Math" panose="02040503050406030204" pitchFamily="18" charset="0"/>
                        <a:ea typeface="Microsoft YaHei" panose="020B0503020204020204" pitchFamily="34" charset="-122"/>
                      </a:rPr>
                      <m:t>代表</m:t>
                    </m:r>
                  </m:oMath>
                </a14:m>
                <a:r>
                  <a:rPr lang="zh-CN" altLang="en-US" sz="2400" dirty="0">
                    <a:solidFill>
                      <a:prstClr val="black"/>
                    </a:solidFill>
                    <a:latin typeface="Helvetica Neue"/>
                  </a:rPr>
                  <a:t>数据集合 </a:t>
                </a:r>
                <a14:m>
                  <m:oMath xmlns:m="http://schemas.openxmlformats.org/officeDocument/2006/math">
                    <m:r>
                      <a:rPr lang="en-US" altLang="zh-CN" sz="2400" i="1">
                        <a:solidFill>
                          <a:prstClr val="black"/>
                        </a:solidFill>
                        <a:latin typeface="Cambria Math" panose="02040503050406030204" pitchFamily="18" charset="0"/>
                      </a:rPr>
                      <m:t>𝐷</m:t>
                    </m:r>
                  </m:oMath>
                </a14:m>
                <a:r>
                  <a:rPr lang="zh-CN" altLang="en-US" sz="2400" dirty="0">
                    <a:solidFill>
                      <a:prstClr val="black"/>
                    </a:solidFill>
                    <a:latin typeface="Helvetica Neue"/>
                  </a:rPr>
                  <a:t> 中所有在属性</a:t>
                </a:r>
                <a14:m>
                  <m:oMath xmlns:m="http://schemas.openxmlformats.org/officeDocument/2006/math">
                    <m:r>
                      <a:rPr lang="en-US" altLang="zh-CN" sz="2400">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𝐴</m:t>
                    </m:r>
                  </m:oMath>
                </a14:m>
                <a:r>
                  <a:rPr lang="zh-CN" altLang="en-US" sz="2400" dirty="0">
                    <a:solidFill>
                      <a:prstClr val="black"/>
                    </a:solidFill>
                    <a:latin typeface="Helvetica Neue"/>
                  </a:rPr>
                  <a:t> 上取值为</a:t>
                </a:r>
                <a14:m>
                  <m:oMath xmlns:m="http://schemas.openxmlformats.org/officeDocument/2006/math">
                    <m:sSup>
                      <m:sSupPr>
                        <m:ctrlPr>
                          <a:rPr lang="en-US" altLang="zh-CN" sz="2400" i="1">
                            <a:solidFill>
                              <a:prstClr val="black"/>
                            </a:solidFill>
                            <a:latin typeface="Cambria Math" panose="02040503050406030204" pitchFamily="18" charset="0"/>
                            <a:ea typeface="Microsoft YaHei" panose="020B0503020204020204" pitchFamily="34" charset="-122"/>
                          </a:rPr>
                        </m:ctrlPr>
                      </m:sSupPr>
                      <m:e>
                        <m:r>
                          <m:rPr>
                            <m:sty m:val="p"/>
                          </m:rPr>
                          <a:rPr lang="en-US" altLang="zh-CN" sz="2400" i="1">
                            <a:solidFill>
                              <a:prstClr val="black"/>
                            </a:solidFill>
                            <a:latin typeface="Cambria Math" panose="02040503050406030204" pitchFamily="18" charset="0"/>
                            <a:ea typeface="Microsoft YaHei" panose="020B0503020204020204" pitchFamily="34" charset="-122"/>
                          </a:rPr>
                          <m:t>A</m:t>
                        </m:r>
                      </m:e>
                      <m:sup>
                        <m:r>
                          <a:rPr lang="en-US" altLang="zh-CN" sz="2400" i="1">
                            <a:solidFill>
                              <a:prstClr val="black"/>
                            </a:solidFill>
                            <a:latin typeface="Cambria Math" panose="02040503050406030204" pitchFamily="18" charset="0"/>
                            <a:ea typeface="Microsoft YaHei" panose="020B0503020204020204" pitchFamily="34" charset="-122"/>
                          </a:rPr>
                          <m:t>𝑣</m:t>
                        </m:r>
                      </m:sup>
                    </m:sSup>
                  </m:oMath>
                </a14:m>
                <a:r>
                  <a:rPr lang="zh-CN" altLang="en-US" sz="2400" dirty="0">
                    <a:solidFill>
                      <a:prstClr val="black"/>
                    </a:solidFill>
                    <a:latin typeface="Helvetica Neue"/>
                  </a:rPr>
                  <a:t>的样本</a:t>
                </a:r>
                <a:endParaRPr lang="zh-CN" altLang="en-US" sz="2400" dirty="0"/>
              </a:p>
            </p:txBody>
          </p:sp>
        </mc:Choice>
        <mc:Fallback xmlns="">
          <p:sp>
            <p:nvSpPr>
              <p:cNvPr id="34" name="矩形 33">
                <a:extLst>
                  <a:ext uri="{FF2B5EF4-FFF2-40B4-BE49-F238E27FC236}">
                    <a16:creationId xmlns:a16="http://schemas.microsoft.com/office/drawing/2014/main" id="{95934526-8BEA-4EF4-93B4-D0155F262FBA}"/>
                  </a:ext>
                </a:extLst>
              </p:cNvPr>
              <p:cNvSpPr>
                <a:spLocks noRot="1" noChangeAspect="1" noMove="1" noResize="1" noEditPoints="1" noAdjustHandles="1" noChangeArrowheads="1" noChangeShapeType="1" noTextEdit="1"/>
              </p:cNvSpPr>
              <p:nvPr/>
            </p:nvSpPr>
            <p:spPr>
              <a:xfrm>
                <a:off x="566961" y="1632623"/>
                <a:ext cx="11086559" cy="4077591"/>
              </a:xfrm>
              <a:prstGeom prst="rect">
                <a:avLst/>
              </a:prstGeom>
              <a:blipFill>
                <a:blip r:embed="rId3"/>
                <a:stretch>
                  <a:fillRect l="-825" r="-715" b="-2541"/>
                </a:stretch>
              </a:blipFill>
            </p:spPr>
            <p:txBody>
              <a:bodyPr/>
              <a:lstStyle/>
              <a:p>
                <a:r>
                  <a:rPr lang="zh-CN" altLang="en-US">
                    <a:noFill/>
                  </a:rPr>
                  <a:t> </a:t>
                </a:r>
              </a:p>
            </p:txBody>
          </p:sp>
        </mc:Fallback>
      </mc:AlternateContent>
      <p:sp>
        <p:nvSpPr>
          <p:cNvPr id="2" name="灯片编号占位符 1"/>
          <p:cNvSpPr>
            <a:spLocks noGrp="1"/>
          </p:cNvSpPr>
          <p:nvPr>
            <p:ph type="sldNum" sz="quarter" idx="14"/>
          </p:nvPr>
        </p:nvSpPr>
        <p:spPr/>
        <p:txBody>
          <a:bodyPr/>
          <a:lstStyle/>
          <a:p>
            <a:fld id="{AF69888C-E133-43D9-A638-B5C95925B91C}" type="slidenum">
              <a:rPr lang="zh-CN" altLang="en-US" smtClean="0"/>
              <a:t>11</a:t>
            </a:fld>
            <a:endParaRPr lang="zh-CN" altLang="en-US" dirty="0"/>
          </a:p>
        </p:txBody>
      </p:sp>
    </p:spTree>
    <p:extLst>
      <p:ext uri="{BB962C8B-B14F-4D97-AF65-F5344CB8AC3E}">
        <p14:creationId xmlns:p14="http://schemas.microsoft.com/office/powerpoint/2010/main" val="960540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2.1</a:t>
            </a:r>
            <a:r>
              <a:rPr lang="zh-CN" altLang="en-US" sz="4000" dirty="0"/>
              <a:t>、</a:t>
            </a:r>
            <a:r>
              <a:rPr lang="en-US" altLang="zh-CN" sz="4000" dirty="0"/>
              <a:t>ID3</a:t>
            </a:r>
            <a:r>
              <a:rPr lang="zh-CN" altLang="en-US" sz="4000" dirty="0"/>
              <a:t>算法</a:t>
            </a:r>
          </a:p>
        </p:txBody>
      </p:sp>
      <p:sp>
        <p:nvSpPr>
          <p:cNvPr id="8" name="矩形 7">
            <a:extLst>
              <a:ext uri="{FF2B5EF4-FFF2-40B4-BE49-F238E27FC236}">
                <a16:creationId xmlns:a16="http://schemas.microsoft.com/office/drawing/2014/main" id="{9002FF18-9897-4B94-9338-2E49A59D93AA}"/>
              </a:ext>
            </a:extLst>
          </p:cNvPr>
          <p:cNvSpPr/>
          <p:nvPr/>
        </p:nvSpPr>
        <p:spPr>
          <a:xfrm>
            <a:off x="1264022" y="1348692"/>
            <a:ext cx="9872870" cy="3919791"/>
          </a:xfrm>
          <a:prstGeom prst="rect">
            <a:avLst/>
          </a:prstGeom>
        </p:spPr>
        <p:txBody>
          <a:bodyPr wrap="square">
            <a:spAutoFit/>
          </a:bodyPr>
          <a:lstStyle/>
          <a:p>
            <a:pPr marL="457200" indent="-457200" algn="just" fontAlgn="base" latinLnBrk="1">
              <a:lnSpc>
                <a:spcPct val="150000"/>
              </a:lnSpc>
              <a:spcBef>
                <a:spcPts val="600"/>
              </a:spcBef>
              <a:buFont typeface="Wingdings" pitchFamily="2" charset="2"/>
              <a:buChar char="Ø"/>
            </a:pPr>
            <a:r>
              <a:rPr lang="zh-CN" altLang="en-US" sz="2800" dirty="0">
                <a:latin typeface="+mn-ea"/>
                <a:cs typeface="Times New Roman" panose="02020603050405020304" pitchFamily="18" charset="0"/>
              </a:rPr>
              <a:t>核心思想：根据</a:t>
            </a:r>
            <a:r>
              <a:rPr lang="zh-CN" altLang="en-US" sz="2800" b="1" dirty="0">
                <a:solidFill>
                  <a:srgbClr val="FF0000"/>
                </a:solidFill>
                <a:latin typeface="+mn-ea"/>
                <a:cs typeface="Times New Roman" panose="02020603050405020304" pitchFamily="18" charset="0"/>
              </a:rPr>
              <a:t>信息增益</a:t>
            </a:r>
            <a:r>
              <a:rPr lang="zh-CN" altLang="en-US" sz="2800" dirty="0">
                <a:latin typeface="+mn-ea"/>
                <a:cs typeface="Times New Roman" panose="02020603050405020304" pitchFamily="18" charset="0"/>
              </a:rPr>
              <a:t>来选择划分属性</a:t>
            </a:r>
            <a:endParaRPr lang="en-US" altLang="zh-CN" sz="2400" dirty="0">
              <a:latin typeface="+mn-ea"/>
              <a:cs typeface="Times New Roman" panose="02020603050405020304" pitchFamily="18" charset="0"/>
            </a:endParaRPr>
          </a:p>
          <a:p>
            <a:pPr marL="457200" indent="-457200" algn="just" fontAlgn="base" latinLnBrk="1">
              <a:lnSpc>
                <a:spcPct val="150000"/>
              </a:lnSpc>
              <a:spcBef>
                <a:spcPts val="600"/>
              </a:spcBef>
              <a:buFont typeface="Wingdings" pitchFamily="2" charset="2"/>
              <a:buChar char="Ø"/>
            </a:pPr>
            <a:r>
              <a:rPr lang="zh-CN" altLang="en-US" sz="2800" dirty="0">
                <a:solidFill>
                  <a:srgbClr val="0070C0"/>
                </a:solidFill>
                <a:latin typeface="Helvetica Neue"/>
              </a:rPr>
              <a:t>具体方法</a:t>
            </a:r>
            <a:r>
              <a:rPr lang="zh-CN" altLang="en-US" sz="2800" dirty="0">
                <a:latin typeface="Helvetica Neue"/>
              </a:rPr>
              <a:t>：</a:t>
            </a:r>
            <a:endParaRPr lang="en-US" altLang="zh-CN" sz="2800" dirty="0">
              <a:latin typeface="Helvetica Neue"/>
            </a:endParaRPr>
          </a:p>
          <a:p>
            <a:pPr marL="285750" lvl="0" indent="-285750">
              <a:lnSpc>
                <a:spcPct val="150000"/>
              </a:lnSpc>
              <a:spcBef>
                <a:spcPts val="600"/>
              </a:spcBef>
              <a:buFont typeface="Arial" panose="020B0604020202020204" pitchFamily="34" charset="0"/>
              <a:buChar char="•"/>
            </a:pPr>
            <a:r>
              <a:rPr lang="zh-CN" altLang="en-US" sz="2400" dirty="0">
                <a:latin typeface="-apple-system"/>
              </a:rPr>
              <a:t>从根结点开始，计算所有属性的信息增益</a:t>
            </a:r>
            <a:endParaRPr lang="en-US" altLang="zh-CN" sz="2400" dirty="0">
              <a:latin typeface="-apple-system"/>
            </a:endParaRPr>
          </a:p>
          <a:p>
            <a:pPr marL="285750" lvl="0" indent="-285750">
              <a:lnSpc>
                <a:spcPct val="150000"/>
              </a:lnSpc>
              <a:spcBef>
                <a:spcPts val="600"/>
              </a:spcBef>
              <a:buFont typeface="Arial" panose="020B0604020202020204" pitchFamily="34" charset="0"/>
              <a:buChar char="•"/>
            </a:pPr>
            <a:r>
              <a:rPr lang="zh-CN" altLang="en-US" sz="2400" dirty="0">
                <a:latin typeface="-apple-system"/>
              </a:rPr>
              <a:t>选择信息增益最大的属性作为结点划分属性</a:t>
            </a:r>
            <a:endParaRPr lang="en-US" altLang="zh-CN" sz="2400" dirty="0">
              <a:latin typeface="-apple-system"/>
            </a:endParaRPr>
          </a:p>
          <a:p>
            <a:pPr marL="285750" lvl="0" indent="-285750">
              <a:lnSpc>
                <a:spcPct val="150000"/>
              </a:lnSpc>
              <a:spcBef>
                <a:spcPts val="600"/>
              </a:spcBef>
              <a:buFont typeface="Arial" panose="020B0604020202020204" pitchFamily="34" charset="0"/>
              <a:buChar char="•"/>
            </a:pPr>
            <a:r>
              <a:rPr lang="zh-CN" altLang="en-US" sz="2400" dirty="0">
                <a:latin typeface="Helvetica Neue"/>
              </a:rPr>
              <a:t>由该属性的不同取值进行分支</a:t>
            </a:r>
            <a:endParaRPr lang="en-US" altLang="zh-CN" sz="2400" dirty="0">
              <a:latin typeface="Helvetica Neue"/>
            </a:endParaRPr>
          </a:p>
          <a:p>
            <a:pPr marL="285750" lvl="0" indent="-285750">
              <a:lnSpc>
                <a:spcPct val="150000"/>
              </a:lnSpc>
              <a:spcBef>
                <a:spcPts val="600"/>
              </a:spcBef>
              <a:buFont typeface="Arial" panose="020B0604020202020204" pitchFamily="34" charset="0"/>
              <a:buChar char="•"/>
            </a:pPr>
            <a:r>
              <a:rPr lang="zh-CN" altLang="en-US" sz="2400" dirty="0">
                <a:latin typeface="Helvetica Neue"/>
              </a:rPr>
              <a:t>重复以上步骤</a:t>
            </a:r>
            <a:endParaRPr lang="en-US" altLang="zh-CN" sz="2400" dirty="0">
              <a:latin typeface="Helvetica Neue"/>
            </a:endParaRPr>
          </a:p>
        </p:txBody>
      </p:sp>
      <p:sp>
        <p:nvSpPr>
          <p:cNvPr id="2" name="灯片编号占位符 1"/>
          <p:cNvSpPr>
            <a:spLocks noGrp="1"/>
          </p:cNvSpPr>
          <p:nvPr>
            <p:ph type="sldNum" sz="quarter" idx="14"/>
          </p:nvPr>
        </p:nvSpPr>
        <p:spPr/>
        <p:txBody>
          <a:bodyPr/>
          <a:lstStyle/>
          <a:p>
            <a:fld id="{AF69888C-E133-43D9-A638-B5C95925B91C}" type="slidenum">
              <a:rPr lang="zh-CN" altLang="en-US" smtClean="0"/>
              <a:t>12</a:t>
            </a:fld>
            <a:endParaRPr lang="zh-CN" altLang="en-US" dirty="0"/>
          </a:p>
        </p:txBody>
      </p:sp>
    </p:spTree>
    <p:extLst>
      <p:ext uri="{BB962C8B-B14F-4D97-AF65-F5344CB8AC3E}">
        <p14:creationId xmlns:p14="http://schemas.microsoft.com/office/powerpoint/2010/main" val="3747760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2.1</a:t>
            </a:r>
            <a:r>
              <a:rPr lang="zh-CN" altLang="en-US" sz="4000" dirty="0"/>
              <a:t>、</a:t>
            </a:r>
            <a:r>
              <a:rPr lang="en-US" altLang="zh-CN" sz="4000" dirty="0"/>
              <a:t>ID3</a:t>
            </a:r>
            <a:r>
              <a:rPr lang="zh-CN" altLang="en-US" sz="4000" dirty="0"/>
              <a:t>算法</a:t>
            </a:r>
          </a:p>
        </p:txBody>
      </p:sp>
      <p:graphicFrame>
        <p:nvGraphicFramePr>
          <p:cNvPr id="2" name="表格 1">
            <a:extLst>
              <a:ext uri="{FF2B5EF4-FFF2-40B4-BE49-F238E27FC236}">
                <a16:creationId xmlns:a16="http://schemas.microsoft.com/office/drawing/2014/main" id="{C7F4E19E-7607-4505-B724-773808C8576F}"/>
              </a:ext>
            </a:extLst>
          </p:cNvPr>
          <p:cNvGraphicFramePr>
            <a:graphicFrameLocks noGrp="1"/>
          </p:cNvGraphicFramePr>
          <p:nvPr/>
        </p:nvGraphicFramePr>
        <p:xfrm>
          <a:off x="3810000" y="779185"/>
          <a:ext cx="8103822" cy="5299630"/>
        </p:xfrm>
        <a:graphic>
          <a:graphicData uri="http://schemas.openxmlformats.org/drawingml/2006/table">
            <a:tbl>
              <a:tblPr/>
              <a:tblGrid>
                <a:gridCol w="1350637">
                  <a:extLst>
                    <a:ext uri="{9D8B030D-6E8A-4147-A177-3AD203B41FA5}">
                      <a16:colId xmlns:a16="http://schemas.microsoft.com/office/drawing/2014/main" val="4125366435"/>
                    </a:ext>
                  </a:extLst>
                </a:gridCol>
                <a:gridCol w="1350637">
                  <a:extLst>
                    <a:ext uri="{9D8B030D-6E8A-4147-A177-3AD203B41FA5}">
                      <a16:colId xmlns:a16="http://schemas.microsoft.com/office/drawing/2014/main" val="3691412663"/>
                    </a:ext>
                  </a:extLst>
                </a:gridCol>
                <a:gridCol w="1350637">
                  <a:extLst>
                    <a:ext uri="{9D8B030D-6E8A-4147-A177-3AD203B41FA5}">
                      <a16:colId xmlns:a16="http://schemas.microsoft.com/office/drawing/2014/main" val="3447329982"/>
                    </a:ext>
                  </a:extLst>
                </a:gridCol>
                <a:gridCol w="1350637">
                  <a:extLst>
                    <a:ext uri="{9D8B030D-6E8A-4147-A177-3AD203B41FA5}">
                      <a16:colId xmlns:a16="http://schemas.microsoft.com/office/drawing/2014/main" val="1774858267"/>
                    </a:ext>
                  </a:extLst>
                </a:gridCol>
                <a:gridCol w="1350637">
                  <a:extLst>
                    <a:ext uri="{9D8B030D-6E8A-4147-A177-3AD203B41FA5}">
                      <a16:colId xmlns:a16="http://schemas.microsoft.com/office/drawing/2014/main" val="1570477648"/>
                    </a:ext>
                  </a:extLst>
                </a:gridCol>
                <a:gridCol w="1350637">
                  <a:extLst>
                    <a:ext uri="{9D8B030D-6E8A-4147-A177-3AD203B41FA5}">
                      <a16:colId xmlns:a16="http://schemas.microsoft.com/office/drawing/2014/main" val="3926163183"/>
                    </a:ext>
                  </a:extLst>
                </a:gridCol>
              </a:tblGrid>
              <a:tr h="439240">
                <a:tc>
                  <a:txBody>
                    <a:bodyPr/>
                    <a:lstStyle/>
                    <a:p>
                      <a:pPr algn="ctr" fontAlgn="ctr"/>
                      <a:r>
                        <a:rPr lang="en-US" sz="1600" b="1" dirty="0">
                          <a:effectLst/>
                          <a:latin typeface="Times New Roman" panose="02020603050405020304" pitchFamily="18" charset="0"/>
                          <a:cs typeface="Times New Roman" panose="02020603050405020304" pitchFamily="18" charset="0"/>
                        </a:rPr>
                        <a:t>ID</a:t>
                      </a:r>
                    </a:p>
                  </a:txBody>
                  <a:tcPr marL="64945" marR="64945" marT="32473" marB="32473" anchor="ctr">
                    <a:lnL>
                      <a:noFill/>
                    </a:lnL>
                    <a:lnR>
                      <a:noFill/>
                    </a:lnR>
                    <a:lnT>
                      <a:noFill/>
                    </a:lnT>
                    <a:lnB w="7620" cap="flat" cmpd="sng" algn="ctr">
                      <a:solidFill>
                        <a:srgbClr val="B7B7B7"/>
                      </a:solidFill>
                      <a:prstDash val="solid"/>
                      <a:round/>
                      <a:headEnd type="none" w="med" len="med"/>
                      <a:tailEnd type="none" w="med" len="med"/>
                    </a:lnB>
                    <a:solidFill>
                      <a:srgbClr val="FFFFFF"/>
                    </a:solidFill>
                  </a:tcPr>
                </a:tc>
                <a:tc>
                  <a:txBody>
                    <a:bodyPr/>
                    <a:lstStyle/>
                    <a:p>
                      <a:pPr algn="ctr" fontAlgn="ctr"/>
                      <a:r>
                        <a:rPr lang="zh-CN" altLang="en-US" sz="1600" b="1" dirty="0">
                          <a:effectLst/>
                          <a:latin typeface="Times New Roman" panose="02020603050405020304" pitchFamily="18" charset="0"/>
                          <a:cs typeface="Times New Roman" panose="02020603050405020304" pitchFamily="18" charset="0"/>
                        </a:rPr>
                        <a:t>年龄</a:t>
                      </a:r>
                    </a:p>
                  </a:txBody>
                  <a:tcPr marL="64945" marR="64945" marT="32473" marB="32473" anchor="ctr">
                    <a:lnL>
                      <a:noFill/>
                    </a:lnL>
                    <a:lnR>
                      <a:noFill/>
                    </a:lnR>
                    <a:lnT>
                      <a:noFill/>
                    </a:lnT>
                    <a:lnB w="7620" cap="flat" cmpd="sng" algn="ctr">
                      <a:solidFill>
                        <a:srgbClr val="B7B7B7"/>
                      </a:solidFill>
                      <a:prstDash val="solid"/>
                      <a:round/>
                      <a:headEnd type="none" w="med" len="med"/>
                      <a:tailEnd type="none" w="med" len="med"/>
                    </a:lnB>
                    <a:solidFill>
                      <a:srgbClr val="FFFFFF"/>
                    </a:solidFill>
                  </a:tcPr>
                </a:tc>
                <a:tc>
                  <a:txBody>
                    <a:bodyPr/>
                    <a:lstStyle/>
                    <a:p>
                      <a:pPr algn="ctr" fontAlgn="ctr"/>
                      <a:r>
                        <a:rPr lang="zh-CN" altLang="en-US" sz="1600" b="1" dirty="0">
                          <a:effectLst/>
                          <a:latin typeface="Times New Roman" panose="02020603050405020304" pitchFamily="18" charset="0"/>
                          <a:cs typeface="Times New Roman" panose="02020603050405020304" pitchFamily="18" charset="0"/>
                        </a:rPr>
                        <a:t>有工作</a:t>
                      </a:r>
                    </a:p>
                  </a:txBody>
                  <a:tcPr marL="64945" marR="64945" marT="32473" marB="32473" anchor="ctr">
                    <a:lnL>
                      <a:noFill/>
                    </a:lnL>
                    <a:lnR>
                      <a:noFill/>
                    </a:lnR>
                    <a:lnT>
                      <a:noFill/>
                    </a:lnT>
                    <a:lnB w="7620" cap="flat" cmpd="sng" algn="ctr">
                      <a:solidFill>
                        <a:srgbClr val="B7B7B7"/>
                      </a:solidFill>
                      <a:prstDash val="solid"/>
                      <a:round/>
                      <a:headEnd type="none" w="med" len="med"/>
                      <a:tailEnd type="none" w="med" len="med"/>
                    </a:lnB>
                    <a:solidFill>
                      <a:srgbClr val="FFFFFF"/>
                    </a:solidFill>
                  </a:tcPr>
                </a:tc>
                <a:tc>
                  <a:txBody>
                    <a:bodyPr/>
                    <a:lstStyle/>
                    <a:p>
                      <a:pPr algn="ctr" fontAlgn="ctr"/>
                      <a:r>
                        <a:rPr lang="zh-CN" altLang="en-US" sz="1600" b="1">
                          <a:effectLst/>
                          <a:latin typeface="Times New Roman" panose="02020603050405020304" pitchFamily="18" charset="0"/>
                          <a:cs typeface="Times New Roman" panose="02020603050405020304" pitchFamily="18" charset="0"/>
                        </a:rPr>
                        <a:t>有自己的房子</a:t>
                      </a:r>
                    </a:p>
                  </a:txBody>
                  <a:tcPr marL="64945" marR="64945" marT="32473" marB="32473" anchor="ctr">
                    <a:lnL>
                      <a:noFill/>
                    </a:lnL>
                    <a:lnR>
                      <a:noFill/>
                    </a:lnR>
                    <a:lnT>
                      <a:noFill/>
                    </a:lnT>
                    <a:lnB w="7620" cap="flat" cmpd="sng" algn="ctr">
                      <a:solidFill>
                        <a:srgbClr val="B7B7B7"/>
                      </a:solidFill>
                      <a:prstDash val="solid"/>
                      <a:round/>
                      <a:headEnd type="none" w="med" len="med"/>
                      <a:tailEnd type="none" w="med" len="med"/>
                    </a:lnB>
                    <a:solidFill>
                      <a:srgbClr val="FFFFFF"/>
                    </a:solidFill>
                  </a:tcPr>
                </a:tc>
                <a:tc>
                  <a:txBody>
                    <a:bodyPr/>
                    <a:lstStyle/>
                    <a:p>
                      <a:pPr algn="ctr" fontAlgn="ctr"/>
                      <a:r>
                        <a:rPr lang="zh-CN" altLang="en-US" sz="1600" b="1">
                          <a:effectLst/>
                          <a:latin typeface="Times New Roman" panose="02020603050405020304" pitchFamily="18" charset="0"/>
                          <a:cs typeface="Times New Roman" panose="02020603050405020304" pitchFamily="18" charset="0"/>
                        </a:rPr>
                        <a:t>信贷情况</a:t>
                      </a:r>
                    </a:p>
                  </a:txBody>
                  <a:tcPr marL="64945" marR="64945" marT="32473" marB="32473" anchor="ctr">
                    <a:lnL>
                      <a:noFill/>
                    </a:lnL>
                    <a:lnR>
                      <a:noFill/>
                    </a:lnR>
                    <a:lnT>
                      <a:noFill/>
                    </a:lnT>
                    <a:lnB w="7620" cap="flat" cmpd="sng" algn="ctr">
                      <a:solidFill>
                        <a:srgbClr val="B7B7B7"/>
                      </a:solidFill>
                      <a:prstDash val="solid"/>
                      <a:round/>
                      <a:headEnd type="none" w="med" len="med"/>
                      <a:tailEnd type="none" w="med" len="med"/>
                    </a:lnB>
                    <a:solidFill>
                      <a:srgbClr val="FFFFFF"/>
                    </a:solidFill>
                  </a:tcPr>
                </a:tc>
                <a:tc>
                  <a:txBody>
                    <a:bodyPr/>
                    <a:lstStyle/>
                    <a:p>
                      <a:pPr algn="ctr" fontAlgn="ctr"/>
                      <a:r>
                        <a:rPr lang="zh-CN" altLang="en-US" sz="1600" b="1">
                          <a:effectLst/>
                          <a:latin typeface="Times New Roman" panose="02020603050405020304" pitchFamily="18" charset="0"/>
                          <a:cs typeface="Times New Roman" panose="02020603050405020304" pitchFamily="18" charset="0"/>
                        </a:rPr>
                        <a:t>类别</a:t>
                      </a:r>
                    </a:p>
                  </a:txBody>
                  <a:tcPr marL="64945" marR="64945" marT="32473" marB="32473" anchor="ctr">
                    <a:lnL>
                      <a:noFill/>
                    </a:lnL>
                    <a:lnR>
                      <a:noFill/>
                    </a:lnR>
                    <a:lnT>
                      <a:noFill/>
                    </a:lnT>
                    <a:lnB w="7620" cap="flat" cmpd="sng" algn="ctr">
                      <a:solidFill>
                        <a:srgbClr val="B7B7B7"/>
                      </a:solidFill>
                      <a:prstDash val="solid"/>
                      <a:round/>
                      <a:headEnd type="none" w="med" len="med"/>
                      <a:tailEnd type="none" w="med" len="med"/>
                    </a:lnB>
                    <a:solidFill>
                      <a:srgbClr val="FFFFFF"/>
                    </a:solidFill>
                  </a:tcPr>
                </a:tc>
                <a:extLst>
                  <a:ext uri="{0D108BD9-81ED-4DB2-BD59-A6C34878D82A}">
                    <a16:rowId xmlns:a16="http://schemas.microsoft.com/office/drawing/2014/main" val="2242478466"/>
                  </a:ext>
                </a:extLst>
              </a:tr>
              <a:tr h="311858">
                <a:tc>
                  <a:txBody>
                    <a:bodyPr/>
                    <a:lstStyle/>
                    <a:p>
                      <a:pPr algn="ctr" fontAlgn="ctr"/>
                      <a:r>
                        <a:rPr lang="en-US" altLang="zh-CN" sz="1700" dirty="0">
                          <a:effectLst/>
                          <a:latin typeface="Times New Roman" panose="02020603050405020304" pitchFamily="18" charset="0"/>
                          <a:cs typeface="Times New Roman" panose="02020603050405020304" pitchFamily="18" charset="0"/>
                        </a:rPr>
                        <a:t>1</a:t>
                      </a:r>
                    </a:p>
                  </a:txBody>
                  <a:tcPr marL="64945" marR="64945" marT="32473" marB="32473" anchor="ctr">
                    <a:lnL>
                      <a:noFill/>
                    </a:lnL>
                    <a:lnR>
                      <a:noFill/>
                    </a:lnR>
                    <a:lnT w="7620" cap="flat" cmpd="sng" algn="ctr">
                      <a:solidFill>
                        <a:srgbClr val="B7B7B7"/>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青年</a:t>
                      </a:r>
                    </a:p>
                  </a:txBody>
                  <a:tcPr marL="64945" marR="64945" marT="32473" marB="32473" anchor="ctr">
                    <a:lnL>
                      <a:noFill/>
                    </a:lnL>
                    <a:lnR>
                      <a:noFill/>
                    </a:lnR>
                    <a:lnT w="7620" cap="flat" cmpd="sng" algn="ctr">
                      <a:solidFill>
                        <a:srgbClr val="B7B7B7"/>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B7B7B7"/>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B7B7B7"/>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一般</a:t>
                      </a:r>
                    </a:p>
                  </a:txBody>
                  <a:tcPr marL="64945" marR="64945" marT="32473" marB="32473" anchor="ctr">
                    <a:lnL>
                      <a:noFill/>
                    </a:lnL>
                    <a:lnR>
                      <a:noFill/>
                    </a:lnR>
                    <a:lnT w="7620" cap="flat" cmpd="sng" algn="ctr">
                      <a:solidFill>
                        <a:srgbClr val="B7B7B7"/>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B7B7B7"/>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140576105"/>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2</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6E6E6"/>
                    </a:solidFill>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青年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6E6E6"/>
                    </a:solidFill>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6E6E6"/>
                    </a:solidFill>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6E6E6"/>
                    </a:solidFill>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好</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6E6E6"/>
                    </a:solidFill>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6E6E6"/>
                    </a:solidFill>
                  </a:tcPr>
                </a:tc>
                <a:extLst>
                  <a:ext uri="{0D108BD9-81ED-4DB2-BD59-A6C34878D82A}">
                    <a16:rowId xmlns:a16="http://schemas.microsoft.com/office/drawing/2014/main" val="3728867476"/>
                  </a:ext>
                </a:extLst>
              </a:tr>
              <a:tr h="311858">
                <a:tc>
                  <a:txBody>
                    <a:bodyPr/>
                    <a:lstStyle/>
                    <a:p>
                      <a:pPr algn="ctr" fontAlgn="ctr"/>
                      <a:r>
                        <a:rPr lang="en-US" altLang="zh-CN" sz="1700" dirty="0">
                          <a:effectLst/>
                          <a:latin typeface="Times New Roman" panose="02020603050405020304" pitchFamily="18" charset="0"/>
                          <a:cs typeface="Times New Roman" panose="02020603050405020304" pitchFamily="18" charset="0"/>
                        </a:rPr>
                        <a:t>3</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青年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好</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692102473"/>
                  </a:ext>
                </a:extLst>
              </a:tr>
              <a:tr h="311858">
                <a:tc>
                  <a:txBody>
                    <a:bodyPr/>
                    <a:lstStyle/>
                    <a:p>
                      <a:pPr algn="ctr" fontAlgn="ctr"/>
                      <a:r>
                        <a:rPr lang="en-US" altLang="zh-CN" sz="1700" dirty="0">
                          <a:effectLst/>
                          <a:latin typeface="Times New Roman" panose="02020603050405020304" pitchFamily="18" charset="0"/>
                          <a:cs typeface="Times New Roman" panose="02020603050405020304" pitchFamily="18" charset="0"/>
                        </a:rPr>
                        <a:t>4</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青年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一般</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642225901"/>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5</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青年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一般</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55182125"/>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6</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中年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一般</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1532957"/>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7</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中年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好</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718752512"/>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8</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中年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好</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474983141"/>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9</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中年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非常好</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575003717"/>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10</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中年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非常好</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391841550"/>
                  </a:ext>
                </a:extLst>
              </a:tr>
              <a:tr h="311858">
                <a:tc>
                  <a:txBody>
                    <a:bodyPr/>
                    <a:lstStyle/>
                    <a:p>
                      <a:pPr algn="ctr" fontAlgn="ctr"/>
                      <a:r>
                        <a:rPr lang="en-US" altLang="zh-CN" sz="1700" dirty="0">
                          <a:effectLst/>
                          <a:latin typeface="Times New Roman" panose="02020603050405020304" pitchFamily="18" charset="0"/>
                          <a:cs typeface="Times New Roman" panose="02020603050405020304" pitchFamily="18" charset="0"/>
                        </a:rPr>
                        <a:t>11</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老年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非常好</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570399422"/>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12</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老年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好</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998869225"/>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13</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老年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好</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708907956"/>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14</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老年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非常好</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978141748"/>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15</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老年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一般</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36406753"/>
                  </a:ext>
                </a:extLst>
              </a:tr>
            </a:tbl>
          </a:graphicData>
        </a:graphic>
      </p:graphicFrame>
      <p:sp>
        <p:nvSpPr>
          <p:cNvPr id="3" name="矩形 6">
            <a:extLst>
              <a:ext uri="{FF2B5EF4-FFF2-40B4-BE49-F238E27FC236}">
                <a16:creationId xmlns:a16="http://schemas.microsoft.com/office/drawing/2014/main" id="{F03ACFC4-53A0-AD74-BCBC-6EA3485B2C91}"/>
              </a:ext>
            </a:extLst>
          </p:cNvPr>
          <p:cNvSpPr/>
          <p:nvPr/>
        </p:nvSpPr>
        <p:spPr>
          <a:xfrm>
            <a:off x="384858" y="1998352"/>
            <a:ext cx="2967942" cy="2418098"/>
          </a:xfrm>
          <a:prstGeom prst="rect">
            <a:avLst/>
          </a:prstGeom>
        </p:spPr>
        <p:txBody>
          <a:bodyPr wrap="square">
            <a:spAutoFit/>
          </a:bodyPr>
          <a:lstStyle/>
          <a:p>
            <a:pPr marL="342900" lvl="0" indent="-342900">
              <a:lnSpc>
                <a:spcPct val="120000"/>
              </a:lnSpc>
              <a:buFont typeface="Wingdings" pitchFamily="2" charset="2"/>
              <a:buChar char="Ø"/>
            </a:pPr>
            <a:r>
              <a:rPr lang="zh-CN" altLang="en-CN" sz="3200" spc="-10" dirty="0">
                <a:solidFill>
                  <a:srgbClr val="0070C0"/>
                </a:solidFill>
                <a:latin typeface="微软雅黑"/>
              </a:rPr>
              <a:t>例</a:t>
            </a:r>
            <a:r>
              <a:rPr lang="zh-CN" altLang="en-US" sz="3200" spc="-10" dirty="0">
                <a:solidFill>
                  <a:srgbClr val="0070C0"/>
                </a:solidFill>
                <a:latin typeface="微软雅黑"/>
              </a:rPr>
              <a:t>：</a:t>
            </a:r>
            <a:r>
              <a:rPr lang="zh-CN" altLang="en-US" sz="2400" b="0" i="0" dirty="0">
                <a:solidFill>
                  <a:srgbClr val="313130"/>
                </a:solidFill>
                <a:effectLst/>
                <a:latin typeface="Georgia" panose="02040502050405020303" pitchFamily="18" charset="0"/>
              </a:rPr>
              <a:t>当新客户提出申请贷款时</a:t>
            </a:r>
            <a:r>
              <a:rPr lang="en-US" altLang="zh-CN" sz="2400" b="0" i="0" dirty="0">
                <a:solidFill>
                  <a:srgbClr val="313130"/>
                </a:solidFill>
                <a:effectLst/>
                <a:latin typeface="Georgia" panose="02040502050405020303" pitchFamily="18" charset="0"/>
              </a:rPr>
              <a:t>,</a:t>
            </a:r>
            <a:r>
              <a:rPr lang="zh-CN" altLang="en-US" sz="2400" b="0" i="0" dirty="0">
                <a:solidFill>
                  <a:srgbClr val="313130"/>
                </a:solidFill>
                <a:effectLst/>
                <a:latin typeface="Georgia" panose="02040502050405020303" pitchFamily="18" charset="0"/>
              </a:rPr>
              <a:t>根据申请人的特征利用决策树决定是否批准申请贷款</a:t>
            </a:r>
            <a:r>
              <a:rPr lang="en-US" altLang="zh-CN" sz="2400" b="0" i="0" dirty="0">
                <a:solidFill>
                  <a:srgbClr val="313130"/>
                </a:solidFill>
                <a:effectLst/>
                <a:latin typeface="Georgia" panose="02040502050405020303" pitchFamily="18" charset="0"/>
              </a:rPr>
              <a:t>.</a:t>
            </a:r>
            <a:endParaRPr lang="en-US" altLang="zh-CN" sz="2400" spc="-10" dirty="0">
              <a:solidFill>
                <a:srgbClr val="0070C0"/>
              </a:solidFill>
              <a:latin typeface="微软雅黑"/>
            </a:endParaRPr>
          </a:p>
        </p:txBody>
      </p:sp>
      <p:sp>
        <p:nvSpPr>
          <p:cNvPr id="5" name="灯片编号占位符 4"/>
          <p:cNvSpPr>
            <a:spLocks noGrp="1"/>
          </p:cNvSpPr>
          <p:nvPr>
            <p:ph type="sldNum" sz="quarter" idx="14"/>
          </p:nvPr>
        </p:nvSpPr>
        <p:spPr/>
        <p:txBody>
          <a:bodyPr/>
          <a:lstStyle/>
          <a:p>
            <a:fld id="{AF69888C-E133-43D9-A638-B5C95925B91C}" type="slidenum">
              <a:rPr lang="zh-CN" altLang="en-US" smtClean="0"/>
              <a:t>13</a:t>
            </a:fld>
            <a:endParaRPr lang="zh-CN" altLang="en-US" dirty="0"/>
          </a:p>
        </p:txBody>
      </p:sp>
    </p:spTree>
    <p:extLst>
      <p:ext uri="{BB962C8B-B14F-4D97-AF65-F5344CB8AC3E}">
        <p14:creationId xmlns:p14="http://schemas.microsoft.com/office/powerpoint/2010/main" val="3674535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2.1</a:t>
            </a:r>
            <a:r>
              <a:rPr lang="zh-CN" altLang="en-US" sz="4000" dirty="0"/>
              <a:t>、</a:t>
            </a:r>
            <a:r>
              <a:rPr lang="en-US" altLang="zh-CN" sz="4000" dirty="0"/>
              <a:t>ID3</a:t>
            </a:r>
            <a:r>
              <a:rPr lang="zh-CN" altLang="en-US" sz="4000" dirty="0"/>
              <a:t>算法</a:t>
            </a:r>
          </a:p>
        </p:txBody>
      </p:sp>
      <p:sp>
        <p:nvSpPr>
          <p:cNvPr id="5" name="文本框 119">
            <a:extLst>
              <a:ext uri="{FF2B5EF4-FFF2-40B4-BE49-F238E27FC236}">
                <a16:creationId xmlns:a16="http://schemas.microsoft.com/office/drawing/2014/main" id="{5F4B2E79-623B-BF4F-B936-BB207E5342C5}"/>
              </a:ext>
            </a:extLst>
          </p:cNvPr>
          <p:cNvSpPr txBox="1"/>
          <p:nvPr/>
        </p:nvSpPr>
        <p:spPr>
          <a:xfrm>
            <a:off x="1148079" y="1099828"/>
            <a:ext cx="10180320" cy="578043"/>
          </a:xfrm>
          <a:prstGeom prst="rect">
            <a:avLst/>
          </a:prstGeom>
          <a:noFill/>
        </p:spPr>
        <p:txBody>
          <a:bodyPr wrap="square" rtlCol="0">
            <a:spAutoFit/>
          </a:bodyPr>
          <a:lstStyle/>
          <a:p>
            <a:pPr>
              <a:lnSpc>
                <a:spcPct val="125000"/>
              </a:lnSpc>
            </a:pPr>
            <a:r>
              <a:rPr lang="zh-CN" altLang="en-US" sz="2800" dirty="0">
                <a:solidFill>
                  <a:schemeClr val="tx1"/>
                </a:solidFill>
                <a:latin typeface="Helvetica Neue"/>
              </a:rPr>
              <a:t>  </a:t>
            </a:r>
            <a:r>
              <a:rPr lang="zh-CN" altLang="en-US" sz="2400" dirty="0">
                <a:solidFill>
                  <a:schemeClr val="tx1"/>
                </a:solidFill>
                <a:latin typeface="Helvetica Neue"/>
              </a:rPr>
              <a:t>针对前面提到的贷款申请的例子，使用</a:t>
            </a:r>
            <a:r>
              <a:rPr lang="en-US" altLang="zh-CN" sz="2400" dirty="0">
                <a:solidFill>
                  <a:schemeClr val="tx1"/>
                </a:solidFill>
                <a:latin typeface="Helvetica Neue"/>
              </a:rPr>
              <a:t>ID3</a:t>
            </a:r>
            <a:r>
              <a:rPr lang="zh-CN" altLang="en-US" sz="2400" dirty="0">
                <a:solidFill>
                  <a:schemeClr val="tx1"/>
                </a:solidFill>
                <a:latin typeface="Helvetica Neue"/>
              </a:rPr>
              <a:t>算法来决定是否批准贷款申请。</a:t>
            </a:r>
            <a:endParaRPr lang="en-US" altLang="zh-CN" sz="2800" dirty="0">
              <a:solidFill>
                <a:schemeClr val="tx1"/>
              </a:solidFill>
              <a:latin typeface="Helvetica Neue"/>
            </a:endParaRPr>
          </a:p>
        </p:txBody>
      </p:sp>
      <p:graphicFrame>
        <p:nvGraphicFramePr>
          <p:cNvPr id="2" name="表格 1">
            <a:extLst>
              <a:ext uri="{FF2B5EF4-FFF2-40B4-BE49-F238E27FC236}">
                <a16:creationId xmlns:a16="http://schemas.microsoft.com/office/drawing/2014/main" id="{B381B9DF-6956-4EAB-B3A1-66AF8129C015}"/>
              </a:ext>
            </a:extLst>
          </p:cNvPr>
          <p:cNvGraphicFramePr>
            <a:graphicFrameLocks noGrp="1"/>
          </p:cNvGraphicFramePr>
          <p:nvPr/>
        </p:nvGraphicFramePr>
        <p:xfrm>
          <a:off x="1239102" y="2085399"/>
          <a:ext cx="10089297" cy="1720698"/>
        </p:xfrm>
        <a:graphic>
          <a:graphicData uri="http://schemas.openxmlformats.org/drawingml/2006/table">
            <a:tbl>
              <a:tblPr/>
              <a:tblGrid>
                <a:gridCol w="3363099">
                  <a:extLst>
                    <a:ext uri="{9D8B030D-6E8A-4147-A177-3AD203B41FA5}">
                      <a16:colId xmlns:a16="http://schemas.microsoft.com/office/drawing/2014/main" val="1451572490"/>
                    </a:ext>
                  </a:extLst>
                </a:gridCol>
                <a:gridCol w="3363099">
                  <a:extLst>
                    <a:ext uri="{9D8B030D-6E8A-4147-A177-3AD203B41FA5}">
                      <a16:colId xmlns:a16="http://schemas.microsoft.com/office/drawing/2014/main" val="518323619"/>
                    </a:ext>
                  </a:extLst>
                </a:gridCol>
                <a:gridCol w="3363099">
                  <a:extLst>
                    <a:ext uri="{9D8B030D-6E8A-4147-A177-3AD203B41FA5}">
                      <a16:colId xmlns:a16="http://schemas.microsoft.com/office/drawing/2014/main" val="2063697368"/>
                    </a:ext>
                  </a:extLst>
                </a:gridCol>
              </a:tblGrid>
              <a:tr h="573566">
                <a:tc>
                  <a:txBody>
                    <a:bodyPr/>
                    <a:lstStyle/>
                    <a:p>
                      <a:pPr algn="ctr" fontAlgn="ctr"/>
                      <a:r>
                        <a:rPr lang="zh-CN" altLang="en-US" sz="2400" dirty="0">
                          <a:effectLst/>
                          <a:latin typeface="Times New Roman" panose="02020603050405020304" pitchFamily="18" charset="0"/>
                          <a:cs typeface="Times New Roman" panose="02020603050405020304" pitchFamily="18" charset="0"/>
                        </a:rPr>
                        <a:t>类别</a:t>
                      </a:r>
                    </a:p>
                  </a:txBody>
                  <a:tcPr anchor="ctr">
                    <a:lnL>
                      <a:noFill/>
                    </a:lnL>
                    <a:lnR>
                      <a:noFill/>
                    </a:lnR>
                    <a:lnT>
                      <a:noFill/>
                    </a:lnT>
                    <a:lnB w="7620" cap="flat" cmpd="sng" algn="ctr">
                      <a:solidFill>
                        <a:srgbClr val="DDDDDD"/>
                      </a:solidFill>
                      <a:prstDash val="solid"/>
                      <a:round/>
                      <a:headEnd type="none" w="med" len="med"/>
                      <a:tailEnd type="none" w="med" len="med"/>
                    </a:lnB>
                  </a:tcPr>
                </a:tc>
                <a:tc>
                  <a:txBody>
                    <a:bodyPr/>
                    <a:lstStyle/>
                    <a:p>
                      <a:pPr algn="ctr" fontAlgn="ctr"/>
                      <a:r>
                        <a:rPr lang="en-US" sz="2400">
                          <a:effectLst/>
                          <a:latin typeface="Times New Roman" panose="02020603050405020304" pitchFamily="18" charset="0"/>
                          <a:cs typeface="Times New Roman" panose="02020603050405020304" pitchFamily="18" charset="0"/>
                        </a:rPr>
                        <a:t>ID</a:t>
                      </a:r>
                    </a:p>
                  </a:txBody>
                  <a:tcPr anchor="ctr">
                    <a:lnL>
                      <a:noFill/>
                    </a:lnL>
                    <a:lnR>
                      <a:noFill/>
                    </a:lnR>
                    <a:lnT>
                      <a:noFill/>
                    </a:lnT>
                    <a:lnB w="7620" cap="flat" cmpd="sng" algn="ctr">
                      <a:solidFill>
                        <a:srgbClr val="DDDDDD"/>
                      </a:solidFill>
                      <a:prstDash val="solid"/>
                      <a:round/>
                      <a:headEnd type="none" w="med" len="med"/>
                      <a:tailEnd type="none" w="med" len="med"/>
                    </a:lnB>
                  </a:tcPr>
                </a:tc>
                <a:tc>
                  <a:txBody>
                    <a:bodyPr/>
                    <a:lstStyle/>
                    <a:p>
                      <a:pPr algn="ctr" fontAlgn="ctr"/>
                      <a:r>
                        <a:rPr lang="zh-CN" altLang="en-US" sz="2400">
                          <a:effectLst/>
                          <a:latin typeface="Times New Roman" panose="02020603050405020304" pitchFamily="18" charset="0"/>
                          <a:cs typeface="Times New Roman" panose="02020603050405020304" pitchFamily="18" charset="0"/>
                        </a:rPr>
                        <a:t>数量</a:t>
                      </a:r>
                    </a:p>
                  </a:txBody>
                  <a:tcPr anchor="ctr">
                    <a:lnL>
                      <a:noFill/>
                    </a:lnL>
                    <a:lnR>
                      <a:noFill/>
                    </a:lnR>
                    <a:lnT>
                      <a:noFill/>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246291437"/>
                  </a:ext>
                </a:extLst>
              </a:tr>
              <a:tr h="573566">
                <a:tc>
                  <a:txBody>
                    <a:bodyPr/>
                    <a:lstStyle/>
                    <a:p>
                      <a:pPr algn="ctr" fontAlgn="ctr"/>
                      <a:r>
                        <a:rPr lang="zh-CN" altLang="en-US" sz="2400" dirty="0">
                          <a:effectLst/>
                          <a:latin typeface="Times New Roman" panose="02020603050405020304" pitchFamily="18" charset="0"/>
                          <a:cs typeface="Times New Roman" panose="02020603050405020304" pitchFamily="18" charset="0"/>
                        </a:rPr>
                        <a:t>是</a:t>
                      </a:r>
                    </a:p>
                  </a:txBody>
                  <a:tcPr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6E6E6"/>
                    </a:solidFill>
                  </a:tcPr>
                </a:tc>
                <a:tc>
                  <a:txBody>
                    <a:bodyPr/>
                    <a:lstStyle/>
                    <a:p>
                      <a:pPr algn="ctr" fontAlgn="ctr"/>
                      <a:r>
                        <a:rPr lang="en-US" altLang="zh-CN" sz="2400" dirty="0">
                          <a:effectLst/>
                          <a:latin typeface="Times New Roman" panose="02020603050405020304" pitchFamily="18" charset="0"/>
                          <a:cs typeface="Times New Roman" panose="02020603050405020304" pitchFamily="18" charset="0"/>
                        </a:rPr>
                        <a:t>3,4,8,9,10,11,12,13,14</a:t>
                      </a:r>
                    </a:p>
                  </a:txBody>
                  <a:tcPr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6E6E6"/>
                    </a:solidFill>
                  </a:tcPr>
                </a:tc>
                <a:tc>
                  <a:txBody>
                    <a:bodyPr/>
                    <a:lstStyle/>
                    <a:p>
                      <a:pPr algn="ctr" fontAlgn="ctr"/>
                      <a:r>
                        <a:rPr lang="en-US" altLang="zh-CN" sz="2400">
                          <a:effectLst/>
                          <a:latin typeface="Times New Roman" panose="02020603050405020304" pitchFamily="18" charset="0"/>
                          <a:cs typeface="Times New Roman" panose="02020603050405020304" pitchFamily="18" charset="0"/>
                        </a:rPr>
                        <a:t>9</a:t>
                      </a:r>
                    </a:p>
                  </a:txBody>
                  <a:tcPr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6E6E6"/>
                    </a:solidFill>
                  </a:tcPr>
                </a:tc>
                <a:extLst>
                  <a:ext uri="{0D108BD9-81ED-4DB2-BD59-A6C34878D82A}">
                    <a16:rowId xmlns:a16="http://schemas.microsoft.com/office/drawing/2014/main" val="897165065"/>
                  </a:ext>
                </a:extLst>
              </a:tr>
              <a:tr h="573566">
                <a:tc>
                  <a:txBody>
                    <a:bodyPr/>
                    <a:lstStyle/>
                    <a:p>
                      <a:pPr algn="ctr" fontAlgn="ctr"/>
                      <a:r>
                        <a:rPr lang="zh-CN" altLang="en-US" sz="2400">
                          <a:effectLst/>
                          <a:latin typeface="Times New Roman" panose="02020603050405020304" pitchFamily="18" charset="0"/>
                          <a:cs typeface="Times New Roman" panose="02020603050405020304" pitchFamily="18" charset="0"/>
                        </a:rPr>
                        <a:t>否</a:t>
                      </a:r>
                    </a:p>
                  </a:txBody>
                  <a:tcPr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en-US" altLang="zh-CN" sz="2400" dirty="0">
                          <a:effectLst/>
                          <a:latin typeface="Times New Roman" panose="02020603050405020304" pitchFamily="18" charset="0"/>
                          <a:cs typeface="Times New Roman" panose="02020603050405020304" pitchFamily="18" charset="0"/>
                        </a:rPr>
                        <a:t>1,2,5,6,7,15</a:t>
                      </a:r>
                    </a:p>
                  </a:txBody>
                  <a:tcPr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en-US" altLang="zh-CN" sz="2400" dirty="0">
                          <a:effectLst/>
                          <a:latin typeface="Times New Roman" panose="02020603050405020304" pitchFamily="18" charset="0"/>
                          <a:cs typeface="Times New Roman" panose="02020603050405020304" pitchFamily="18" charset="0"/>
                        </a:rPr>
                        <a:t>6</a:t>
                      </a:r>
                    </a:p>
                  </a:txBody>
                  <a:tcPr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705412192"/>
                  </a:ext>
                </a:extLst>
              </a:tr>
            </a:tbl>
          </a:graphicData>
        </a:graphic>
      </p:graphicFrame>
      <p:sp>
        <p:nvSpPr>
          <p:cNvPr id="3" name="矩形 2">
            <a:extLst>
              <a:ext uri="{FF2B5EF4-FFF2-40B4-BE49-F238E27FC236}">
                <a16:creationId xmlns:a16="http://schemas.microsoft.com/office/drawing/2014/main" id="{1A570D77-7A7A-4E88-B0DA-35D5DDF0C0A2}"/>
              </a:ext>
            </a:extLst>
          </p:cNvPr>
          <p:cNvSpPr/>
          <p:nvPr/>
        </p:nvSpPr>
        <p:spPr>
          <a:xfrm>
            <a:off x="1239102" y="4376897"/>
            <a:ext cx="10201059" cy="523220"/>
          </a:xfrm>
          <a:prstGeom prst="rect">
            <a:avLst/>
          </a:prstGeom>
        </p:spPr>
        <p:txBody>
          <a:bodyPr wrap="square">
            <a:spAutoFit/>
          </a:bodyPr>
          <a:lstStyle/>
          <a:p>
            <a:r>
              <a:rPr lang="zh-CN" altLang="en-US" sz="2800" dirty="0">
                <a:solidFill>
                  <a:prstClr val="black"/>
                </a:solidFill>
                <a:latin typeface="Helvetica Neue"/>
              </a:rPr>
              <a:t> </a:t>
            </a:r>
            <a:r>
              <a:rPr lang="zh-CN" altLang="en-US" sz="2400" dirty="0">
                <a:solidFill>
                  <a:prstClr val="black"/>
                </a:solidFill>
                <a:latin typeface="Helvetica Neue"/>
              </a:rPr>
              <a:t>计算根结点信息熵：</a:t>
            </a:r>
            <a:endParaRPr lang="zh-CN" altLang="en-US"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881F260-186A-4535-8EC5-0251E66D19AD}"/>
                  </a:ext>
                </a:extLst>
              </p:cNvPr>
              <p:cNvSpPr/>
              <p:nvPr/>
            </p:nvSpPr>
            <p:spPr>
              <a:xfrm>
                <a:off x="1621377" y="4900243"/>
                <a:ext cx="8949245"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prstClr val="black"/>
                          </a:solidFill>
                          <a:latin typeface="Cambria Math" panose="02040503050406030204" pitchFamily="18" charset="0"/>
                          <a:ea typeface="Microsoft YaHei" panose="020B0503020204020204" pitchFamily="34" charset="-122"/>
                        </a:rPr>
                        <m:t>𝐸𝑛</m:t>
                      </m:r>
                      <m:r>
                        <a:rPr lang="en-US" altLang="zh-CN" sz="2400" b="0" i="1" smtClean="0">
                          <a:solidFill>
                            <a:prstClr val="black"/>
                          </a:solidFill>
                          <a:latin typeface="Cambria Math" panose="02040503050406030204" pitchFamily="18" charset="0"/>
                          <a:ea typeface="Microsoft YaHei" panose="020B0503020204020204" pitchFamily="34" charset="-122"/>
                        </a:rPr>
                        <m:t>𝑡</m:t>
                      </m:r>
                      <m:d>
                        <m:dPr>
                          <m:ctrlPr>
                            <a:rPr lang="en-US" altLang="zh-CN" sz="2400" i="1">
                              <a:solidFill>
                                <a:prstClr val="black"/>
                              </a:solidFill>
                              <a:latin typeface="Cambria Math" panose="02040503050406030204" pitchFamily="18" charset="0"/>
                              <a:ea typeface="Microsoft YaHei" panose="020B0503020204020204" pitchFamily="34" charset="-122"/>
                            </a:rPr>
                          </m:ctrlPr>
                        </m:dPr>
                        <m:e>
                          <m:r>
                            <a:rPr lang="en-US" altLang="zh-CN" sz="2400" i="1">
                              <a:solidFill>
                                <a:prstClr val="black"/>
                              </a:solidFill>
                              <a:latin typeface="Cambria Math" panose="02040503050406030204" pitchFamily="18" charset="0"/>
                              <a:ea typeface="Microsoft YaHei" panose="020B0503020204020204" pitchFamily="34" charset="-122"/>
                            </a:rPr>
                            <m:t>𝐷</m:t>
                          </m:r>
                        </m:e>
                      </m:d>
                      <m:r>
                        <a:rPr lang="en-US" altLang="zh-CN" sz="2400" i="1">
                          <a:solidFill>
                            <a:prstClr val="black"/>
                          </a:solidFill>
                          <a:latin typeface="Cambria Math" panose="02040503050406030204" pitchFamily="18" charset="0"/>
                          <a:ea typeface="Microsoft YaHei" panose="020B0503020204020204" pitchFamily="34" charset="-122"/>
                        </a:rPr>
                        <m:t>=−</m:t>
                      </m:r>
                      <m:nary>
                        <m:naryPr>
                          <m:chr m:val="∑"/>
                          <m:ctrlPr>
                            <a:rPr lang="en-US" altLang="zh-CN" sz="2400" i="1">
                              <a:solidFill>
                                <a:prstClr val="black"/>
                              </a:solidFill>
                              <a:latin typeface="Cambria Math" panose="02040503050406030204" pitchFamily="18" charset="0"/>
                              <a:ea typeface="Microsoft YaHei" panose="020B0503020204020204" pitchFamily="34" charset="-122"/>
                            </a:rPr>
                          </m:ctrlPr>
                        </m:naryPr>
                        <m:sub>
                          <m:r>
                            <m:rPr>
                              <m:brk m:alnAt="23"/>
                            </m:rPr>
                            <a:rPr lang="en-US" altLang="zh-CN" sz="2400" i="1">
                              <a:solidFill>
                                <a:prstClr val="black"/>
                              </a:solidFill>
                              <a:latin typeface="Cambria Math" panose="02040503050406030204" pitchFamily="18" charset="0"/>
                              <a:ea typeface="Microsoft YaHei" panose="020B0503020204020204" pitchFamily="34" charset="-122"/>
                            </a:rPr>
                            <m:t>𝑘</m:t>
                          </m:r>
                          <m:r>
                            <a:rPr lang="en-US" altLang="zh-CN" sz="2400" i="1">
                              <a:solidFill>
                                <a:prstClr val="black"/>
                              </a:solidFill>
                              <a:latin typeface="Cambria Math" panose="02040503050406030204" pitchFamily="18" charset="0"/>
                              <a:ea typeface="Microsoft YaHei" panose="020B0503020204020204" pitchFamily="34" charset="-122"/>
                            </a:rPr>
                            <m:t>=1</m:t>
                          </m:r>
                        </m:sub>
                        <m:sup>
                          <m:r>
                            <a:rPr lang="en-US" altLang="zh-CN" sz="2400" i="1">
                              <a:solidFill>
                                <a:prstClr val="black"/>
                              </a:solidFill>
                              <a:latin typeface="Cambria Math" panose="02040503050406030204" pitchFamily="18" charset="0"/>
                              <a:ea typeface="Microsoft YaHei" panose="020B0503020204020204" pitchFamily="34" charset="-122"/>
                            </a:rPr>
                            <m:t>𝑦</m:t>
                          </m:r>
                        </m:sup>
                        <m:e>
                          <m:sSub>
                            <m:sSubPr>
                              <m:ctrlPr>
                                <a:rPr lang="en-US" altLang="zh-CN" sz="2400" i="1">
                                  <a:solidFill>
                                    <a:prstClr val="black"/>
                                  </a:solidFill>
                                  <a:latin typeface="Cambria Math" panose="02040503050406030204" pitchFamily="18" charset="0"/>
                                  <a:ea typeface="Microsoft YaHei" panose="020B0503020204020204" pitchFamily="34" charset="-122"/>
                                </a:rPr>
                              </m:ctrlPr>
                            </m:sSubPr>
                            <m:e>
                              <m:r>
                                <a:rPr lang="en-US" altLang="zh-CN" sz="2400" i="1">
                                  <a:solidFill>
                                    <a:prstClr val="black"/>
                                  </a:solidFill>
                                  <a:latin typeface="Cambria Math" panose="02040503050406030204" pitchFamily="18" charset="0"/>
                                  <a:ea typeface="Microsoft YaHei" panose="020B0503020204020204" pitchFamily="34" charset="-122"/>
                                </a:rPr>
                                <m:t>𝑝</m:t>
                              </m:r>
                            </m:e>
                            <m:sub>
                              <m:r>
                                <a:rPr lang="en-US" altLang="zh-CN" sz="2400" i="1">
                                  <a:solidFill>
                                    <a:prstClr val="black"/>
                                  </a:solidFill>
                                  <a:latin typeface="Cambria Math" panose="02040503050406030204" pitchFamily="18" charset="0"/>
                                  <a:ea typeface="Microsoft YaHei" panose="020B0503020204020204" pitchFamily="34" charset="-122"/>
                                </a:rPr>
                                <m:t>𝑘</m:t>
                              </m:r>
                            </m:sub>
                          </m:sSub>
                        </m:e>
                      </m:nary>
                      <m:sSub>
                        <m:sSubPr>
                          <m:ctrlPr>
                            <a:rPr lang="en-US" altLang="zh-CN" sz="2400" i="1">
                              <a:solidFill>
                                <a:prstClr val="black"/>
                              </a:solidFill>
                              <a:latin typeface="Cambria Math" panose="02040503050406030204" pitchFamily="18" charset="0"/>
                              <a:ea typeface="Microsoft YaHei" panose="020B0503020204020204" pitchFamily="34" charset="-122"/>
                            </a:rPr>
                          </m:ctrlPr>
                        </m:sSubPr>
                        <m:e>
                          <m:r>
                            <a:rPr lang="en-US" altLang="zh-CN" sz="2400" i="1">
                              <a:solidFill>
                                <a:prstClr val="black"/>
                              </a:solidFill>
                              <a:latin typeface="Cambria Math" panose="02040503050406030204" pitchFamily="18" charset="0"/>
                              <a:ea typeface="Microsoft YaHei" panose="020B0503020204020204" pitchFamily="34" charset="-122"/>
                            </a:rPr>
                            <m:t>𝑙𝑜𝑔</m:t>
                          </m:r>
                        </m:e>
                        <m:sub>
                          <m:r>
                            <a:rPr lang="en-US" altLang="zh-CN" sz="2400" i="1">
                              <a:solidFill>
                                <a:prstClr val="black"/>
                              </a:solidFill>
                              <a:latin typeface="Cambria Math" panose="02040503050406030204" pitchFamily="18" charset="0"/>
                              <a:ea typeface="Microsoft YaHei" panose="020B0503020204020204" pitchFamily="34" charset="-122"/>
                            </a:rPr>
                            <m:t>2</m:t>
                          </m:r>
                        </m:sub>
                      </m:sSub>
                      <m:sSub>
                        <m:sSubPr>
                          <m:ctrlPr>
                            <a:rPr lang="en-US" altLang="zh-CN" sz="2400" i="1">
                              <a:solidFill>
                                <a:prstClr val="black"/>
                              </a:solidFill>
                              <a:latin typeface="Cambria Math" panose="02040503050406030204" pitchFamily="18" charset="0"/>
                              <a:ea typeface="Microsoft YaHei" panose="020B0503020204020204" pitchFamily="34" charset="-122"/>
                            </a:rPr>
                          </m:ctrlPr>
                        </m:sSubPr>
                        <m:e>
                          <m:r>
                            <a:rPr lang="en-US" altLang="zh-CN" sz="2400" i="1">
                              <a:solidFill>
                                <a:prstClr val="black"/>
                              </a:solidFill>
                              <a:latin typeface="Cambria Math" panose="02040503050406030204" pitchFamily="18" charset="0"/>
                              <a:ea typeface="Microsoft YaHei" panose="020B0503020204020204" pitchFamily="34" charset="-122"/>
                            </a:rPr>
                            <m:t>𝑝</m:t>
                          </m:r>
                        </m:e>
                        <m:sub>
                          <m:r>
                            <a:rPr lang="en-US" altLang="zh-CN" sz="2400" i="1">
                              <a:solidFill>
                                <a:prstClr val="black"/>
                              </a:solidFill>
                              <a:latin typeface="Cambria Math" panose="02040503050406030204" pitchFamily="18" charset="0"/>
                              <a:ea typeface="Microsoft YaHei" panose="020B0503020204020204" pitchFamily="34" charset="-122"/>
                            </a:rPr>
                            <m:t>𝑘</m:t>
                          </m:r>
                        </m:sub>
                      </m:sSub>
                      <m:r>
                        <a:rPr lang="en-US" altLang="zh-CN" sz="2400" i="1">
                          <a:solidFill>
                            <a:prstClr val="black"/>
                          </a:solidFill>
                          <a:latin typeface="Cambria Math" panose="02040503050406030204" pitchFamily="18" charset="0"/>
                          <a:ea typeface="Microsoft YaHei" panose="020B0503020204020204" pitchFamily="34" charset="-122"/>
                        </a:rPr>
                        <m:t>=</m:t>
                      </m:r>
                      <m:r>
                        <a:rPr lang="en-US" altLang="zh-CN" sz="2400" b="0" i="1" smtClean="0">
                          <a:solidFill>
                            <a:prstClr val="black"/>
                          </a:solidFill>
                          <a:latin typeface="Cambria Math" panose="02040503050406030204" pitchFamily="18" charset="0"/>
                          <a:ea typeface="Microsoft YaHei" panose="020B0503020204020204" pitchFamily="34" charset="-122"/>
                        </a:rPr>
                        <m:t>−</m:t>
                      </m:r>
                      <m:d>
                        <m:dPr>
                          <m:ctrlPr>
                            <a:rPr lang="en-US" altLang="zh-CN" sz="2400" b="0" i="1" smtClean="0">
                              <a:solidFill>
                                <a:prstClr val="black"/>
                              </a:solidFill>
                              <a:latin typeface="Cambria Math" panose="02040503050406030204" pitchFamily="18" charset="0"/>
                              <a:ea typeface="Microsoft YaHei" panose="020B0503020204020204" pitchFamily="34" charset="-122"/>
                            </a:rPr>
                          </m:ctrlPr>
                        </m:dPr>
                        <m:e>
                          <m:f>
                            <m:fPr>
                              <m:ctrlPr>
                                <a:rPr lang="en-US" altLang="zh-CN" sz="2400" b="0" i="1" smtClean="0">
                                  <a:solidFill>
                                    <a:prstClr val="black"/>
                                  </a:solidFill>
                                  <a:latin typeface="Cambria Math" panose="02040503050406030204" pitchFamily="18" charset="0"/>
                                  <a:ea typeface="Microsoft YaHei" panose="020B0503020204020204" pitchFamily="34" charset="-122"/>
                                </a:rPr>
                              </m:ctrlPr>
                            </m:fPr>
                            <m:num>
                              <m:r>
                                <a:rPr lang="en-US" altLang="zh-CN" sz="2400" b="0" i="1" smtClean="0">
                                  <a:solidFill>
                                    <a:prstClr val="black"/>
                                  </a:solidFill>
                                  <a:latin typeface="Cambria Math" panose="02040503050406030204" pitchFamily="18" charset="0"/>
                                  <a:ea typeface="Microsoft YaHei" panose="020B0503020204020204" pitchFamily="34" charset="-122"/>
                                </a:rPr>
                                <m:t>9</m:t>
                              </m:r>
                            </m:num>
                            <m:den>
                              <m:r>
                                <a:rPr lang="en-US" altLang="zh-CN" sz="2400" b="0" i="1" smtClean="0">
                                  <a:solidFill>
                                    <a:prstClr val="black"/>
                                  </a:solidFill>
                                  <a:latin typeface="Cambria Math" panose="02040503050406030204" pitchFamily="18" charset="0"/>
                                  <a:ea typeface="Microsoft YaHei" panose="020B0503020204020204" pitchFamily="34" charset="-122"/>
                                </a:rPr>
                                <m:t>15</m:t>
                              </m:r>
                            </m:den>
                          </m:f>
                          <m:sSub>
                            <m:sSubPr>
                              <m:ctrlPr>
                                <a:rPr lang="en-US" altLang="zh-CN" sz="2400" i="1">
                                  <a:solidFill>
                                    <a:prstClr val="black"/>
                                  </a:solidFill>
                                  <a:latin typeface="Cambria Math" panose="02040503050406030204" pitchFamily="18" charset="0"/>
                                  <a:ea typeface="Microsoft YaHei" panose="020B0503020204020204" pitchFamily="34" charset="-122"/>
                                </a:rPr>
                              </m:ctrlPr>
                            </m:sSubPr>
                            <m:e>
                              <m:r>
                                <a:rPr lang="en-US" altLang="zh-CN" sz="2400" i="1">
                                  <a:solidFill>
                                    <a:prstClr val="black"/>
                                  </a:solidFill>
                                  <a:latin typeface="Cambria Math" panose="02040503050406030204" pitchFamily="18" charset="0"/>
                                  <a:ea typeface="Microsoft YaHei" panose="020B0503020204020204" pitchFamily="34" charset="-122"/>
                                </a:rPr>
                                <m:t>𝑙𝑜𝑔</m:t>
                              </m:r>
                            </m:e>
                            <m:sub>
                              <m:r>
                                <a:rPr lang="en-US" altLang="zh-CN" sz="2400" i="1">
                                  <a:solidFill>
                                    <a:prstClr val="black"/>
                                  </a:solidFill>
                                  <a:latin typeface="Cambria Math" panose="02040503050406030204" pitchFamily="18" charset="0"/>
                                  <a:ea typeface="Microsoft YaHei" panose="020B0503020204020204" pitchFamily="34" charset="-122"/>
                                </a:rPr>
                                <m:t>2</m:t>
                              </m:r>
                            </m:sub>
                          </m:sSub>
                          <m:f>
                            <m:fPr>
                              <m:ctrlPr>
                                <a:rPr lang="en-US" altLang="zh-CN" sz="2400" i="1">
                                  <a:solidFill>
                                    <a:prstClr val="black"/>
                                  </a:solidFill>
                                  <a:latin typeface="Cambria Math" panose="02040503050406030204" pitchFamily="18" charset="0"/>
                                  <a:ea typeface="Microsoft YaHei" panose="020B0503020204020204" pitchFamily="34" charset="-122"/>
                                </a:rPr>
                              </m:ctrlPr>
                            </m:fPr>
                            <m:num>
                              <m:r>
                                <a:rPr lang="en-US" altLang="zh-CN" sz="2400" i="1">
                                  <a:solidFill>
                                    <a:prstClr val="black"/>
                                  </a:solidFill>
                                  <a:latin typeface="Cambria Math" panose="02040503050406030204" pitchFamily="18" charset="0"/>
                                  <a:ea typeface="Microsoft YaHei" panose="020B0503020204020204" pitchFamily="34" charset="-122"/>
                                </a:rPr>
                                <m:t>9</m:t>
                              </m:r>
                            </m:num>
                            <m:den>
                              <m:r>
                                <a:rPr lang="en-US" altLang="zh-CN" sz="2400" i="1">
                                  <a:solidFill>
                                    <a:prstClr val="black"/>
                                  </a:solidFill>
                                  <a:latin typeface="Cambria Math" panose="02040503050406030204" pitchFamily="18" charset="0"/>
                                  <a:ea typeface="Microsoft YaHei" panose="020B0503020204020204" pitchFamily="34" charset="-122"/>
                                </a:rPr>
                                <m:t>15</m:t>
                              </m:r>
                            </m:den>
                          </m:f>
                          <m:r>
                            <a:rPr lang="en-US" altLang="zh-CN" sz="2400" b="0" i="1" smtClean="0">
                              <a:solidFill>
                                <a:prstClr val="black"/>
                              </a:solidFill>
                              <a:latin typeface="Cambria Math" panose="02040503050406030204" pitchFamily="18" charset="0"/>
                              <a:ea typeface="Microsoft YaHei" panose="020B0503020204020204" pitchFamily="34" charset="-122"/>
                            </a:rPr>
                            <m:t>+</m:t>
                          </m:r>
                          <m:f>
                            <m:fPr>
                              <m:ctrlPr>
                                <a:rPr lang="en-US" altLang="zh-CN" sz="2400" i="1">
                                  <a:solidFill>
                                    <a:prstClr val="black"/>
                                  </a:solidFill>
                                  <a:latin typeface="Cambria Math" panose="02040503050406030204" pitchFamily="18" charset="0"/>
                                  <a:ea typeface="Microsoft YaHei" panose="020B0503020204020204" pitchFamily="34" charset="-122"/>
                                </a:rPr>
                              </m:ctrlPr>
                            </m:fPr>
                            <m:num>
                              <m:r>
                                <a:rPr lang="en-US" altLang="zh-CN" sz="2400" b="0" i="1" smtClean="0">
                                  <a:solidFill>
                                    <a:prstClr val="black"/>
                                  </a:solidFill>
                                  <a:latin typeface="Cambria Math" panose="02040503050406030204" pitchFamily="18" charset="0"/>
                                  <a:ea typeface="Microsoft YaHei" panose="020B0503020204020204" pitchFamily="34" charset="-122"/>
                                </a:rPr>
                                <m:t>6</m:t>
                              </m:r>
                            </m:num>
                            <m:den>
                              <m:r>
                                <a:rPr lang="en-US" altLang="zh-CN" sz="2400" i="1">
                                  <a:solidFill>
                                    <a:prstClr val="black"/>
                                  </a:solidFill>
                                  <a:latin typeface="Cambria Math" panose="02040503050406030204" pitchFamily="18" charset="0"/>
                                  <a:ea typeface="Microsoft YaHei" panose="020B0503020204020204" pitchFamily="34" charset="-122"/>
                                </a:rPr>
                                <m:t>15</m:t>
                              </m:r>
                            </m:den>
                          </m:f>
                          <m:sSub>
                            <m:sSubPr>
                              <m:ctrlPr>
                                <a:rPr lang="en-US" altLang="zh-CN" sz="2400" i="1">
                                  <a:solidFill>
                                    <a:prstClr val="black"/>
                                  </a:solidFill>
                                  <a:latin typeface="Cambria Math" panose="02040503050406030204" pitchFamily="18" charset="0"/>
                                  <a:ea typeface="Microsoft YaHei" panose="020B0503020204020204" pitchFamily="34" charset="-122"/>
                                </a:rPr>
                              </m:ctrlPr>
                            </m:sSubPr>
                            <m:e>
                              <m:r>
                                <a:rPr lang="en-US" altLang="zh-CN" sz="2400" i="1">
                                  <a:solidFill>
                                    <a:prstClr val="black"/>
                                  </a:solidFill>
                                  <a:latin typeface="Cambria Math" panose="02040503050406030204" pitchFamily="18" charset="0"/>
                                  <a:ea typeface="Microsoft YaHei" panose="020B0503020204020204" pitchFamily="34" charset="-122"/>
                                </a:rPr>
                                <m:t>𝑙𝑜𝑔</m:t>
                              </m:r>
                            </m:e>
                            <m:sub>
                              <m:r>
                                <a:rPr lang="en-US" altLang="zh-CN" sz="2400" i="1">
                                  <a:solidFill>
                                    <a:prstClr val="black"/>
                                  </a:solidFill>
                                  <a:latin typeface="Cambria Math" panose="02040503050406030204" pitchFamily="18" charset="0"/>
                                  <a:ea typeface="Microsoft YaHei" panose="020B0503020204020204" pitchFamily="34" charset="-122"/>
                                </a:rPr>
                                <m:t>2</m:t>
                              </m:r>
                            </m:sub>
                          </m:sSub>
                          <m:f>
                            <m:fPr>
                              <m:ctrlPr>
                                <a:rPr lang="en-US" altLang="zh-CN" sz="2400" i="1">
                                  <a:solidFill>
                                    <a:prstClr val="black"/>
                                  </a:solidFill>
                                  <a:latin typeface="Cambria Math" panose="02040503050406030204" pitchFamily="18" charset="0"/>
                                  <a:ea typeface="Microsoft YaHei" panose="020B0503020204020204" pitchFamily="34" charset="-122"/>
                                </a:rPr>
                              </m:ctrlPr>
                            </m:fPr>
                            <m:num>
                              <m:r>
                                <a:rPr lang="en-US" altLang="zh-CN" sz="2400" b="0" i="1" smtClean="0">
                                  <a:solidFill>
                                    <a:prstClr val="black"/>
                                  </a:solidFill>
                                  <a:latin typeface="Cambria Math" panose="02040503050406030204" pitchFamily="18" charset="0"/>
                                  <a:ea typeface="Microsoft YaHei" panose="020B0503020204020204" pitchFamily="34" charset="-122"/>
                                </a:rPr>
                                <m:t>6</m:t>
                              </m:r>
                            </m:num>
                            <m:den>
                              <m:r>
                                <a:rPr lang="en-US" altLang="zh-CN" sz="2400" i="1">
                                  <a:solidFill>
                                    <a:prstClr val="black"/>
                                  </a:solidFill>
                                  <a:latin typeface="Cambria Math" panose="02040503050406030204" pitchFamily="18" charset="0"/>
                                  <a:ea typeface="Microsoft YaHei" panose="020B0503020204020204" pitchFamily="34" charset="-122"/>
                                </a:rPr>
                                <m:t>15</m:t>
                              </m:r>
                            </m:den>
                          </m:f>
                        </m:e>
                      </m:d>
                      <m:r>
                        <a:rPr lang="en-US" altLang="zh-CN" sz="2400" b="0" i="0" smtClean="0">
                          <a:solidFill>
                            <a:prstClr val="black"/>
                          </a:solidFill>
                          <a:latin typeface="Cambria Math" panose="02040503050406030204" pitchFamily="18" charset="0"/>
                          <a:ea typeface="Microsoft YaHei" panose="020B0503020204020204" pitchFamily="34" charset="-122"/>
                        </a:rPr>
                        <m:t>=0.971</m:t>
                      </m:r>
                    </m:oMath>
                  </m:oMathPara>
                </a14:m>
                <a:endParaRPr lang="zh-CN" altLang="en-US" sz="1400" dirty="0"/>
              </a:p>
            </p:txBody>
          </p:sp>
        </mc:Choice>
        <mc:Fallback xmlns="">
          <p:sp>
            <p:nvSpPr>
              <p:cNvPr id="7" name="矩形 6">
                <a:extLst>
                  <a:ext uri="{FF2B5EF4-FFF2-40B4-BE49-F238E27FC236}">
                    <a16:creationId xmlns:a16="http://schemas.microsoft.com/office/drawing/2014/main" id="{1881F260-186A-4535-8EC5-0251E66D19AD}"/>
                  </a:ext>
                </a:extLst>
              </p:cNvPr>
              <p:cNvSpPr>
                <a:spLocks noRot="1" noChangeAspect="1" noMove="1" noResize="1" noEditPoints="1" noAdjustHandles="1" noChangeArrowheads="1" noChangeShapeType="1" noTextEdit="1"/>
              </p:cNvSpPr>
              <p:nvPr/>
            </p:nvSpPr>
            <p:spPr>
              <a:xfrm>
                <a:off x="1621377" y="4900243"/>
                <a:ext cx="8949245" cy="1100558"/>
              </a:xfrm>
              <a:prstGeom prst="rect">
                <a:avLst/>
              </a:prstGeom>
              <a:blipFill>
                <a:blip r:embed="rId3"/>
                <a:stretch>
                  <a:fillRect/>
                </a:stretch>
              </a:blipFill>
            </p:spPr>
            <p:txBody>
              <a:bodyPr/>
              <a:lstStyle/>
              <a:p>
                <a:r>
                  <a:rPr lang="zh-CN" altLang="en-US">
                    <a:noFill/>
                  </a:rPr>
                  <a:t> </a:t>
                </a:r>
              </a:p>
            </p:txBody>
          </p:sp>
        </mc:Fallback>
      </mc:AlternateContent>
      <p:sp>
        <p:nvSpPr>
          <p:cNvPr id="6" name="灯片编号占位符 5"/>
          <p:cNvSpPr>
            <a:spLocks noGrp="1"/>
          </p:cNvSpPr>
          <p:nvPr>
            <p:ph type="sldNum" sz="quarter" idx="14"/>
          </p:nvPr>
        </p:nvSpPr>
        <p:spPr/>
        <p:txBody>
          <a:bodyPr/>
          <a:lstStyle/>
          <a:p>
            <a:fld id="{AF69888C-E133-43D9-A638-B5C95925B91C}" type="slidenum">
              <a:rPr lang="zh-CN" altLang="en-US" smtClean="0"/>
              <a:t>14</a:t>
            </a:fld>
            <a:endParaRPr lang="zh-CN" altLang="en-US" dirty="0"/>
          </a:p>
        </p:txBody>
      </p:sp>
    </p:spTree>
    <p:extLst>
      <p:ext uri="{BB962C8B-B14F-4D97-AF65-F5344CB8AC3E}">
        <p14:creationId xmlns:p14="http://schemas.microsoft.com/office/powerpoint/2010/main" val="327687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2.1</a:t>
            </a:r>
            <a:r>
              <a:rPr lang="zh-CN" altLang="en-US" sz="4000" dirty="0"/>
              <a:t>、</a:t>
            </a:r>
            <a:r>
              <a:rPr lang="en-US" altLang="zh-CN" sz="4000" dirty="0"/>
              <a:t>ID3</a:t>
            </a:r>
            <a:r>
              <a:rPr lang="zh-CN" altLang="en-US" sz="4000" dirty="0"/>
              <a:t>算法</a:t>
            </a:r>
          </a:p>
        </p:txBody>
      </p:sp>
      <mc:AlternateContent xmlns:mc="http://schemas.openxmlformats.org/markup-compatibility/2006" xmlns:a14="http://schemas.microsoft.com/office/drawing/2010/main">
        <mc:Choice Requires="a14">
          <p:sp>
            <p:nvSpPr>
              <p:cNvPr id="5" name="文本框 119">
                <a:extLst>
                  <a:ext uri="{FF2B5EF4-FFF2-40B4-BE49-F238E27FC236}">
                    <a16:creationId xmlns:a16="http://schemas.microsoft.com/office/drawing/2014/main" id="{5F4B2E79-623B-BF4F-B936-BB207E5342C5}"/>
                  </a:ext>
                </a:extLst>
              </p:cNvPr>
              <p:cNvSpPr txBox="1"/>
              <p:nvPr/>
            </p:nvSpPr>
            <p:spPr>
              <a:xfrm>
                <a:off x="897007" y="934720"/>
                <a:ext cx="10397986" cy="6010043"/>
              </a:xfrm>
              <a:prstGeom prst="rect">
                <a:avLst/>
              </a:prstGeom>
              <a:noFill/>
            </p:spPr>
            <p:txBody>
              <a:bodyPr wrap="square" rtlCol="0">
                <a:spAutoFit/>
              </a:bodyPr>
              <a:lstStyle/>
              <a:p>
                <a:pPr>
                  <a:lnSpc>
                    <a:spcPct val="150000"/>
                  </a:lnSpc>
                </a:pPr>
                <a:r>
                  <a:rPr lang="zh-CN" altLang="en-US" sz="2800" dirty="0">
                    <a:solidFill>
                      <a:schemeClr val="tx1"/>
                    </a:solidFill>
                    <a:latin typeface="Helvetica Neue"/>
                  </a:rPr>
                  <a:t>       </a:t>
                </a:r>
                <a:r>
                  <a:rPr lang="zh-CN" altLang="en-US" sz="2400" dirty="0">
                    <a:latin typeface="Helvetica Neue"/>
                  </a:rPr>
                  <a:t>属性集集合</a:t>
                </a:r>
                <a14:m>
                  <m:oMath xmlns:m="http://schemas.openxmlformats.org/officeDocument/2006/math">
                    <m:r>
                      <a:rPr lang="en-US" altLang="zh-CN" sz="2400" i="1">
                        <a:latin typeface="Cambria Math" panose="02040503050406030204" pitchFamily="18" charset="0"/>
                      </a:rPr>
                      <m:t>𝐴</m:t>
                    </m:r>
                  </m:oMath>
                </a14:m>
                <a:r>
                  <a:rPr lang="en-US" altLang="zh-CN" sz="2400" dirty="0">
                    <a:latin typeface="Helvetica Neue"/>
                  </a:rPr>
                  <a:t> = {</a:t>
                </a:r>
                <a:r>
                  <a:rPr lang="zh-CN" altLang="en-US" sz="2400" dirty="0">
                    <a:latin typeface="Helvetica Neue"/>
                  </a:rPr>
                  <a:t>年龄，工作，房子，信贷情况</a:t>
                </a:r>
                <a:r>
                  <a:rPr lang="en-US" altLang="zh-CN" sz="2400" dirty="0">
                    <a:latin typeface="Helvetica Neue"/>
                  </a:rPr>
                  <a:t>}</a:t>
                </a:r>
                <a:r>
                  <a:rPr lang="zh-CN" altLang="en-US" sz="2400" dirty="0">
                    <a:latin typeface="Helvetica Neue"/>
                  </a:rPr>
                  <a:t>，分别用</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2</m:t>
                        </m:r>
                      </m:sub>
                    </m:sSub>
                    <m:r>
                      <a:rPr lang="en-US" altLang="zh-CN" sz="2400" b="0" i="0"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b="0" i="1" smtClean="0">
                            <a:latin typeface="Cambria Math" panose="02040503050406030204" pitchFamily="18" charset="0"/>
                          </a:rPr>
                          <m:t>3</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b="0" i="1" smtClean="0">
                            <a:latin typeface="Cambria Math" panose="02040503050406030204" pitchFamily="18" charset="0"/>
                          </a:rPr>
                          <m:t>4</m:t>
                        </m:r>
                      </m:sub>
                    </m:sSub>
                  </m:oMath>
                </a14:m>
                <a:r>
                  <a:rPr lang="zh-CN" altLang="en-US" sz="2400" dirty="0">
                    <a:solidFill>
                      <a:schemeClr val="tx1"/>
                    </a:solidFill>
                    <a:latin typeface="Helvetica Neue"/>
                  </a:rPr>
                  <a:t>表示集合中的属性元素。</a:t>
                </a:r>
                <a:endParaRPr lang="en-US" altLang="zh-CN" sz="2400" dirty="0">
                  <a:solidFill>
                    <a:schemeClr val="tx1"/>
                  </a:solidFill>
                  <a:latin typeface="Helvetica Neue"/>
                </a:endParaRPr>
              </a:p>
              <a:p>
                <a:pPr>
                  <a:lnSpc>
                    <a:spcPct val="150000"/>
                  </a:lnSpc>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𝐻</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𝐷</m:t>
                          </m:r>
                        </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1</m:t>
                              </m:r>
                            </m:sub>
                          </m:sSub>
                          <m:r>
                            <a:rPr lang="en-US" altLang="zh-CN" sz="2400" i="1" smtClean="0">
                              <a:latin typeface="Cambria Math" panose="02040503050406030204" pitchFamily="18" charset="0"/>
                            </a:rPr>
                            <m:t>=</m:t>
                          </m:r>
                          <m:r>
                            <a:rPr lang="zh-CN" altLang="en-US" sz="2400" i="1">
                              <a:latin typeface="Cambria Math" panose="02040503050406030204" pitchFamily="18" charset="0"/>
                            </a:rPr>
                            <m:t>青年</m:t>
                          </m:r>
                        </m:e>
                      </m:d>
                      <m:r>
                        <a:rPr lang="en-US" altLang="zh-CN" sz="2400" b="0" i="1" smtClean="0">
                          <a:latin typeface="Cambria Math" panose="02040503050406030204" pitchFamily="18" charset="0"/>
                        </a:rPr>
                        <m:t>=</m:t>
                      </m:r>
                      <m:r>
                        <a:rPr lang="en-US" altLang="zh-CN" sz="2400" i="1">
                          <a:solidFill>
                            <a:prstClr val="black"/>
                          </a:solidFill>
                          <a:latin typeface="Cambria Math" panose="02040503050406030204" pitchFamily="18" charset="0"/>
                          <a:ea typeface="Microsoft YaHei" panose="020B0503020204020204" pitchFamily="34" charset="-122"/>
                        </a:rPr>
                        <m:t>−</m:t>
                      </m:r>
                      <m:d>
                        <m:dPr>
                          <m:ctrlPr>
                            <a:rPr lang="en-US" altLang="zh-CN" sz="2400" i="1">
                              <a:solidFill>
                                <a:prstClr val="black"/>
                              </a:solidFill>
                              <a:latin typeface="Cambria Math" panose="02040503050406030204" pitchFamily="18" charset="0"/>
                              <a:ea typeface="Microsoft YaHei" panose="020B0503020204020204" pitchFamily="34" charset="-122"/>
                            </a:rPr>
                          </m:ctrlPr>
                        </m:dPr>
                        <m:e>
                          <m:f>
                            <m:fPr>
                              <m:ctrlPr>
                                <a:rPr lang="en-US" altLang="zh-CN" sz="2400" i="1">
                                  <a:solidFill>
                                    <a:prstClr val="black"/>
                                  </a:solidFill>
                                  <a:latin typeface="Cambria Math" panose="02040503050406030204" pitchFamily="18" charset="0"/>
                                  <a:ea typeface="Microsoft YaHei" panose="020B0503020204020204" pitchFamily="34" charset="-122"/>
                                </a:rPr>
                              </m:ctrlPr>
                            </m:fPr>
                            <m:num>
                              <m:r>
                                <a:rPr lang="en-US" altLang="zh-CN" sz="2400" b="0" i="1" smtClean="0">
                                  <a:solidFill>
                                    <a:prstClr val="black"/>
                                  </a:solidFill>
                                  <a:latin typeface="Cambria Math" panose="02040503050406030204" pitchFamily="18" charset="0"/>
                                  <a:ea typeface="Microsoft YaHei" panose="020B0503020204020204" pitchFamily="34" charset="-122"/>
                                </a:rPr>
                                <m:t>2</m:t>
                              </m:r>
                            </m:num>
                            <m:den>
                              <m:r>
                                <a:rPr lang="en-US" altLang="zh-CN" sz="2400" i="1">
                                  <a:solidFill>
                                    <a:prstClr val="black"/>
                                  </a:solidFill>
                                  <a:latin typeface="Cambria Math" panose="02040503050406030204" pitchFamily="18" charset="0"/>
                                  <a:ea typeface="Microsoft YaHei" panose="020B0503020204020204" pitchFamily="34" charset="-122"/>
                                </a:rPr>
                                <m:t>5</m:t>
                              </m:r>
                            </m:den>
                          </m:f>
                          <m:sSub>
                            <m:sSubPr>
                              <m:ctrlPr>
                                <a:rPr lang="en-US" altLang="zh-CN" sz="2400" i="1">
                                  <a:solidFill>
                                    <a:prstClr val="black"/>
                                  </a:solidFill>
                                  <a:latin typeface="Cambria Math" panose="02040503050406030204" pitchFamily="18" charset="0"/>
                                  <a:ea typeface="Microsoft YaHei" panose="020B0503020204020204" pitchFamily="34" charset="-122"/>
                                </a:rPr>
                              </m:ctrlPr>
                            </m:sSubPr>
                            <m:e>
                              <m:r>
                                <a:rPr lang="en-US" altLang="zh-CN" sz="2400" i="1">
                                  <a:solidFill>
                                    <a:prstClr val="black"/>
                                  </a:solidFill>
                                  <a:latin typeface="Cambria Math" panose="02040503050406030204" pitchFamily="18" charset="0"/>
                                  <a:ea typeface="Microsoft YaHei" panose="020B0503020204020204" pitchFamily="34" charset="-122"/>
                                </a:rPr>
                                <m:t>𝑙𝑜𝑔</m:t>
                              </m:r>
                            </m:e>
                            <m:sub>
                              <m:r>
                                <a:rPr lang="en-US" altLang="zh-CN" sz="2400" i="1">
                                  <a:solidFill>
                                    <a:prstClr val="black"/>
                                  </a:solidFill>
                                  <a:latin typeface="Cambria Math" panose="02040503050406030204" pitchFamily="18" charset="0"/>
                                  <a:ea typeface="Microsoft YaHei" panose="020B0503020204020204" pitchFamily="34" charset="-122"/>
                                </a:rPr>
                                <m:t>2</m:t>
                              </m:r>
                            </m:sub>
                          </m:sSub>
                          <m:f>
                            <m:fPr>
                              <m:ctrlPr>
                                <a:rPr lang="en-US" altLang="zh-CN" sz="2400" i="1">
                                  <a:solidFill>
                                    <a:prstClr val="black"/>
                                  </a:solidFill>
                                  <a:latin typeface="Cambria Math" panose="02040503050406030204" pitchFamily="18" charset="0"/>
                                  <a:ea typeface="Microsoft YaHei" panose="020B0503020204020204" pitchFamily="34" charset="-122"/>
                                </a:rPr>
                              </m:ctrlPr>
                            </m:fPr>
                            <m:num>
                              <m:r>
                                <a:rPr lang="en-US" altLang="zh-CN" sz="2400" b="0" i="1" smtClean="0">
                                  <a:solidFill>
                                    <a:prstClr val="black"/>
                                  </a:solidFill>
                                  <a:latin typeface="Cambria Math" panose="02040503050406030204" pitchFamily="18" charset="0"/>
                                  <a:ea typeface="Microsoft YaHei" panose="020B0503020204020204" pitchFamily="34" charset="-122"/>
                                </a:rPr>
                                <m:t>2</m:t>
                              </m:r>
                            </m:num>
                            <m:den>
                              <m:r>
                                <a:rPr lang="en-US" altLang="zh-CN" sz="2400" i="1">
                                  <a:solidFill>
                                    <a:prstClr val="black"/>
                                  </a:solidFill>
                                  <a:latin typeface="Cambria Math" panose="02040503050406030204" pitchFamily="18" charset="0"/>
                                  <a:ea typeface="Microsoft YaHei" panose="020B0503020204020204" pitchFamily="34" charset="-122"/>
                                </a:rPr>
                                <m:t>5</m:t>
                              </m:r>
                            </m:den>
                          </m:f>
                          <m:r>
                            <a:rPr lang="en-US" altLang="zh-CN" sz="2400" i="1">
                              <a:solidFill>
                                <a:prstClr val="black"/>
                              </a:solidFill>
                              <a:latin typeface="Cambria Math" panose="02040503050406030204" pitchFamily="18" charset="0"/>
                              <a:ea typeface="Microsoft YaHei" panose="020B0503020204020204" pitchFamily="34" charset="-122"/>
                            </a:rPr>
                            <m:t>+</m:t>
                          </m:r>
                          <m:f>
                            <m:fPr>
                              <m:ctrlPr>
                                <a:rPr lang="en-US" altLang="zh-CN" sz="2400" i="1">
                                  <a:solidFill>
                                    <a:prstClr val="black"/>
                                  </a:solidFill>
                                  <a:latin typeface="Cambria Math" panose="02040503050406030204" pitchFamily="18" charset="0"/>
                                  <a:ea typeface="Microsoft YaHei" panose="020B0503020204020204" pitchFamily="34" charset="-122"/>
                                </a:rPr>
                              </m:ctrlPr>
                            </m:fPr>
                            <m:num>
                              <m:r>
                                <a:rPr lang="en-US" altLang="zh-CN" sz="2400" b="0" i="1" smtClean="0">
                                  <a:solidFill>
                                    <a:prstClr val="black"/>
                                  </a:solidFill>
                                  <a:latin typeface="Cambria Math" panose="02040503050406030204" pitchFamily="18" charset="0"/>
                                  <a:ea typeface="Microsoft YaHei" panose="020B0503020204020204" pitchFamily="34" charset="-122"/>
                                </a:rPr>
                                <m:t>3</m:t>
                              </m:r>
                            </m:num>
                            <m:den>
                              <m:r>
                                <a:rPr lang="en-US" altLang="zh-CN" sz="2400" i="1">
                                  <a:solidFill>
                                    <a:prstClr val="black"/>
                                  </a:solidFill>
                                  <a:latin typeface="Cambria Math" panose="02040503050406030204" pitchFamily="18" charset="0"/>
                                  <a:ea typeface="Microsoft YaHei" panose="020B0503020204020204" pitchFamily="34" charset="-122"/>
                                </a:rPr>
                                <m:t>5</m:t>
                              </m:r>
                            </m:den>
                          </m:f>
                          <m:sSub>
                            <m:sSubPr>
                              <m:ctrlPr>
                                <a:rPr lang="en-US" altLang="zh-CN" sz="2400" i="1">
                                  <a:solidFill>
                                    <a:prstClr val="black"/>
                                  </a:solidFill>
                                  <a:latin typeface="Cambria Math" panose="02040503050406030204" pitchFamily="18" charset="0"/>
                                  <a:ea typeface="Microsoft YaHei" panose="020B0503020204020204" pitchFamily="34" charset="-122"/>
                                </a:rPr>
                              </m:ctrlPr>
                            </m:sSubPr>
                            <m:e>
                              <m:r>
                                <a:rPr lang="en-US" altLang="zh-CN" sz="2400" i="1">
                                  <a:solidFill>
                                    <a:prstClr val="black"/>
                                  </a:solidFill>
                                  <a:latin typeface="Cambria Math" panose="02040503050406030204" pitchFamily="18" charset="0"/>
                                  <a:ea typeface="Microsoft YaHei" panose="020B0503020204020204" pitchFamily="34" charset="-122"/>
                                </a:rPr>
                                <m:t>𝑙𝑜𝑔</m:t>
                              </m:r>
                            </m:e>
                            <m:sub>
                              <m:r>
                                <a:rPr lang="en-US" altLang="zh-CN" sz="2400" i="1">
                                  <a:solidFill>
                                    <a:prstClr val="black"/>
                                  </a:solidFill>
                                  <a:latin typeface="Cambria Math" panose="02040503050406030204" pitchFamily="18" charset="0"/>
                                  <a:ea typeface="Microsoft YaHei" panose="020B0503020204020204" pitchFamily="34" charset="-122"/>
                                </a:rPr>
                                <m:t>2</m:t>
                              </m:r>
                            </m:sub>
                          </m:sSub>
                          <m:f>
                            <m:fPr>
                              <m:ctrlPr>
                                <a:rPr lang="en-US" altLang="zh-CN" sz="2400" i="1">
                                  <a:solidFill>
                                    <a:prstClr val="black"/>
                                  </a:solidFill>
                                  <a:latin typeface="Cambria Math" panose="02040503050406030204" pitchFamily="18" charset="0"/>
                                  <a:ea typeface="Microsoft YaHei" panose="020B0503020204020204" pitchFamily="34" charset="-122"/>
                                </a:rPr>
                              </m:ctrlPr>
                            </m:fPr>
                            <m:num>
                              <m:r>
                                <a:rPr lang="en-US" altLang="zh-CN" sz="2400" b="0" i="1" smtClean="0">
                                  <a:solidFill>
                                    <a:prstClr val="black"/>
                                  </a:solidFill>
                                  <a:latin typeface="Cambria Math" panose="02040503050406030204" pitchFamily="18" charset="0"/>
                                  <a:ea typeface="Microsoft YaHei" panose="020B0503020204020204" pitchFamily="34" charset="-122"/>
                                </a:rPr>
                                <m:t>3</m:t>
                              </m:r>
                            </m:num>
                            <m:den>
                              <m:r>
                                <a:rPr lang="en-US" altLang="zh-CN" sz="2400" i="1">
                                  <a:solidFill>
                                    <a:prstClr val="black"/>
                                  </a:solidFill>
                                  <a:latin typeface="Cambria Math" panose="02040503050406030204" pitchFamily="18" charset="0"/>
                                  <a:ea typeface="Microsoft YaHei" panose="020B0503020204020204" pitchFamily="34" charset="-122"/>
                                </a:rPr>
                                <m:t>5</m:t>
                              </m:r>
                            </m:den>
                          </m:f>
                        </m:e>
                      </m:d>
                      <m:r>
                        <a:rPr lang="en-US" altLang="zh-CN" sz="2400" b="0" i="1" smtClean="0">
                          <a:solidFill>
                            <a:prstClr val="black"/>
                          </a:solidFill>
                          <a:latin typeface="Cambria Math" panose="02040503050406030204" pitchFamily="18" charset="0"/>
                          <a:ea typeface="Microsoft YaHei" panose="020B0503020204020204" pitchFamily="34" charset="-122"/>
                        </a:rPr>
                        <m:t>=</m:t>
                      </m:r>
                      <m:r>
                        <a:rPr lang="en-US" altLang="zh-CN" sz="2400" b="0" i="1" smtClean="0">
                          <a:latin typeface="Cambria Math" panose="02040503050406030204" pitchFamily="18" charset="0"/>
                        </a:rPr>
                        <m:t>0.971</m:t>
                      </m:r>
                    </m:oMath>
                  </m:oMathPara>
                </a14:m>
                <a:endParaRPr lang="en-US" altLang="zh-CN" sz="2400" dirty="0">
                  <a:solidFill>
                    <a:schemeClr val="tx1"/>
                  </a:solidFill>
                  <a:latin typeface="Helvetica Neue"/>
                </a:endParaRPr>
              </a:p>
              <a:p>
                <a:pPr>
                  <a:lnSpc>
                    <a:spcPct val="150000"/>
                  </a:lnSpc>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𝐻</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𝐷</m:t>
                          </m:r>
                        </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r>
                            <a:rPr lang="zh-CN" altLang="en-US" sz="2400" i="1" smtClean="0">
                              <a:latin typeface="Cambria Math" panose="02040503050406030204" pitchFamily="18" charset="0"/>
                            </a:rPr>
                            <m:t>中</m:t>
                          </m:r>
                          <m:r>
                            <a:rPr lang="zh-CN" altLang="en-US" sz="2400" i="1">
                              <a:latin typeface="Cambria Math" panose="02040503050406030204" pitchFamily="18" charset="0"/>
                            </a:rPr>
                            <m:t>年</m:t>
                          </m:r>
                        </m:e>
                      </m:d>
                      <m:r>
                        <a:rPr lang="en-US" altLang="zh-CN" sz="2400" i="1">
                          <a:latin typeface="Cambria Math" panose="02040503050406030204" pitchFamily="18" charset="0"/>
                        </a:rPr>
                        <m:t>=</m:t>
                      </m:r>
                      <m:r>
                        <a:rPr lang="en-US" altLang="zh-CN" sz="2400" i="1">
                          <a:solidFill>
                            <a:prstClr val="black"/>
                          </a:solidFill>
                          <a:latin typeface="Cambria Math" panose="02040503050406030204" pitchFamily="18" charset="0"/>
                          <a:ea typeface="Microsoft YaHei" panose="020B0503020204020204" pitchFamily="34" charset="-122"/>
                        </a:rPr>
                        <m:t>−</m:t>
                      </m:r>
                      <m:d>
                        <m:dPr>
                          <m:ctrlPr>
                            <a:rPr lang="en-US" altLang="zh-CN" sz="2400" i="1">
                              <a:solidFill>
                                <a:prstClr val="black"/>
                              </a:solidFill>
                              <a:latin typeface="Cambria Math" panose="02040503050406030204" pitchFamily="18" charset="0"/>
                              <a:ea typeface="Microsoft YaHei" panose="020B0503020204020204" pitchFamily="34" charset="-122"/>
                            </a:rPr>
                          </m:ctrlPr>
                        </m:dPr>
                        <m:e>
                          <m:f>
                            <m:fPr>
                              <m:ctrlPr>
                                <a:rPr lang="en-US" altLang="zh-CN" sz="2400" i="1">
                                  <a:solidFill>
                                    <a:prstClr val="black"/>
                                  </a:solidFill>
                                  <a:latin typeface="Cambria Math" panose="02040503050406030204" pitchFamily="18" charset="0"/>
                                  <a:ea typeface="Microsoft YaHei" panose="020B0503020204020204" pitchFamily="34" charset="-122"/>
                                </a:rPr>
                              </m:ctrlPr>
                            </m:fPr>
                            <m:num>
                              <m:r>
                                <a:rPr lang="en-US" altLang="zh-CN" sz="2400" i="1">
                                  <a:solidFill>
                                    <a:prstClr val="black"/>
                                  </a:solidFill>
                                  <a:latin typeface="Cambria Math" panose="02040503050406030204" pitchFamily="18" charset="0"/>
                                  <a:ea typeface="Microsoft YaHei" panose="020B0503020204020204" pitchFamily="34" charset="-122"/>
                                </a:rPr>
                                <m:t>3</m:t>
                              </m:r>
                            </m:num>
                            <m:den>
                              <m:r>
                                <a:rPr lang="en-US" altLang="zh-CN" sz="2400" i="1">
                                  <a:solidFill>
                                    <a:prstClr val="black"/>
                                  </a:solidFill>
                                  <a:latin typeface="Cambria Math" panose="02040503050406030204" pitchFamily="18" charset="0"/>
                                  <a:ea typeface="Microsoft YaHei" panose="020B0503020204020204" pitchFamily="34" charset="-122"/>
                                </a:rPr>
                                <m:t>5</m:t>
                              </m:r>
                            </m:den>
                          </m:f>
                          <m:sSub>
                            <m:sSubPr>
                              <m:ctrlPr>
                                <a:rPr lang="en-US" altLang="zh-CN" sz="2400" i="1">
                                  <a:solidFill>
                                    <a:prstClr val="black"/>
                                  </a:solidFill>
                                  <a:latin typeface="Cambria Math" panose="02040503050406030204" pitchFamily="18" charset="0"/>
                                  <a:ea typeface="Microsoft YaHei" panose="020B0503020204020204" pitchFamily="34" charset="-122"/>
                                </a:rPr>
                              </m:ctrlPr>
                            </m:sSubPr>
                            <m:e>
                              <m:r>
                                <a:rPr lang="en-US" altLang="zh-CN" sz="2400" i="1">
                                  <a:solidFill>
                                    <a:prstClr val="black"/>
                                  </a:solidFill>
                                  <a:latin typeface="Cambria Math" panose="02040503050406030204" pitchFamily="18" charset="0"/>
                                  <a:ea typeface="Microsoft YaHei" panose="020B0503020204020204" pitchFamily="34" charset="-122"/>
                                </a:rPr>
                                <m:t>𝑙𝑜𝑔</m:t>
                              </m:r>
                            </m:e>
                            <m:sub>
                              <m:r>
                                <a:rPr lang="en-US" altLang="zh-CN" sz="2400" i="1">
                                  <a:solidFill>
                                    <a:prstClr val="black"/>
                                  </a:solidFill>
                                  <a:latin typeface="Cambria Math" panose="02040503050406030204" pitchFamily="18" charset="0"/>
                                  <a:ea typeface="Microsoft YaHei" panose="020B0503020204020204" pitchFamily="34" charset="-122"/>
                                </a:rPr>
                                <m:t>2</m:t>
                              </m:r>
                            </m:sub>
                          </m:sSub>
                          <m:f>
                            <m:fPr>
                              <m:ctrlPr>
                                <a:rPr lang="en-US" altLang="zh-CN" sz="2400" i="1">
                                  <a:solidFill>
                                    <a:prstClr val="black"/>
                                  </a:solidFill>
                                  <a:latin typeface="Cambria Math" panose="02040503050406030204" pitchFamily="18" charset="0"/>
                                  <a:ea typeface="Microsoft YaHei" panose="020B0503020204020204" pitchFamily="34" charset="-122"/>
                                </a:rPr>
                              </m:ctrlPr>
                            </m:fPr>
                            <m:num>
                              <m:r>
                                <a:rPr lang="en-US" altLang="zh-CN" sz="2400" i="1">
                                  <a:solidFill>
                                    <a:prstClr val="black"/>
                                  </a:solidFill>
                                  <a:latin typeface="Cambria Math" panose="02040503050406030204" pitchFamily="18" charset="0"/>
                                  <a:ea typeface="Microsoft YaHei" panose="020B0503020204020204" pitchFamily="34" charset="-122"/>
                                </a:rPr>
                                <m:t>3</m:t>
                              </m:r>
                            </m:num>
                            <m:den>
                              <m:r>
                                <a:rPr lang="en-US" altLang="zh-CN" sz="2400" i="1">
                                  <a:solidFill>
                                    <a:prstClr val="black"/>
                                  </a:solidFill>
                                  <a:latin typeface="Cambria Math" panose="02040503050406030204" pitchFamily="18" charset="0"/>
                                  <a:ea typeface="Microsoft YaHei" panose="020B0503020204020204" pitchFamily="34" charset="-122"/>
                                </a:rPr>
                                <m:t>5</m:t>
                              </m:r>
                            </m:den>
                          </m:f>
                          <m:r>
                            <a:rPr lang="en-US" altLang="zh-CN" sz="2400" i="1">
                              <a:solidFill>
                                <a:prstClr val="black"/>
                              </a:solidFill>
                              <a:latin typeface="Cambria Math" panose="02040503050406030204" pitchFamily="18" charset="0"/>
                              <a:ea typeface="Microsoft YaHei" panose="020B0503020204020204" pitchFamily="34" charset="-122"/>
                            </a:rPr>
                            <m:t>+</m:t>
                          </m:r>
                          <m:f>
                            <m:fPr>
                              <m:ctrlPr>
                                <a:rPr lang="en-US" altLang="zh-CN" sz="2400" i="1">
                                  <a:solidFill>
                                    <a:prstClr val="black"/>
                                  </a:solidFill>
                                  <a:latin typeface="Cambria Math" panose="02040503050406030204" pitchFamily="18" charset="0"/>
                                  <a:ea typeface="Microsoft YaHei" panose="020B0503020204020204" pitchFamily="34" charset="-122"/>
                                </a:rPr>
                              </m:ctrlPr>
                            </m:fPr>
                            <m:num>
                              <m:r>
                                <a:rPr lang="en-US" altLang="zh-CN" sz="2400" i="1">
                                  <a:solidFill>
                                    <a:prstClr val="black"/>
                                  </a:solidFill>
                                  <a:latin typeface="Cambria Math" panose="02040503050406030204" pitchFamily="18" charset="0"/>
                                  <a:ea typeface="Microsoft YaHei" panose="020B0503020204020204" pitchFamily="34" charset="-122"/>
                                </a:rPr>
                                <m:t>2</m:t>
                              </m:r>
                            </m:num>
                            <m:den>
                              <m:r>
                                <a:rPr lang="en-US" altLang="zh-CN" sz="2400" i="1">
                                  <a:solidFill>
                                    <a:prstClr val="black"/>
                                  </a:solidFill>
                                  <a:latin typeface="Cambria Math" panose="02040503050406030204" pitchFamily="18" charset="0"/>
                                  <a:ea typeface="Microsoft YaHei" panose="020B0503020204020204" pitchFamily="34" charset="-122"/>
                                </a:rPr>
                                <m:t>5</m:t>
                              </m:r>
                            </m:den>
                          </m:f>
                          <m:sSub>
                            <m:sSubPr>
                              <m:ctrlPr>
                                <a:rPr lang="en-US" altLang="zh-CN" sz="2400" i="1">
                                  <a:solidFill>
                                    <a:prstClr val="black"/>
                                  </a:solidFill>
                                  <a:latin typeface="Cambria Math" panose="02040503050406030204" pitchFamily="18" charset="0"/>
                                  <a:ea typeface="Microsoft YaHei" panose="020B0503020204020204" pitchFamily="34" charset="-122"/>
                                </a:rPr>
                              </m:ctrlPr>
                            </m:sSubPr>
                            <m:e>
                              <m:r>
                                <a:rPr lang="en-US" altLang="zh-CN" sz="2400" i="1">
                                  <a:solidFill>
                                    <a:prstClr val="black"/>
                                  </a:solidFill>
                                  <a:latin typeface="Cambria Math" panose="02040503050406030204" pitchFamily="18" charset="0"/>
                                  <a:ea typeface="Microsoft YaHei" panose="020B0503020204020204" pitchFamily="34" charset="-122"/>
                                </a:rPr>
                                <m:t>𝑙𝑜𝑔</m:t>
                              </m:r>
                            </m:e>
                            <m:sub>
                              <m:r>
                                <a:rPr lang="en-US" altLang="zh-CN" sz="2400" i="1">
                                  <a:solidFill>
                                    <a:prstClr val="black"/>
                                  </a:solidFill>
                                  <a:latin typeface="Cambria Math" panose="02040503050406030204" pitchFamily="18" charset="0"/>
                                  <a:ea typeface="Microsoft YaHei" panose="020B0503020204020204" pitchFamily="34" charset="-122"/>
                                </a:rPr>
                                <m:t>2</m:t>
                              </m:r>
                            </m:sub>
                          </m:sSub>
                          <m:f>
                            <m:fPr>
                              <m:ctrlPr>
                                <a:rPr lang="en-US" altLang="zh-CN" sz="2400" i="1">
                                  <a:solidFill>
                                    <a:prstClr val="black"/>
                                  </a:solidFill>
                                  <a:latin typeface="Cambria Math" panose="02040503050406030204" pitchFamily="18" charset="0"/>
                                  <a:ea typeface="Microsoft YaHei" panose="020B0503020204020204" pitchFamily="34" charset="-122"/>
                                </a:rPr>
                              </m:ctrlPr>
                            </m:fPr>
                            <m:num>
                              <m:r>
                                <a:rPr lang="en-US" altLang="zh-CN" sz="2400" i="1">
                                  <a:solidFill>
                                    <a:prstClr val="black"/>
                                  </a:solidFill>
                                  <a:latin typeface="Cambria Math" panose="02040503050406030204" pitchFamily="18" charset="0"/>
                                  <a:ea typeface="Microsoft YaHei" panose="020B0503020204020204" pitchFamily="34" charset="-122"/>
                                </a:rPr>
                                <m:t>2</m:t>
                              </m:r>
                            </m:num>
                            <m:den>
                              <m:r>
                                <a:rPr lang="en-US" altLang="zh-CN" sz="2400" i="1">
                                  <a:solidFill>
                                    <a:prstClr val="black"/>
                                  </a:solidFill>
                                  <a:latin typeface="Cambria Math" panose="02040503050406030204" pitchFamily="18" charset="0"/>
                                  <a:ea typeface="Microsoft YaHei" panose="020B0503020204020204" pitchFamily="34" charset="-122"/>
                                </a:rPr>
                                <m:t>5</m:t>
                              </m:r>
                            </m:den>
                          </m:f>
                        </m:e>
                      </m:d>
                      <m:r>
                        <a:rPr lang="en-US" altLang="zh-CN" sz="2400" i="1">
                          <a:solidFill>
                            <a:prstClr val="black"/>
                          </a:solidFill>
                          <a:latin typeface="Cambria Math" panose="02040503050406030204" pitchFamily="18" charset="0"/>
                          <a:ea typeface="Microsoft YaHei" panose="020B0503020204020204" pitchFamily="34" charset="-122"/>
                        </a:rPr>
                        <m:t>=</m:t>
                      </m:r>
                      <m:r>
                        <a:rPr lang="en-US" altLang="zh-CN" sz="2400" i="1">
                          <a:latin typeface="Cambria Math" panose="02040503050406030204" pitchFamily="18" charset="0"/>
                        </a:rPr>
                        <m:t>0.971</m:t>
                      </m:r>
                    </m:oMath>
                  </m:oMathPara>
                </a14:m>
                <a:endParaRPr lang="en-US" altLang="zh-CN" sz="2400" b="1" dirty="0">
                  <a:solidFill>
                    <a:schemeClr val="tx1"/>
                  </a:solidFill>
                  <a:latin typeface="Helvetica Neue"/>
                </a:endParaRPr>
              </a:p>
              <a:p>
                <a:pPr>
                  <a:lnSpc>
                    <a:spcPct val="150000"/>
                  </a:lnSpc>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𝐻</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𝐷</m:t>
                          </m:r>
                        </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r>
                            <a:rPr lang="zh-CN" altLang="en-US" sz="2400" i="1">
                              <a:latin typeface="Cambria Math" panose="02040503050406030204" pitchFamily="18" charset="0"/>
                            </a:rPr>
                            <m:t>老年</m:t>
                          </m:r>
                        </m:e>
                      </m:d>
                      <m:r>
                        <a:rPr lang="en-US" altLang="zh-CN" sz="2400" i="1">
                          <a:latin typeface="Cambria Math" panose="02040503050406030204" pitchFamily="18" charset="0"/>
                        </a:rPr>
                        <m:t>=</m:t>
                      </m:r>
                      <m:r>
                        <a:rPr lang="en-US" altLang="zh-CN" sz="2400" i="1">
                          <a:solidFill>
                            <a:prstClr val="black"/>
                          </a:solidFill>
                          <a:latin typeface="Cambria Math" panose="02040503050406030204" pitchFamily="18" charset="0"/>
                          <a:ea typeface="Microsoft YaHei" panose="020B0503020204020204" pitchFamily="34" charset="-122"/>
                        </a:rPr>
                        <m:t>−</m:t>
                      </m:r>
                      <m:d>
                        <m:dPr>
                          <m:ctrlPr>
                            <a:rPr lang="en-US" altLang="zh-CN" sz="2400" i="1">
                              <a:solidFill>
                                <a:prstClr val="black"/>
                              </a:solidFill>
                              <a:latin typeface="Cambria Math" panose="02040503050406030204" pitchFamily="18" charset="0"/>
                              <a:ea typeface="Microsoft YaHei" panose="020B0503020204020204" pitchFamily="34" charset="-122"/>
                            </a:rPr>
                          </m:ctrlPr>
                        </m:dPr>
                        <m:e>
                          <m:f>
                            <m:fPr>
                              <m:ctrlPr>
                                <a:rPr lang="en-US" altLang="zh-CN" sz="2400" i="1">
                                  <a:solidFill>
                                    <a:prstClr val="black"/>
                                  </a:solidFill>
                                  <a:latin typeface="Cambria Math" panose="02040503050406030204" pitchFamily="18" charset="0"/>
                                  <a:ea typeface="Microsoft YaHei" panose="020B0503020204020204" pitchFamily="34" charset="-122"/>
                                </a:rPr>
                              </m:ctrlPr>
                            </m:fPr>
                            <m:num>
                              <m:r>
                                <a:rPr lang="en-US" altLang="zh-CN" sz="2400" i="1">
                                  <a:solidFill>
                                    <a:prstClr val="black"/>
                                  </a:solidFill>
                                  <a:latin typeface="Cambria Math" panose="02040503050406030204" pitchFamily="18" charset="0"/>
                                  <a:ea typeface="Microsoft YaHei" panose="020B0503020204020204" pitchFamily="34" charset="-122"/>
                                </a:rPr>
                                <m:t>4</m:t>
                              </m:r>
                            </m:num>
                            <m:den>
                              <m:r>
                                <a:rPr lang="en-US" altLang="zh-CN" sz="2400" i="1">
                                  <a:solidFill>
                                    <a:prstClr val="black"/>
                                  </a:solidFill>
                                  <a:latin typeface="Cambria Math" panose="02040503050406030204" pitchFamily="18" charset="0"/>
                                  <a:ea typeface="Microsoft YaHei" panose="020B0503020204020204" pitchFamily="34" charset="-122"/>
                                </a:rPr>
                                <m:t>5</m:t>
                              </m:r>
                            </m:den>
                          </m:f>
                          <m:sSub>
                            <m:sSubPr>
                              <m:ctrlPr>
                                <a:rPr lang="en-US" altLang="zh-CN" sz="2400" i="1">
                                  <a:solidFill>
                                    <a:prstClr val="black"/>
                                  </a:solidFill>
                                  <a:latin typeface="Cambria Math" panose="02040503050406030204" pitchFamily="18" charset="0"/>
                                  <a:ea typeface="Microsoft YaHei" panose="020B0503020204020204" pitchFamily="34" charset="-122"/>
                                </a:rPr>
                              </m:ctrlPr>
                            </m:sSubPr>
                            <m:e>
                              <m:r>
                                <a:rPr lang="en-US" altLang="zh-CN" sz="2400" i="1">
                                  <a:solidFill>
                                    <a:prstClr val="black"/>
                                  </a:solidFill>
                                  <a:latin typeface="Cambria Math" panose="02040503050406030204" pitchFamily="18" charset="0"/>
                                  <a:ea typeface="Microsoft YaHei" panose="020B0503020204020204" pitchFamily="34" charset="-122"/>
                                </a:rPr>
                                <m:t>𝑙𝑜𝑔</m:t>
                              </m:r>
                            </m:e>
                            <m:sub>
                              <m:r>
                                <a:rPr lang="en-US" altLang="zh-CN" sz="2400" i="1">
                                  <a:solidFill>
                                    <a:prstClr val="black"/>
                                  </a:solidFill>
                                  <a:latin typeface="Cambria Math" panose="02040503050406030204" pitchFamily="18" charset="0"/>
                                  <a:ea typeface="Microsoft YaHei" panose="020B0503020204020204" pitchFamily="34" charset="-122"/>
                                </a:rPr>
                                <m:t>2</m:t>
                              </m:r>
                            </m:sub>
                          </m:sSub>
                          <m:f>
                            <m:fPr>
                              <m:ctrlPr>
                                <a:rPr lang="en-US" altLang="zh-CN" sz="2400" i="1">
                                  <a:solidFill>
                                    <a:prstClr val="black"/>
                                  </a:solidFill>
                                  <a:latin typeface="Cambria Math" panose="02040503050406030204" pitchFamily="18" charset="0"/>
                                  <a:ea typeface="Microsoft YaHei" panose="020B0503020204020204" pitchFamily="34" charset="-122"/>
                                </a:rPr>
                              </m:ctrlPr>
                            </m:fPr>
                            <m:num>
                              <m:r>
                                <a:rPr lang="en-US" altLang="zh-CN" sz="2400" i="1">
                                  <a:solidFill>
                                    <a:prstClr val="black"/>
                                  </a:solidFill>
                                  <a:latin typeface="Cambria Math" panose="02040503050406030204" pitchFamily="18" charset="0"/>
                                  <a:ea typeface="Microsoft YaHei" panose="020B0503020204020204" pitchFamily="34" charset="-122"/>
                                </a:rPr>
                                <m:t>4</m:t>
                              </m:r>
                            </m:num>
                            <m:den>
                              <m:r>
                                <a:rPr lang="en-US" altLang="zh-CN" sz="2400" i="1">
                                  <a:solidFill>
                                    <a:prstClr val="black"/>
                                  </a:solidFill>
                                  <a:latin typeface="Cambria Math" panose="02040503050406030204" pitchFamily="18" charset="0"/>
                                  <a:ea typeface="Microsoft YaHei" panose="020B0503020204020204" pitchFamily="34" charset="-122"/>
                                </a:rPr>
                                <m:t>5</m:t>
                              </m:r>
                            </m:den>
                          </m:f>
                          <m:r>
                            <a:rPr lang="en-US" altLang="zh-CN" sz="2400" i="1">
                              <a:solidFill>
                                <a:prstClr val="black"/>
                              </a:solidFill>
                              <a:latin typeface="Cambria Math" panose="02040503050406030204" pitchFamily="18" charset="0"/>
                              <a:ea typeface="Microsoft YaHei" panose="020B0503020204020204" pitchFamily="34" charset="-122"/>
                            </a:rPr>
                            <m:t>+</m:t>
                          </m:r>
                          <m:f>
                            <m:fPr>
                              <m:ctrlPr>
                                <a:rPr lang="en-US" altLang="zh-CN" sz="2400" i="1">
                                  <a:solidFill>
                                    <a:prstClr val="black"/>
                                  </a:solidFill>
                                  <a:latin typeface="Cambria Math" panose="02040503050406030204" pitchFamily="18" charset="0"/>
                                  <a:ea typeface="Microsoft YaHei" panose="020B0503020204020204" pitchFamily="34" charset="-122"/>
                                </a:rPr>
                              </m:ctrlPr>
                            </m:fPr>
                            <m:num>
                              <m:r>
                                <a:rPr lang="en-US" altLang="zh-CN" sz="2400" i="1">
                                  <a:solidFill>
                                    <a:prstClr val="black"/>
                                  </a:solidFill>
                                  <a:latin typeface="Cambria Math" panose="02040503050406030204" pitchFamily="18" charset="0"/>
                                  <a:ea typeface="Microsoft YaHei" panose="020B0503020204020204" pitchFamily="34" charset="-122"/>
                                </a:rPr>
                                <m:t>1</m:t>
                              </m:r>
                            </m:num>
                            <m:den>
                              <m:r>
                                <a:rPr lang="en-US" altLang="zh-CN" sz="2400" i="1">
                                  <a:solidFill>
                                    <a:prstClr val="black"/>
                                  </a:solidFill>
                                  <a:latin typeface="Cambria Math" panose="02040503050406030204" pitchFamily="18" charset="0"/>
                                  <a:ea typeface="Microsoft YaHei" panose="020B0503020204020204" pitchFamily="34" charset="-122"/>
                                </a:rPr>
                                <m:t>5</m:t>
                              </m:r>
                            </m:den>
                          </m:f>
                          <m:sSub>
                            <m:sSubPr>
                              <m:ctrlPr>
                                <a:rPr lang="en-US" altLang="zh-CN" sz="2400" i="1">
                                  <a:solidFill>
                                    <a:prstClr val="black"/>
                                  </a:solidFill>
                                  <a:latin typeface="Cambria Math" panose="02040503050406030204" pitchFamily="18" charset="0"/>
                                  <a:ea typeface="Microsoft YaHei" panose="020B0503020204020204" pitchFamily="34" charset="-122"/>
                                </a:rPr>
                              </m:ctrlPr>
                            </m:sSubPr>
                            <m:e>
                              <m:r>
                                <a:rPr lang="en-US" altLang="zh-CN" sz="2400" i="1">
                                  <a:solidFill>
                                    <a:prstClr val="black"/>
                                  </a:solidFill>
                                  <a:latin typeface="Cambria Math" panose="02040503050406030204" pitchFamily="18" charset="0"/>
                                  <a:ea typeface="Microsoft YaHei" panose="020B0503020204020204" pitchFamily="34" charset="-122"/>
                                </a:rPr>
                                <m:t>𝑙𝑜𝑔</m:t>
                              </m:r>
                            </m:e>
                            <m:sub>
                              <m:r>
                                <a:rPr lang="en-US" altLang="zh-CN" sz="2400" i="1">
                                  <a:solidFill>
                                    <a:prstClr val="black"/>
                                  </a:solidFill>
                                  <a:latin typeface="Cambria Math" panose="02040503050406030204" pitchFamily="18" charset="0"/>
                                  <a:ea typeface="Microsoft YaHei" panose="020B0503020204020204" pitchFamily="34" charset="-122"/>
                                </a:rPr>
                                <m:t>2</m:t>
                              </m:r>
                            </m:sub>
                          </m:sSub>
                          <m:f>
                            <m:fPr>
                              <m:ctrlPr>
                                <a:rPr lang="en-US" altLang="zh-CN" sz="2400" i="1">
                                  <a:solidFill>
                                    <a:prstClr val="black"/>
                                  </a:solidFill>
                                  <a:latin typeface="Cambria Math" panose="02040503050406030204" pitchFamily="18" charset="0"/>
                                  <a:ea typeface="Microsoft YaHei" panose="020B0503020204020204" pitchFamily="34" charset="-122"/>
                                </a:rPr>
                              </m:ctrlPr>
                            </m:fPr>
                            <m:num>
                              <m:r>
                                <a:rPr lang="en-US" altLang="zh-CN" sz="2400" i="1">
                                  <a:solidFill>
                                    <a:prstClr val="black"/>
                                  </a:solidFill>
                                  <a:latin typeface="Cambria Math" panose="02040503050406030204" pitchFamily="18" charset="0"/>
                                  <a:ea typeface="Microsoft YaHei" panose="020B0503020204020204" pitchFamily="34" charset="-122"/>
                                </a:rPr>
                                <m:t>1</m:t>
                              </m:r>
                            </m:num>
                            <m:den>
                              <m:r>
                                <a:rPr lang="en-US" altLang="zh-CN" sz="2400" i="1">
                                  <a:solidFill>
                                    <a:prstClr val="black"/>
                                  </a:solidFill>
                                  <a:latin typeface="Cambria Math" panose="02040503050406030204" pitchFamily="18" charset="0"/>
                                  <a:ea typeface="Microsoft YaHei" panose="020B0503020204020204" pitchFamily="34" charset="-122"/>
                                </a:rPr>
                                <m:t>5</m:t>
                              </m:r>
                            </m:den>
                          </m:f>
                        </m:e>
                      </m:d>
                      <m:r>
                        <a:rPr lang="en-US" altLang="zh-CN" sz="2400" i="1">
                          <a:solidFill>
                            <a:prstClr val="black"/>
                          </a:solidFill>
                          <a:latin typeface="Cambria Math" panose="02040503050406030204" pitchFamily="18" charset="0"/>
                          <a:ea typeface="Microsoft YaHei" panose="020B0503020204020204" pitchFamily="34" charset="-122"/>
                        </a:rPr>
                        <m:t>=</m:t>
                      </m:r>
                      <m:r>
                        <a:rPr lang="en-US" altLang="zh-CN" sz="2400" i="1">
                          <a:latin typeface="Cambria Math" panose="02040503050406030204" pitchFamily="18" charset="0"/>
                        </a:rPr>
                        <m:t>0.722</m:t>
                      </m:r>
                    </m:oMath>
                  </m:oMathPara>
                </a14:m>
                <a:endParaRPr lang="en-US" altLang="zh-CN" sz="2400" b="1" dirty="0">
                  <a:latin typeface="Helvetica Neue"/>
                </a:endParaRPr>
              </a:p>
              <a:p>
                <a:pPr>
                  <a:lnSpc>
                    <a:spcPct val="125000"/>
                  </a:lnSpc>
                </a:pPr>
                <a:endParaRPr lang="en-US" altLang="zh-CN" sz="2800" b="1" dirty="0">
                  <a:solidFill>
                    <a:schemeClr val="tx1"/>
                  </a:solidFill>
                  <a:latin typeface="Helvetica Neue"/>
                </a:endParaRPr>
              </a:p>
              <a:p>
                <a:pPr lvl="0">
                  <a:lnSpc>
                    <a:spcPct val="125000"/>
                  </a:lnSpc>
                </a:pPr>
                <a:r>
                  <a:rPr lang="en-US" altLang="zh-CN" sz="2800" b="1" dirty="0">
                    <a:latin typeface="Helvetica Neue"/>
                  </a:rPr>
                  <a:t>	</a:t>
                </a:r>
                <a:endParaRPr lang="en-US" altLang="zh-CN" sz="2800" b="1" dirty="0">
                  <a:solidFill>
                    <a:prstClr val="black"/>
                  </a:solidFill>
                  <a:latin typeface="Helvetica Neue"/>
                </a:endParaRPr>
              </a:p>
              <a:p>
                <a:pPr>
                  <a:lnSpc>
                    <a:spcPct val="125000"/>
                  </a:lnSpc>
                </a:pPr>
                <a:endParaRPr lang="en-US" altLang="zh-CN" sz="2800" b="1" dirty="0">
                  <a:solidFill>
                    <a:schemeClr val="tx1"/>
                  </a:solidFill>
                  <a:latin typeface="Helvetica Neue"/>
                </a:endParaRPr>
              </a:p>
            </p:txBody>
          </p:sp>
        </mc:Choice>
        <mc:Fallback xmlns="">
          <p:sp>
            <p:nvSpPr>
              <p:cNvPr id="5" name="文本框 119">
                <a:extLst>
                  <a:ext uri="{FF2B5EF4-FFF2-40B4-BE49-F238E27FC236}">
                    <a16:creationId xmlns:a16="http://schemas.microsoft.com/office/drawing/2014/main" id="{5F4B2E79-623B-BF4F-B936-BB207E5342C5}"/>
                  </a:ext>
                </a:extLst>
              </p:cNvPr>
              <p:cNvSpPr txBox="1">
                <a:spLocks noRot="1" noChangeAspect="1" noMove="1" noResize="1" noEditPoints="1" noAdjustHandles="1" noChangeArrowheads="1" noChangeShapeType="1" noTextEdit="1"/>
              </p:cNvSpPr>
              <p:nvPr/>
            </p:nvSpPr>
            <p:spPr>
              <a:xfrm>
                <a:off x="897007" y="934720"/>
                <a:ext cx="10397986" cy="6010043"/>
              </a:xfrm>
              <a:prstGeom prst="rect">
                <a:avLst/>
              </a:prstGeom>
              <a:blipFill>
                <a:blip r:embed="rId3"/>
                <a:stretch>
                  <a:fillRect l="-976"/>
                </a:stretch>
              </a:blipFill>
            </p:spPr>
            <p:txBody>
              <a:bodyPr/>
              <a:lstStyle/>
              <a:p>
                <a:r>
                  <a:rPr lang="en-CN">
                    <a:noFill/>
                  </a:rPr>
                  <a:t> </a:t>
                </a:r>
              </a:p>
            </p:txBody>
          </p:sp>
        </mc:Fallback>
      </mc:AlternateContent>
      <p:sp>
        <p:nvSpPr>
          <p:cNvPr id="2" name="灯片编号占位符 1"/>
          <p:cNvSpPr>
            <a:spLocks noGrp="1"/>
          </p:cNvSpPr>
          <p:nvPr>
            <p:ph type="sldNum" sz="quarter" idx="14"/>
          </p:nvPr>
        </p:nvSpPr>
        <p:spPr/>
        <p:txBody>
          <a:bodyPr/>
          <a:lstStyle/>
          <a:p>
            <a:fld id="{AF69888C-E133-43D9-A638-B5C95925B91C}" type="slidenum">
              <a:rPr lang="zh-CN" altLang="en-US" smtClean="0"/>
              <a:t>15</a:t>
            </a:fld>
            <a:endParaRPr lang="zh-CN" altLang="en-US" dirty="0"/>
          </a:p>
        </p:txBody>
      </p:sp>
    </p:spTree>
    <p:extLst>
      <p:ext uri="{BB962C8B-B14F-4D97-AF65-F5344CB8AC3E}">
        <p14:creationId xmlns:p14="http://schemas.microsoft.com/office/powerpoint/2010/main" val="2670872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2.1</a:t>
            </a:r>
            <a:r>
              <a:rPr lang="zh-CN" altLang="en-US" sz="4000" dirty="0"/>
              <a:t>、</a:t>
            </a:r>
            <a:r>
              <a:rPr lang="en-US" altLang="zh-CN" sz="4000" dirty="0"/>
              <a:t>ID3</a:t>
            </a:r>
            <a:r>
              <a:rPr lang="zh-CN" altLang="en-US" sz="4000" dirty="0"/>
              <a:t>算法</a:t>
            </a:r>
          </a:p>
        </p:txBody>
      </p:sp>
      <mc:AlternateContent xmlns:mc="http://schemas.openxmlformats.org/markup-compatibility/2006" xmlns:a14="http://schemas.microsoft.com/office/drawing/2010/main">
        <mc:Choice Requires="a14">
          <p:sp>
            <p:nvSpPr>
              <p:cNvPr id="5" name="文本框 119">
                <a:extLst>
                  <a:ext uri="{FF2B5EF4-FFF2-40B4-BE49-F238E27FC236}">
                    <a16:creationId xmlns:a16="http://schemas.microsoft.com/office/drawing/2014/main" id="{5F4B2E79-623B-BF4F-B936-BB207E5342C5}"/>
                  </a:ext>
                </a:extLst>
              </p:cNvPr>
              <p:cNvSpPr txBox="1"/>
              <p:nvPr/>
            </p:nvSpPr>
            <p:spPr>
              <a:xfrm>
                <a:off x="566961" y="836556"/>
                <a:ext cx="11413986" cy="5510419"/>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𝐻</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𝐷</m:t>
                          </m:r>
                        </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1</m:t>
                              </m:r>
                            </m:sub>
                          </m:sSub>
                        </m:e>
                      </m:d>
                      <m:r>
                        <a:rPr lang="en-US" altLang="zh-CN" sz="2400" b="0" i="1" smtClean="0">
                          <a:latin typeface="Cambria Math" panose="02040503050406030204" pitchFamily="18" charset="0"/>
                        </a:rPr>
                        <m:t>=</m:t>
                      </m:r>
                      <m:f>
                        <m:fPr>
                          <m:ctrlPr>
                            <a:rPr lang="en-US" altLang="zh-CN" sz="2400" i="1">
                              <a:solidFill>
                                <a:prstClr val="black"/>
                              </a:solidFill>
                              <a:latin typeface="Cambria Math" panose="02040503050406030204" pitchFamily="18" charset="0"/>
                              <a:ea typeface="Microsoft YaHei" panose="020B0503020204020204" pitchFamily="34" charset="-122"/>
                            </a:rPr>
                          </m:ctrlPr>
                        </m:fPr>
                        <m:num>
                          <m:r>
                            <a:rPr lang="en-US" altLang="zh-CN" sz="2400" i="1" smtClean="0">
                              <a:solidFill>
                                <a:prstClr val="black"/>
                              </a:solidFill>
                              <a:latin typeface="Cambria Math" panose="02040503050406030204" pitchFamily="18" charset="0"/>
                              <a:ea typeface="Microsoft YaHei" panose="020B0503020204020204" pitchFamily="34" charset="-122"/>
                            </a:rPr>
                            <m:t>5</m:t>
                          </m:r>
                        </m:num>
                        <m:den>
                          <m:r>
                            <a:rPr lang="en-US" altLang="zh-CN" sz="2400" i="1">
                              <a:solidFill>
                                <a:prstClr val="black"/>
                              </a:solidFill>
                              <a:latin typeface="Cambria Math" panose="02040503050406030204" pitchFamily="18" charset="0"/>
                              <a:ea typeface="Microsoft YaHei" panose="020B0503020204020204" pitchFamily="34" charset="-122"/>
                            </a:rPr>
                            <m:t>15</m:t>
                          </m:r>
                        </m:den>
                      </m:f>
                      <m:r>
                        <a:rPr lang="zh-CN" altLang="en-US" sz="2400" i="1">
                          <a:solidFill>
                            <a:prstClr val="black"/>
                          </a:solidFill>
                          <a:latin typeface="Cambria Math" panose="02040503050406030204" pitchFamily="18" charset="0"/>
                          <a:ea typeface="Microsoft YaHei" panose="020B0503020204020204" pitchFamily="34" charset="-122"/>
                        </a:rPr>
                        <m:t>∗</m:t>
                      </m:r>
                      <m:r>
                        <a:rPr lang="en-US" altLang="zh-CN" sz="2400" b="0" i="1" smtClean="0">
                          <a:latin typeface="Cambria Math" panose="02040503050406030204" pitchFamily="18" charset="0"/>
                        </a:rPr>
                        <m:t>0.971</m:t>
                      </m:r>
                      <m:r>
                        <a:rPr lang="en-US" altLang="zh-CN" sz="2400" i="1">
                          <a:latin typeface="Cambria Math" panose="02040503050406030204" pitchFamily="18" charset="0"/>
                        </a:rPr>
                        <m:t>+</m:t>
                      </m:r>
                      <m:f>
                        <m:fPr>
                          <m:ctrlPr>
                            <a:rPr lang="en-US" altLang="zh-CN" sz="2400" i="1">
                              <a:solidFill>
                                <a:prstClr val="black"/>
                              </a:solidFill>
                              <a:latin typeface="Cambria Math" panose="02040503050406030204" pitchFamily="18" charset="0"/>
                              <a:ea typeface="Microsoft YaHei" panose="020B0503020204020204" pitchFamily="34" charset="-122"/>
                            </a:rPr>
                          </m:ctrlPr>
                        </m:fPr>
                        <m:num>
                          <m:r>
                            <a:rPr lang="en-US" altLang="zh-CN" sz="2400" i="1">
                              <a:solidFill>
                                <a:prstClr val="black"/>
                              </a:solidFill>
                              <a:latin typeface="Cambria Math" panose="02040503050406030204" pitchFamily="18" charset="0"/>
                              <a:ea typeface="Microsoft YaHei" panose="020B0503020204020204" pitchFamily="34" charset="-122"/>
                            </a:rPr>
                            <m:t>5</m:t>
                          </m:r>
                        </m:num>
                        <m:den>
                          <m:r>
                            <a:rPr lang="en-US" altLang="zh-CN" sz="2400" i="1">
                              <a:solidFill>
                                <a:prstClr val="black"/>
                              </a:solidFill>
                              <a:latin typeface="Cambria Math" panose="02040503050406030204" pitchFamily="18" charset="0"/>
                              <a:ea typeface="Microsoft YaHei" panose="020B0503020204020204" pitchFamily="34" charset="-122"/>
                            </a:rPr>
                            <m:t>15</m:t>
                          </m:r>
                        </m:den>
                      </m:f>
                      <m:r>
                        <a:rPr lang="zh-CN" altLang="en-US" sz="2400" i="1">
                          <a:solidFill>
                            <a:prstClr val="black"/>
                          </a:solidFill>
                          <a:latin typeface="Cambria Math" panose="02040503050406030204" pitchFamily="18" charset="0"/>
                          <a:ea typeface="Microsoft YaHei" panose="020B0503020204020204" pitchFamily="34" charset="-122"/>
                        </a:rPr>
                        <m:t>∗</m:t>
                      </m:r>
                      <m:r>
                        <a:rPr lang="en-US" altLang="zh-CN" sz="2400" i="1">
                          <a:latin typeface="Cambria Math" panose="02040503050406030204" pitchFamily="18" charset="0"/>
                        </a:rPr>
                        <m:t>0.971</m:t>
                      </m:r>
                      <m:r>
                        <a:rPr lang="en-US" altLang="zh-CN" sz="2400" i="1" smtClean="0">
                          <a:latin typeface="Cambria Math" panose="02040503050406030204" pitchFamily="18" charset="0"/>
                        </a:rPr>
                        <m:t>+</m:t>
                      </m:r>
                      <m:f>
                        <m:fPr>
                          <m:ctrlPr>
                            <a:rPr lang="en-US" altLang="zh-CN" sz="2400" i="1">
                              <a:solidFill>
                                <a:prstClr val="black"/>
                              </a:solidFill>
                              <a:latin typeface="Cambria Math" panose="02040503050406030204" pitchFamily="18" charset="0"/>
                              <a:ea typeface="Microsoft YaHei" panose="020B0503020204020204" pitchFamily="34" charset="-122"/>
                            </a:rPr>
                          </m:ctrlPr>
                        </m:fPr>
                        <m:num>
                          <m:r>
                            <a:rPr lang="en-US" altLang="zh-CN" sz="2400" i="1">
                              <a:solidFill>
                                <a:prstClr val="black"/>
                              </a:solidFill>
                              <a:latin typeface="Cambria Math" panose="02040503050406030204" pitchFamily="18" charset="0"/>
                              <a:ea typeface="Microsoft YaHei" panose="020B0503020204020204" pitchFamily="34" charset="-122"/>
                            </a:rPr>
                            <m:t>5</m:t>
                          </m:r>
                        </m:num>
                        <m:den>
                          <m:r>
                            <a:rPr lang="en-US" altLang="zh-CN" sz="2400" i="1">
                              <a:solidFill>
                                <a:prstClr val="black"/>
                              </a:solidFill>
                              <a:latin typeface="Cambria Math" panose="02040503050406030204" pitchFamily="18" charset="0"/>
                              <a:ea typeface="Microsoft YaHei" panose="020B0503020204020204" pitchFamily="34" charset="-122"/>
                            </a:rPr>
                            <m:t>15</m:t>
                          </m:r>
                        </m:den>
                      </m:f>
                      <m:r>
                        <a:rPr lang="zh-CN" altLang="en-US" sz="2400" i="1">
                          <a:solidFill>
                            <a:prstClr val="black"/>
                          </a:solidFill>
                          <a:latin typeface="Cambria Math" panose="02040503050406030204" pitchFamily="18" charset="0"/>
                          <a:ea typeface="Microsoft YaHei" panose="020B0503020204020204" pitchFamily="34" charset="-122"/>
                        </a:rPr>
                        <m:t>∗</m:t>
                      </m:r>
                      <m:r>
                        <a:rPr lang="en-US" altLang="zh-CN" sz="2400" i="1">
                          <a:latin typeface="Cambria Math" panose="02040503050406030204" pitchFamily="18" charset="0"/>
                        </a:rPr>
                        <m:t>0.</m:t>
                      </m:r>
                      <m:r>
                        <a:rPr lang="en-US" altLang="zh-CN" sz="2400" i="1" smtClean="0">
                          <a:latin typeface="Cambria Math" panose="02040503050406030204" pitchFamily="18" charset="0"/>
                        </a:rPr>
                        <m:t>7</m:t>
                      </m:r>
                      <m:r>
                        <a:rPr lang="en-US" altLang="zh-CN" sz="2400" i="1">
                          <a:latin typeface="Cambria Math" panose="02040503050406030204" pitchFamily="18" charset="0"/>
                        </a:rPr>
                        <m:t>2</m:t>
                      </m:r>
                      <m:r>
                        <a:rPr lang="en-US" altLang="zh-CN" sz="2400" i="1" smtClean="0">
                          <a:latin typeface="Cambria Math" panose="02040503050406030204" pitchFamily="18" charset="0"/>
                        </a:rPr>
                        <m:t>2</m:t>
                      </m:r>
                      <m:r>
                        <a:rPr lang="en-US" altLang="zh-CN" sz="2400" b="0" i="1" smtClean="0">
                          <a:latin typeface="Cambria Math" panose="02040503050406030204" pitchFamily="18" charset="0"/>
                        </a:rPr>
                        <m:t>=0.888</m:t>
                      </m:r>
                    </m:oMath>
                  </m:oMathPara>
                </a14:m>
                <a:endParaRPr lang="en-US" altLang="zh-CN" sz="2400" b="0" dirty="0">
                  <a:latin typeface="Helvetica Neue"/>
                </a:endParaRPr>
              </a:p>
              <a:p>
                <a:pPr>
                  <a:lnSpc>
                    <a:spcPct val="150000"/>
                  </a:lnSpc>
                </a:pPr>
                <a:r>
                  <a:rPr lang="zh-CN" altLang="en-US" sz="2400" dirty="0">
                    <a:latin typeface="Helvetica Neue"/>
                  </a:rPr>
                  <a:t>        在</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1</m:t>
                        </m:r>
                      </m:sub>
                    </m:sSub>
                  </m:oMath>
                </a14:m>
                <a:r>
                  <a:rPr lang="zh-CN" altLang="en-US" sz="2400" dirty="0">
                    <a:latin typeface="Helvetica Neue"/>
                  </a:rPr>
                  <a:t>条件下，数据集的经验条件熵</a:t>
                </a:r>
                <a:endParaRPr lang="en-US" altLang="zh-CN" sz="2400" dirty="0">
                  <a:latin typeface="Helvetica Neue"/>
                </a:endParaRPr>
              </a:p>
              <a:p>
                <a:pPr>
                  <a:lnSpc>
                    <a:spcPct val="15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𝐺𝑎𝑖𝑛</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𝐷</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1</m:t>
                              </m:r>
                            </m:sub>
                          </m:sSub>
                        </m:e>
                      </m:d>
                      <m:r>
                        <a:rPr lang="en-US" altLang="zh-CN" sz="2400" i="1">
                          <a:latin typeface="Cambria Math" panose="02040503050406030204" pitchFamily="18" charset="0"/>
                        </a:rPr>
                        <m:t>=</m:t>
                      </m:r>
                      <m:r>
                        <a:rPr lang="en-US" altLang="zh-CN" sz="2400" i="1">
                          <a:latin typeface="Cambria Math" panose="02040503050406030204" pitchFamily="18" charset="0"/>
                        </a:rPr>
                        <m:t>𝐻</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𝐷</m:t>
                          </m:r>
                        </m:e>
                      </m:d>
                      <m:r>
                        <a:rPr lang="en-US" altLang="zh-CN" sz="2400" i="1">
                          <a:latin typeface="Cambria Math" panose="02040503050406030204" pitchFamily="18" charset="0"/>
                        </a:rPr>
                        <m:t>−</m:t>
                      </m:r>
                      <m:r>
                        <a:rPr lang="en-US" altLang="zh-CN" sz="2400" i="1">
                          <a:latin typeface="Cambria Math" panose="02040503050406030204" pitchFamily="18" charset="0"/>
                        </a:rPr>
                        <m:t>𝐻</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𝐷</m:t>
                          </m:r>
                        </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1</m:t>
                              </m:r>
                            </m:sub>
                          </m:sSub>
                        </m:e>
                      </m:d>
                      <m:r>
                        <a:rPr lang="en-US" altLang="zh-CN" sz="2400" b="0" i="1" smtClean="0">
                          <a:latin typeface="Cambria Math" panose="02040503050406030204" pitchFamily="18" charset="0"/>
                        </a:rPr>
                        <m:t>=0.971−0.888=0.083</m:t>
                      </m:r>
                    </m:oMath>
                  </m:oMathPara>
                </a14:m>
                <a:endParaRPr lang="en-US" altLang="zh-CN" sz="2400" dirty="0">
                  <a:latin typeface="Helvetica Neue"/>
                </a:endParaRPr>
              </a:p>
              <a:p>
                <a:pPr>
                  <a:lnSpc>
                    <a:spcPct val="150000"/>
                  </a:lnSpc>
                </a:pPr>
                <a:r>
                  <a:rPr lang="zh-CN" altLang="en-US" sz="2400" dirty="0">
                    <a:latin typeface="Helvetica Neue"/>
                  </a:rPr>
                  <a:t>        同理可得</a:t>
                </a:r>
                <a:endParaRPr lang="en-US" altLang="zh-CN" sz="2400" dirty="0">
                  <a:latin typeface="Helvetica Neue"/>
                </a:endParaRPr>
              </a:p>
              <a:p>
                <a:pPr>
                  <a:lnSpc>
                    <a:spcPct val="150000"/>
                  </a:lnSpc>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𝐺𝑎𝑖𝑛</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𝐷</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2</m:t>
                              </m:r>
                            </m:sub>
                          </m:sSub>
                        </m:e>
                      </m:d>
                      <m:r>
                        <a:rPr lang="en-US" altLang="zh-CN" sz="2400" b="0" i="1" smtClean="0">
                          <a:latin typeface="Cambria Math" panose="02040503050406030204" pitchFamily="18" charset="0"/>
                        </a:rPr>
                        <m:t>=0.324</m:t>
                      </m:r>
                    </m:oMath>
                  </m:oMathPara>
                </a14:m>
                <a:endParaRPr lang="en-US" altLang="zh-CN" sz="2400" b="1" dirty="0">
                  <a:solidFill>
                    <a:schemeClr val="tx1"/>
                  </a:solidFill>
                  <a:latin typeface="Helvetica Neue"/>
                </a:endParaRPr>
              </a:p>
              <a:p>
                <a:pPr>
                  <a:lnSpc>
                    <a:spcPct val="150000"/>
                  </a:lnSpc>
                </a:pPr>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rPr>
                        <m:t>𝐺𝑎𝑖𝑛</m:t>
                      </m:r>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𝐷</m:t>
                          </m:r>
                          <m:r>
                            <a:rPr lang="en-US" altLang="zh-CN" sz="2400" i="1">
                              <a:solidFill>
                                <a:srgbClr val="FF0000"/>
                              </a:solidFill>
                              <a:latin typeface="Cambria Math" panose="02040503050406030204" pitchFamily="18" charset="0"/>
                            </a:rPr>
                            <m:t>,</m:t>
                          </m:r>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𝐴</m:t>
                              </m:r>
                            </m:e>
                            <m:sub>
                              <m:r>
                                <a:rPr lang="en-US" altLang="zh-CN" sz="2400" b="0" i="1" smtClean="0">
                                  <a:solidFill>
                                    <a:srgbClr val="FF0000"/>
                                  </a:solidFill>
                                  <a:latin typeface="Cambria Math" panose="02040503050406030204" pitchFamily="18" charset="0"/>
                                </a:rPr>
                                <m:t>3</m:t>
                              </m:r>
                            </m:sub>
                          </m:sSub>
                        </m:e>
                      </m:d>
                      <m:r>
                        <a:rPr lang="en-US" altLang="zh-CN" sz="2400" i="1">
                          <a:solidFill>
                            <a:srgbClr val="FF0000"/>
                          </a:solidFill>
                          <a:latin typeface="Cambria Math" panose="02040503050406030204" pitchFamily="18" charset="0"/>
                        </a:rPr>
                        <m:t>=0.</m:t>
                      </m:r>
                      <m:r>
                        <a:rPr lang="en-US" altLang="zh-CN" sz="2400" b="0" i="1" smtClean="0">
                          <a:solidFill>
                            <a:srgbClr val="FF0000"/>
                          </a:solidFill>
                          <a:latin typeface="Cambria Math" panose="02040503050406030204" pitchFamily="18" charset="0"/>
                        </a:rPr>
                        <m:t>420</m:t>
                      </m:r>
                    </m:oMath>
                  </m:oMathPara>
                </a14:m>
                <a:endParaRPr lang="en-US" altLang="zh-CN" sz="2400" b="1" dirty="0">
                  <a:solidFill>
                    <a:srgbClr val="FF0000"/>
                  </a:solidFill>
                  <a:latin typeface="Helvetica Neue"/>
                </a:endParaRPr>
              </a:p>
              <a:p>
                <a:pPr>
                  <a:lnSpc>
                    <a:spcPct val="150000"/>
                  </a:lnSpc>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𝐺𝑎𝑖𝑛</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𝐷</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b="0" i="1" smtClean="0">
                                  <a:latin typeface="Cambria Math" panose="02040503050406030204" pitchFamily="18" charset="0"/>
                                </a:rPr>
                                <m:t>4</m:t>
                              </m:r>
                            </m:sub>
                          </m:sSub>
                        </m:e>
                      </m:d>
                      <m:r>
                        <a:rPr lang="en-US" altLang="zh-CN" sz="2400" i="1">
                          <a:latin typeface="Cambria Math" panose="02040503050406030204" pitchFamily="18" charset="0"/>
                        </a:rPr>
                        <m:t>=0.3</m:t>
                      </m:r>
                      <m:r>
                        <a:rPr lang="en-US" altLang="zh-CN" sz="2400" b="0" i="1" smtClean="0">
                          <a:latin typeface="Cambria Math" panose="02040503050406030204" pitchFamily="18" charset="0"/>
                        </a:rPr>
                        <m:t>63</m:t>
                      </m:r>
                    </m:oMath>
                  </m:oMathPara>
                </a14:m>
                <a:endParaRPr lang="en-US" altLang="zh-CN" sz="2400" b="1" dirty="0">
                  <a:latin typeface="Helvetica Neue"/>
                </a:endParaRPr>
              </a:p>
              <a:p>
                <a:pPr>
                  <a:lnSpc>
                    <a:spcPct val="150000"/>
                  </a:lnSpc>
                </a:pPr>
                <a:r>
                  <a:rPr lang="en-US" altLang="zh-CN" sz="2400" b="0" dirty="0">
                    <a:solidFill>
                      <a:srgbClr val="FF0000"/>
                    </a:solidFill>
                  </a:rPr>
                  <a:t>       </a:t>
                </a:r>
                <a14:m>
                  <m:oMath xmlns:m="http://schemas.openxmlformats.org/officeDocument/2006/math">
                    <m:r>
                      <a:rPr lang="en-US" altLang="zh-CN" sz="2400" b="0" i="1" smtClean="0">
                        <a:solidFill>
                          <a:srgbClr val="FF0000"/>
                        </a:solidFill>
                        <a:latin typeface="Cambria Math" panose="02040503050406030204" pitchFamily="18" charset="0"/>
                      </a:rPr>
                      <m:t> </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𝐴</m:t>
                        </m:r>
                      </m:e>
                      <m:sub>
                        <m:r>
                          <a:rPr lang="en-US" altLang="zh-CN" sz="2400" b="0" i="1" smtClean="0">
                            <a:solidFill>
                              <a:srgbClr val="FF0000"/>
                            </a:solidFill>
                            <a:latin typeface="Cambria Math" panose="02040503050406030204" pitchFamily="18" charset="0"/>
                          </a:rPr>
                          <m:t>3</m:t>
                        </m:r>
                      </m:sub>
                    </m:sSub>
                    <m:r>
                      <a:rPr lang="en-US" altLang="zh-CN" sz="2400" b="0" i="1" smtClean="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即是否有自己的房子</m:t>
                    </m:r>
                    <m:r>
                      <a:rPr lang="en-US" altLang="zh-CN" sz="2400" b="0" i="1" smtClean="0">
                        <a:solidFill>
                          <a:srgbClr val="FF0000"/>
                        </a:solidFill>
                        <a:latin typeface="Cambria Math" panose="02040503050406030204" pitchFamily="18" charset="0"/>
                      </a:rPr>
                      <m:t>)</m:t>
                    </m:r>
                  </m:oMath>
                </a14:m>
                <a:r>
                  <a:rPr lang="zh-CN" altLang="en-US" sz="2400" dirty="0">
                    <a:latin typeface="Helvetica Neue"/>
                  </a:rPr>
                  <a:t>的信息增益最大，因此选择</a:t>
                </a:r>
                <a14:m>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𝐴</m:t>
                        </m:r>
                      </m:e>
                      <m:sub>
                        <m:r>
                          <a:rPr lang="en-US" altLang="zh-CN" sz="2400" b="0" i="1" smtClean="0">
                            <a:solidFill>
                              <a:srgbClr val="FF0000"/>
                            </a:solidFill>
                            <a:latin typeface="Cambria Math" panose="02040503050406030204" pitchFamily="18" charset="0"/>
                          </a:rPr>
                          <m:t>3</m:t>
                        </m:r>
                      </m:sub>
                    </m:sSub>
                  </m:oMath>
                </a14:m>
                <a:r>
                  <a:rPr lang="zh-CN" altLang="en-US" sz="2400" dirty="0">
                    <a:latin typeface="Helvetica Neue"/>
                  </a:rPr>
                  <a:t>为根结点的划分属性，接下来对其他结点递归调用上述方法，建立决策树</a:t>
                </a:r>
                <a:endParaRPr lang="en-US" altLang="zh-CN" sz="2400" dirty="0">
                  <a:latin typeface="Helvetica Neue"/>
                </a:endParaRPr>
              </a:p>
            </p:txBody>
          </p:sp>
        </mc:Choice>
        <mc:Fallback xmlns="">
          <p:sp>
            <p:nvSpPr>
              <p:cNvPr id="5" name="文本框 119">
                <a:extLst>
                  <a:ext uri="{FF2B5EF4-FFF2-40B4-BE49-F238E27FC236}">
                    <a16:creationId xmlns:a16="http://schemas.microsoft.com/office/drawing/2014/main" id="{5F4B2E79-623B-BF4F-B936-BB207E5342C5}"/>
                  </a:ext>
                </a:extLst>
              </p:cNvPr>
              <p:cNvSpPr txBox="1">
                <a:spLocks noRot="1" noChangeAspect="1" noMove="1" noResize="1" noEditPoints="1" noAdjustHandles="1" noChangeArrowheads="1" noChangeShapeType="1" noTextEdit="1"/>
              </p:cNvSpPr>
              <p:nvPr/>
            </p:nvSpPr>
            <p:spPr>
              <a:xfrm>
                <a:off x="566961" y="836556"/>
                <a:ext cx="11413986" cy="5510419"/>
              </a:xfrm>
              <a:prstGeom prst="rect">
                <a:avLst/>
              </a:prstGeom>
              <a:blipFill>
                <a:blip r:embed="rId3"/>
                <a:stretch>
                  <a:fillRect l="-889" b="-1839"/>
                </a:stretch>
              </a:blipFill>
            </p:spPr>
            <p:txBody>
              <a:bodyPr/>
              <a:lstStyle/>
              <a:p>
                <a:r>
                  <a:rPr lang="en-CN">
                    <a:noFill/>
                  </a:rPr>
                  <a:t> </a:t>
                </a:r>
              </a:p>
            </p:txBody>
          </p:sp>
        </mc:Fallback>
      </mc:AlternateContent>
      <p:sp>
        <p:nvSpPr>
          <p:cNvPr id="2" name="灯片编号占位符 1"/>
          <p:cNvSpPr>
            <a:spLocks noGrp="1"/>
          </p:cNvSpPr>
          <p:nvPr>
            <p:ph type="sldNum" sz="quarter" idx="14"/>
          </p:nvPr>
        </p:nvSpPr>
        <p:spPr/>
        <p:txBody>
          <a:bodyPr/>
          <a:lstStyle/>
          <a:p>
            <a:fld id="{AF69888C-E133-43D9-A638-B5C95925B91C}" type="slidenum">
              <a:rPr lang="zh-CN" altLang="en-US" smtClean="0"/>
              <a:t>16</a:t>
            </a:fld>
            <a:endParaRPr lang="zh-CN" altLang="en-US" dirty="0"/>
          </a:p>
        </p:txBody>
      </p:sp>
    </p:spTree>
    <p:extLst>
      <p:ext uri="{BB962C8B-B14F-4D97-AF65-F5344CB8AC3E}">
        <p14:creationId xmlns:p14="http://schemas.microsoft.com/office/powerpoint/2010/main" val="2107564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2.1</a:t>
            </a:r>
            <a:r>
              <a:rPr lang="zh-CN" altLang="en-US" sz="4000" dirty="0"/>
              <a:t>、</a:t>
            </a:r>
            <a:r>
              <a:rPr lang="en-US" altLang="zh-CN" sz="4000" dirty="0"/>
              <a:t>ID3</a:t>
            </a:r>
            <a:r>
              <a:rPr lang="zh-CN" altLang="en-US" sz="4000" dirty="0"/>
              <a:t>算法</a:t>
            </a:r>
          </a:p>
        </p:txBody>
      </p:sp>
      <p:sp>
        <p:nvSpPr>
          <p:cNvPr id="6" name="矩形 2">
            <a:extLst>
              <a:ext uri="{FF2B5EF4-FFF2-40B4-BE49-F238E27FC236}">
                <a16:creationId xmlns:a16="http://schemas.microsoft.com/office/drawing/2014/main" id="{F792EA7C-2C1C-C0EB-F647-9A8E33CFC3CC}"/>
              </a:ext>
            </a:extLst>
          </p:cNvPr>
          <p:cNvSpPr/>
          <p:nvPr/>
        </p:nvSpPr>
        <p:spPr>
          <a:xfrm>
            <a:off x="922372" y="989529"/>
            <a:ext cx="10527507" cy="1156470"/>
          </a:xfrm>
          <a:prstGeom prst="rect">
            <a:avLst/>
          </a:prstGeom>
        </p:spPr>
        <p:txBody>
          <a:bodyPr wrap="square">
            <a:spAutoFit/>
          </a:bodyPr>
          <a:lstStyle/>
          <a:p>
            <a:pPr marL="342900" indent="-342900">
              <a:lnSpc>
                <a:spcPct val="120000"/>
              </a:lnSpc>
              <a:buFont typeface="Wingdings" pitchFamily="2" charset="2"/>
              <a:buChar char="Ø"/>
            </a:pPr>
            <a:r>
              <a:rPr lang="zh-CN" altLang="en-US" sz="3200" spc="-10" dirty="0">
                <a:solidFill>
                  <a:schemeClr val="accent1">
                    <a:lumMod val="75000"/>
                  </a:schemeClr>
                </a:solidFill>
                <a:latin typeface="+mn-ea"/>
              </a:rPr>
              <a:t>测验：</a:t>
            </a:r>
            <a:r>
              <a:rPr lang="zh-CN" altLang="en-US" sz="2800" spc="-10" dirty="0">
                <a:latin typeface="+mn-ea"/>
              </a:rPr>
              <a:t>上例采用是否有房子作为根结点属性后得到下面左图的决策树桩，请确定接下来选择哪个属性。</a:t>
            </a:r>
            <a:endParaRPr lang="en-US" altLang="zh-CN" sz="2800" spc="-10" dirty="0">
              <a:latin typeface="+mn-ea"/>
            </a:endParaRPr>
          </a:p>
        </p:txBody>
      </p:sp>
      <p:sp>
        <p:nvSpPr>
          <p:cNvPr id="7" name="矩形: 圆角 6">
            <a:extLst>
              <a:ext uri="{FF2B5EF4-FFF2-40B4-BE49-F238E27FC236}">
                <a16:creationId xmlns:a16="http://schemas.microsoft.com/office/drawing/2014/main" id="{8A05829D-65E1-32DE-E05C-4E8E1127C257}"/>
              </a:ext>
            </a:extLst>
          </p:cNvPr>
          <p:cNvSpPr/>
          <p:nvPr/>
        </p:nvSpPr>
        <p:spPr>
          <a:xfrm>
            <a:off x="1226455" y="3623512"/>
            <a:ext cx="2121692" cy="71934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是否有房子</a:t>
            </a:r>
          </a:p>
        </p:txBody>
      </p:sp>
      <p:sp>
        <p:nvSpPr>
          <p:cNvPr id="8" name="Oval 7">
            <a:extLst>
              <a:ext uri="{FF2B5EF4-FFF2-40B4-BE49-F238E27FC236}">
                <a16:creationId xmlns:a16="http://schemas.microsoft.com/office/drawing/2014/main" id="{17D094D8-9B18-B46A-C7CE-81684C92A97A}"/>
              </a:ext>
            </a:extLst>
          </p:cNvPr>
          <p:cNvSpPr/>
          <p:nvPr/>
        </p:nvSpPr>
        <p:spPr>
          <a:xfrm>
            <a:off x="566961" y="5057775"/>
            <a:ext cx="1318989" cy="5857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批准</a:t>
            </a:r>
          </a:p>
        </p:txBody>
      </p:sp>
      <p:cxnSp>
        <p:nvCxnSpPr>
          <p:cNvPr id="10" name="Straight Arrow Connector 9">
            <a:extLst>
              <a:ext uri="{FF2B5EF4-FFF2-40B4-BE49-F238E27FC236}">
                <a16:creationId xmlns:a16="http://schemas.microsoft.com/office/drawing/2014/main" id="{DAD583E4-1AA5-42A0-5F80-8D432AB8CADF}"/>
              </a:ext>
            </a:extLst>
          </p:cNvPr>
          <p:cNvCxnSpPr>
            <a:cxnSpLocks/>
            <a:stCxn id="7" idx="2"/>
            <a:endCxn id="8" idx="0"/>
          </p:cNvCxnSpPr>
          <p:nvPr/>
        </p:nvCxnSpPr>
        <p:spPr>
          <a:xfrm flipH="1">
            <a:off x="1226456" y="4342854"/>
            <a:ext cx="1060845" cy="714921"/>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798AD7-833B-12ED-F4F2-C20FFE6EAB33}"/>
              </a:ext>
            </a:extLst>
          </p:cNvPr>
          <p:cNvCxnSpPr>
            <a:cxnSpLocks/>
            <a:stCxn id="7" idx="2"/>
            <a:endCxn id="16" idx="0"/>
          </p:cNvCxnSpPr>
          <p:nvPr/>
        </p:nvCxnSpPr>
        <p:spPr>
          <a:xfrm>
            <a:off x="2287301" y="4342854"/>
            <a:ext cx="1904114" cy="581367"/>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 name="矩形: 圆角 6">
            <a:extLst>
              <a:ext uri="{FF2B5EF4-FFF2-40B4-BE49-F238E27FC236}">
                <a16:creationId xmlns:a16="http://schemas.microsoft.com/office/drawing/2014/main" id="{FB48D363-B232-E50A-DF77-7506F1B8319E}"/>
              </a:ext>
            </a:extLst>
          </p:cNvPr>
          <p:cNvSpPr/>
          <p:nvPr/>
        </p:nvSpPr>
        <p:spPr>
          <a:xfrm>
            <a:off x="2415823" y="4924221"/>
            <a:ext cx="3551183" cy="71934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 2, 3, 5, 6, 7, 13, 14, 15}</a:t>
            </a:r>
            <a:endParaRPr lang="zh-CN" altLang="en-US" sz="2400" dirty="0"/>
          </a:p>
        </p:txBody>
      </p:sp>
      <p:sp>
        <p:nvSpPr>
          <p:cNvPr id="22" name="TextBox 21">
            <a:extLst>
              <a:ext uri="{FF2B5EF4-FFF2-40B4-BE49-F238E27FC236}">
                <a16:creationId xmlns:a16="http://schemas.microsoft.com/office/drawing/2014/main" id="{F93DAF03-C710-4F74-2880-8BC55F0659B9}"/>
              </a:ext>
            </a:extLst>
          </p:cNvPr>
          <p:cNvSpPr txBox="1"/>
          <p:nvPr/>
        </p:nvSpPr>
        <p:spPr>
          <a:xfrm>
            <a:off x="1226455" y="4471987"/>
            <a:ext cx="535782" cy="369332"/>
          </a:xfrm>
          <a:prstGeom prst="rect">
            <a:avLst/>
          </a:prstGeom>
          <a:noFill/>
        </p:spPr>
        <p:txBody>
          <a:bodyPr wrap="square">
            <a:spAutoFit/>
          </a:bodyPr>
          <a:lstStyle/>
          <a:p>
            <a:r>
              <a:rPr lang="zh-CN" altLang="en-US" sz="1800" spc="-10" dirty="0">
                <a:solidFill>
                  <a:schemeClr val="accent1">
                    <a:lumMod val="75000"/>
                  </a:schemeClr>
                </a:solidFill>
                <a:latin typeface="+mn-ea"/>
              </a:rPr>
              <a:t>是</a:t>
            </a:r>
            <a:endParaRPr lang="en-CN" dirty="0"/>
          </a:p>
        </p:txBody>
      </p:sp>
      <p:sp>
        <p:nvSpPr>
          <p:cNvPr id="23" name="TextBox 22">
            <a:extLst>
              <a:ext uri="{FF2B5EF4-FFF2-40B4-BE49-F238E27FC236}">
                <a16:creationId xmlns:a16="http://schemas.microsoft.com/office/drawing/2014/main" id="{A2B4B46D-F2B1-AD33-2958-FA6456408035}"/>
              </a:ext>
            </a:extLst>
          </p:cNvPr>
          <p:cNvSpPr txBox="1"/>
          <p:nvPr/>
        </p:nvSpPr>
        <p:spPr>
          <a:xfrm>
            <a:off x="3610679" y="4347514"/>
            <a:ext cx="535782" cy="369332"/>
          </a:xfrm>
          <a:prstGeom prst="rect">
            <a:avLst/>
          </a:prstGeom>
          <a:noFill/>
        </p:spPr>
        <p:txBody>
          <a:bodyPr wrap="square">
            <a:spAutoFit/>
          </a:bodyPr>
          <a:lstStyle/>
          <a:p>
            <a:r>
              <a:rPr lang="zh-CN" altLang="en-US" sz="1800" spc="-10" dirty="0">
                <a:solidFill>
                  <a:schemeClr val="accent1">
                    <a:lumMod val="75000"/>
                  </a:schemeClr>
                </a:solidFill>
                <a:latin typeface="+mn-ea"/>
              </a:rPr>
              <a:t>否</a:t>
            </a:r>
            <a:endParaRPr lang="en-CN" dirty="0"/>
          </a:p>
        </p:txBody>
      </p:sp>
      <p:graphicFrame>
        <p:nvGraphicFramePr>
          <p:cNvPr id="24" name="Table 23">
            <a:extLst>
              <a:ext uri="{FF2B5EF4-FFF2-40B4-BE49-F238E27FC236}">
                <a16:creationId xmlns:a16="http://schemas.microsoft.com/office/drawing/2014/main" id="{B1B30FF2-6848-2B9D-1961-97A8FDA19AFB}"/>
              </a:ext>
            </a:extLst>
          </p:cNvPr>
          <p:cNvGraphicFramePr>
            <a:graphicFrameLocks noGrp="1"/>
          </p:cNvGraphicFramePr>
          <p:nvPr/>
        </p:nvGraphicFramePr>
        <p:xfrm>
          <a:off x="6596892" y="2401371"/>
          <a:ext cx="4127500" cy="3467100"/>
        </p:xfrm>
        <a:graphic>
          <a:graphicData uri="http://schemas.openxmlformats.org/drawingml/2006/table">
            <a:tbl>
              <a:tblPr>
                <a:tableStyleId>{5C22544A-7EE6-4342-B048-85BDC9FD1C3A}</a:tableStyleId>
              </a:tblPr>
              <a:tblGrid>
                <a:gridCol w="825500">
                  <a:extLst>
                    <a:ext uri="{9D8B030D-6E8A-4147-A177-3AD203B41FA5}">
                      <a16:colId xmlns:a16="http://schemas.microsoft.com/office/drawing/2014/main" val="1836350815"/>
                    </a:ext>
                  </a:extLst>
                </a:gridCol>
                <a:gridCol w="825500">
                  <a:extLst>
                    <a:ext uri="{9D8B030D-6E8A-4147-A177-3AD203B41FA5}">
                      <a16:colId xmlns:a16="http://schemas.microsoft.com/office/drawing/2014/main" val="3525507705"/>
                    </a:ext>
                  </a:extLst>
                </a:gridCol>
                <a:gridCol w="825500">
                  <a:extLst>
                    <a:ext uri="{9D8B030D-6E8A-4147-A177-3AD203B41FA5}">
                      <a16:colId xmlns:a16="http://schemas.microsoft.com/office/drawing/2014/main" val="1342658367"/>
                    </a:ext>
                  </a:extLst>
                </a:gridCol>
                <a:gridCol w="825500">
                  <a:extLst>
                    <a:ext uri="{9D8B030D-6E8A-4147-A177-3AD203B41FA5}">
                      <a16:colId xmlns:a16="http://schemas.microsoft.com/office/drawing/2014/main" val="2042747097"/>
                    </a:ext>
                  </a:extLst>
                </a:gridCol>
                <a:gridCol w="825500">
                  <a:extLst>
                    <a:ext uri="{9D8B030D-6E8A-4147-A177-3AD203B41FA5}">
                      <a16:colId xmlns:a16="http://schemas.microsoft.com/office/drawing/2014/main" val="391418543"/>
                    </a:ext>
                  </a:extLst>
                </a:gridCol>
              </a:tblGrid>
              <a:tr h="609600">
                <a:tc>
                  <a:txBody>
                    <a:bodyPr/>
                    <a:lstStyle/>
                    <a:p>
                      <a:pPr algn="ctr" rtl="0" fontAlgn="ctr"/>
                      <a:r>
                        <a:rPr lang="en-US" sz="1600" u="none" strike="noStrike">
                          <a:effectLst/>
                        </a:rPr>
                        <a:t>ID</a:t>
                      </a:r>
                      <a:endParaRPr lang="en-US" sz="16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zh-CN" altLang="en-US" sz="1600" u="none" strike="noStrike">
                          <a:effectLst/>
                        </a:rPr>
                        <a:t>年龄</a:t>
                      </a:r>
                      <a:endParaRPr lang="zh-CN" altLang="en-US" sz="16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600" u="none" strike="noStrike">
                          <a:effectLst/>
                        </a:rPr>
                        <a:t>有工作</a:t>
                      </a:r>
                      <a:endParaRPr lang="zh-CN" altLang="en-US" sz="16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600" u="none" strike="noStrike">
                          <a:effectLst/>
                        </a:rPr>
                        <a:t>信贷情况</a:t>
                      </a:r>
                      <a:endParaRPr lang="zh-CN" altLang="en-US" sz="16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600" u="none" strike="noStrike">
                          <a:effectLst/>
                        </a:rPr>
                        <a:t>类别</a:t>
                      </a:r>
                      <a:endParaRPr lang="zh-CN" altLang="en-US" sz="16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2713827653"/>
                  </a:ext>
                </a:extLst>
              </a:tr>
              <a:tr h="317500">
                <a:tc>
                  <a:txBody>
                    <a:bodyPr/>
                    <a:lstStyle/>
                    <a:p>
                      <a:pPr algn="ctr" rtl="0" fontAlgn="ctr"/>
                      <a:r>
                        <a:rPr lang="en-CN" sz="1700" u="none" strike="noStrike">
                          <a:effectLst/>
                        </a:rPr>
                        <a:t>1</a:t>
                      </a:r>
                      <a:endParaRPr lang="en-CN" sz="17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zh-CN" altLang="en-US" sz="1700" u="none" strike="noStrike">
                          <a:effectLst/>
                        </a:rPr>
                        <a:t>青年</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700" u="none" strike="noStrike">
                          <a:effectLst/>
                        </a:rPr>
                        <a:t>否</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700" u="none" strike="noStrike">
                          <a:effectLst/>
                        </a:rPr>
                        <a:t>一般</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700" u="none" strike="noStrike">
                          <a:effectLst/>
                        </a:rPr>
                        <a:t>否</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3916136669"/>
                  </a:ext>
                </a:extLst>
              </a:tr>
              <a:tr h="317500">
                <a:tc>
                  <a:txBody>
                    <a:bodyPr/>
                    <a:lstStyle/>
                    <a:p>
                      <a:pPr algn="ctr" rtl="0" fontAlgn="ctr"/>
                      <a:r>
                        <a:rPr lang="en-CN" sz="1700" u="none" strike="noStrike">
                          <a:effectLst/>
                        </a:rPr>
                        <a:t>2</a:t>
                      </a:r>
                      <a:endParaRPr lang="en-CN" sz="17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zh-CN" altLang="en-US" sz="1700" u="none" strike="noStrike">
                          <a:effectLst/>
                        </a:rPr>
                        <a:t>青年</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700" u="none" strike="noStrike">
                          <a:effectLst/>
                        </a:rPr>
                        <a:t>否</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700" u="none" strike="noStrike">
                          <a:effectLst/>
                        </a:rPr>
                        <a:t>好</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700" u="none" strike="noStrike">
                          <a:effectLst/>
                        </a:rPr>
                        <a:t>否</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537424760"/>
                  </a:ext>
                </a:extLst>
              </a:tr>
              <a:tr h="317500">
                <a:tc>
                  <a:txBody>
                    <a:bodyPr/>
                    <a:lstStyle/>
                    <a:p>
                      <a:pPr algn="ctr" rtl="0" fontAlgn="ctr"/>
                      <a:r>
                        <a:rPr lang="en-CN" sz="1700" u="none" strike="noStrike">
                          <a:effectLst/>
                        </a:rPr>
                        <a:t>3</a:t>
                      </a:r>
                      <a:endParaRPr lang="en-CN" sz="17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zh-CN" altLang="en-US" sz="1700" u="none" strike="noStrike">
                          <a:effectLst/>
                        </a:rPr>
                        <a:t>青年</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700" u="none" strike="noStrike">
                          <a:effectLst/>
                        </a:rPr>
                        <a:t>是</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700" u="none" strike="noStrike">
                          <a:effectLst/>
                        </a:rPr>
                        <a:t>好</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700" u="none" strike="noStrike">
                          <a:effectLst/>
                        </a:rPr>
                        <a:t>是</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2556592751"/>
                  </a:ext>
                </a:extLst>
              </a:tr>
              <a:tr h="317500">
                <a:tc>
                  <a:txBody>
                    <a:bodyPr/>
                    <a:lstStyle/>
                    <a:p>
                      <a:pPr algn="ctr" rtl="0" fontAlgn="ctr"/>
                      <a:r>
                        <a:rPr lang="en-CN" sz="1700" u="none" strike="noStrike">
                          <a:effectLst/>
                        </a:rPr>
                        <a:t>5</a:t>
                      </a:r>
                      <a:endParaRPr lang="en-CN" sz="17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zh-CN" altLang="en-US" sz="1700" u="none" strike="noStrike">
                          <a:effectLst/>
                        </a:rPr>
                        <a:t>青年</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700" u="none" strike="noStrike">
                          <a:effectLst/>
                        </a:rPr>
                        <a:t>否</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700" u="none" strike="noStrike">
                          <a:effectLst/>
                        </a:rPr>
                        <a:t>一般</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700" u="none" strike="noStrike">
                          <a:effectLst/>
                        </a:rPr>
                        <a:t>否</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932555163"/>
                  </a:ext>
                </a:extLst>
              </a:tr>
              <a:tr h="317500">
                <a:tc>
                  <a:txBody>
                    <a:bodyPr/>
                    <a:lstStyle/>
                    <a:p>
                      <a:pPr algn="ctr" rtl="0" fontAlgn="ctr"/>
                      <a:r>
                        <a:rPr lang="en-CN" sz="1700" u="none" strike="noStrike">
                          <a:effectLst/>
                        </a:rPr>
                        <a:t>6</a:t>
                      </a:r>
                      <a:endParaRPr lang="en-CN" sz="17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zh-CN" altLang="en-US" sz="1700" u="none" strike="noStrike">
                          <a:effectLst/>
                        </a:rPr>
                        <a:t>中年</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700" u="none" strike="noStrike">
                          <a:effectLst/>
                        </a:rPr>
                        <a:t>否</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700" u="none" strike="noStrike">
                          <a:effectLst/>
                        </a:rPr>
                        <a:t>一般</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700" u="none" strike="noStrike">
                          <a:effectLst/>
                        </a:rPr>
                        <a:t>否</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787376523"/>
                  </a:ext>
                </a:extLst>
              </a:tr>
              <a:tr h="317500">
                <a:tc>
                  <a:txBody>
                    <a:bodyPr/>
                    <a:lstStyle/>
                    <a:p>
                      <a:pPr algn="ctr" rtl="0" fontAlgn="ctr"/>
                      <a:r>
                        <a:rPr lang="en-CN" sz="1700" u="none" strike="noStrike">
                          <a:effectLst/>
                        </a:rPr>
                        <a:t>7</a:t>
                      </a:r>
                      <a:endParaRPr lang="en-CN" sz="17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zh-CN" altLang="en-US" sz="1700" u="none" strike="noStrike">
                          <a:effectLst/>
                        </a:rPr>
                        <a:t>中年</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700" u="none" strike="noStrike">
                          <a:effectLst/>
                        </a:rPr>
                        <a:t>否</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700" u="none" strike="noStrike">
                          <a:effectLst/>
                        </a:rPr>
                        <a:t>好</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700" u="none" strike="noStrike">
                          <a:effectLst/>
                        </a:rPr>
                        <a:t>否</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843987072"/>
                  </a:ext>
                </a:extLst>
              </a:tr>
              <a:tr h="317500">
                <a:tc>
                  <a:txBody>
                    <a:bodyPr/>
                    <a:lstStyle/>
                    <a:p>
                      <a:pPr algn="ctr" rtl="0" fontAlgn="ctr"/>
                      <a:r>
                        <a:rPr lang="en-CN" sz="1700" u="none" strike="noStrike">
                          <a:effectLst/>
                        </a:rPr>
                        <a:t>13</a:t>
                      </a:r>
                      <a:endParaRPr lang="en-CN" sz="17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zh-CN" altLang="en-US" sz="1700" u="none" strike="noStrike">
                          <a:effectLst/>
                        </a:rPr>
                        <a:t>老年</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700" u="none" strike="noStrike">
                          <a:effectLst/>
                        </a:rPr>
                        <a:t>是</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700" u="none" strike="noStrike">
                          <a:effectLst/>
                        </a:rPr>
                        <a:t>好</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700" u="none" strike="noStrike">
                          <a:effectLst/>
                        </a:rPr>
                        <a:t>是</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837202516"/>
                  </a:ext>
                </a:extLst>
              </a:tr>
              <a:tr h="317500">
                <a:tc>
                  <a:txBody>
                    <a:bodyPr/>
                    <a:lstStyle/>
                    <a:p>
                      <a:pPr algn="ctr" rtl="0" fontAlgn="ctr"/>
                      <a:r>
                        <a:rPr lang="en-CN" sz="1700" u="none" strike="noStrike">
                          <a:effectLst/>
                        </a:rPr>
                        <a:t>14</a:t>
                      </a:r>
                      <a:endParaRPr lang="en-CN" sz="17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zh-CN" altLang="en-US" sz="1700" u="none" strike="noStrike">
                          <a:effectLst/>
                        </a:rPr>
                        <a:t>老年</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700" u="none" strike="noStrike">
                          <a:effectLst/>
                        </a:rPr>
                        <a:t>是</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700" u="none" strike="noStrike" dirty="0">
                          <a:effectLst/>
                        </a:rPr>
                        <a:t>非常好</a:t>
                      </a:r>
                      <a:endParaRPr lang="zh-CN" altLang="en-US" sz="1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700" u="none" strike="noStrike">
                          <a:effectLst/>
                        </a:rPr>
                        <a:t>是</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208788742"/>
                  </a:ext>
                </a:extLst>
              </a:tr>
              <a:tr h="317500">
                <a:tc>
                  <a:txBody>
                    <a:bodyPr/>
                    <a:lstStyle/>
                    <a:p>
                      <a:pPr algn="ctr" rtl="0" fontAlgn="ctr"/>
                      <a:r>
                        <a:rPr lang="en-CN" sz="1700" u="none" strike="noStrike">
                          <a:effectLst/>
                        </a:rPr>
                        <a:t>15</a:t>
                      </a:r>
                      <a:endParaRPr lang="en-CN" sz="17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zh-CN" altLang="en-US" sz="1700" u="none" strike="noStrike">
                          <a:effectLst/>
                        </a:rPr>
                        <a:t>老年</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700" u="none" strike="noStrike">
                          <a:effectLst/>
                        </a:rPr>
                        <a:t>否</a:t>
                      </a:r>
                      <a:endParaRPr lang="zh-CN" altLang="en-US" sz="17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700" u="none" strike="noStrike" dirty="0">
                          <a:effectLst/>
                        </a:rPr>
                        <a:t>一般</a:t>
                      </a:r>
                      <a:endParaRPr lang="zh-CN" altLang="en-US" sz="1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700" u="none" strike="noStrike" dirty="0">
                          <a:effectLst/>
                        </a:rPr>
                        <a:t>否</a:t>
                      </a:r>
                      <a:endParaRPr lang="zh-CN" altLang="en-US" sz="1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3755787423"/>
                  </a:ext>
                </a:extLst>
              </a:tr>
            </a:tbl>
          </a:graphicData>
        </a:graphic>
      </p:graphicFrame>
      <p:sp>
        <p:nvSpPr>
          <p:cNvPr id="2" name="灯片编号占位符 1"/>
          <p:cNvSpPr>
            <a:spLocks noGrp="1"/>
          </p:cNvSpPr>
          <p:nvPr>
            <p:ph type="sldNum" sz="quarter" idx="14"/>
          </p:nvPr>
        </p:nvSpPr>
        <p:spPr/>
        <p:txBody>
          <a:bodyPr/>
          <a:lstStyle/>
          <a:p>
            <a:fld id="{AF69888C-E133-43D9-A638-B5C95925B91C}" type="slidenum">
              <a:rPr lang="zh-CN" altLang="en-US" smtClean="0"/>
              <a:t>17</a:t>
            </a:fld>
            <a:endParaRPr lang="zh-CN" altLang="en-US" dirty="0"/>
          </a:p>
        </p:txBody>
      </p:sp>
    </p:spTree>
    <p:extLst>
      <p:ext uri="{BB962C8B-B14F-4D97-AF65-F5344CB8AC3E}">
        <p14:creationId xmlns:p14="http://schemas.microsoft.com/office/powerpoint/2010/main" val="2118211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2.1</a:t>
            </a:r>
            <a:r>
              <a:rPr lang="zh-CN" altLang="en-US" sz="4000" dirty="0"/>
              <a:t>、</a:t>
            </a:r>
            <a:r>
              <a:rPr lang="en-US" altLang="zh-CN" sz="4000" dirty="0"/>
              <a:t>ID3</a:t>
            </a:r>
            <a:r>
              <a:rPr lang="zh-CN" altLang="en-US" sz="4000" dirty="0"/>
              <a:t>算法</a:t>
            </a:r>
          </a:p>
        </p:txBody>
      </p:sp>
      <p:sp>
        <p:nvSpPr>
          <p:cNvPr id="7" name="文本框 119">
            <a:extLst>
              <a:ext uri="{FF2B5EF4-FFF2-40B4-BE49-F238E27FC236}">
                <a16:creationId xmlns:a16="http://schemas.microsoft.com/office/drawing/2014/main" id="{E8634B9D-DD05-437C-9DA5-5B88210EEE88}"/>
              </a:ext>
            </a:extLst>
          </p:cNvPr>
          <p:cNvSpPr txBox="1"/>
          <p:nvPr/>
        </p:nvSpPr>
        <p:spPr>
          <a:xfrm>
            <a:off x="566961" y="1195477"/>
            <a:ext cx="11357355" cy="581762"/>
          </a:xfrm>
          <a:prstGeom prst="rect">
            <a:avLst/>
          </a:prstGeom>
          <a:noFill/>
        </p:spPr>
        <p:txBody>
          <a:bodyPr wrap="square" rtlCol="0">
            <a:spAutoFit/>
          </a:bodyPr>
          <a:lstStyle/>
          <a:p>
            <a:pPr marL="457200">
              <a:lnSpc>
                <a:spcPct val="125000"/>
              </a:lnSpc>
              <a:buFont typeface="Wingdings" pitchFamily="2" charset="2"/>
              <a:buChar char="ü"/>
            </a:pPr>
            <a:r>
              <a:rPr lang="zh-CN" altLang="en-US" sz="2800" spc="-10" dirty="0">
                <a:solidFill>
                  <a:srgbClr val="FF0000"/>
                </a:solidFill>
                <a:latin typeface="+mn-ea"/>
              </a:rPr>
              <a:t> 优点</a:t>
            </a:r>
            <a:endParaRPr lang="en-US" altLang="zh-CN" sz="2800" spc="-10" dirty="0">
              <a:solidFill>
                <a:srgbClr val="FF0000"/>
              </a:solidFill>
              <a:latin typeface="+mn-ea"/>
            </a:endParaRPr>
          </a:p>
        </p:txBody>
      </p:sp>
      <p:sp>
        <p:nvSpPr>
          <p:cNvPr id="2" name="文本框 1">
            <a:extLst>
              <a:ext uri="{FF2B5EF4-FFF2-40B4-BE49-F238E27FC236}">
                <a16:creationId xmlns:a16="http://schemas.microsoft.com/office/drawing/2014/main" id="{DF728B3C-628A-4B06-BEB6-13ABA15E615F}"/>
              </a:ext>
            </a:extLst>
          </p:cNvPr>
          <p:cNvSpPr txBox="1"/>
          <p:nvPr/>
        </p:nvSpPr>
        <p:spPr>
          <a:xfrm>
            <a:off x="1643158" y="2022000"/>
            <a:ext cx="9204960" cy="2547429"/>
          </a:xfrm>
          <a:prstGeom prst="rect">
            <a:avLst/>
          </a:prstGeom>
          <a:noFill/>
        </p:spPr>
        <p:txBody>
          <a:bodyPr wrap="square" rtlCol="0">
            <a:spAutoFit/>
          </a:bodyPr>
          <a:lstStyle/>
          <a:p>
            <a:pPr marL="285750" lvl="0" indent="-285750">
              <a:lnSpc>
                <a:spcPct val="200000"/>
              </a:lnSpc>
              <a:buFont typeface="Arial" panose="020B0604020202020204" pitchFamily="34" charset="0"/>
              <a:buChar char="•"/>
            </a:pPr>
            <a:r>
              <a:rPr lang="zh-CN" altLang="en-US" sz="2800" dirty="0">
                <a:solidFill>
                  <a:prstClr val="black"/>
                </a:solidFill>
                <a:latin typeface="-apple-system"/>
              </a:rPr>
              <a:t>假设空间包含所有的决策树，搜索空间完整</a:t>
            </a:r>
            <a:endParaRPr lang="en-US" altLang="zh-CN" sz="2800" dirty="0">
              <a:solidFill>
                <a:prstClr val="black"/>
              </a:solidFill>
              <a:latin typeface="-apple-system"/>
            </a:endParaRPr>
          </a:p>
          <a:p>
            <a:pPr marL="285750" lvl="0" indent="-285750">
              <a:lnSpc>
                <a:spcPct val="200000"/>
              </a:lnSpc>
              <a:buFont typeface="Arial" panose="020B0604020202020204" pitchFamily="34" charset="0"/>
              <a:buChar char="•"/>
            </a:pPr>
            <a:r>
              <a:rPr lang="zh-CN" altLang="en-US" sz="2800" spc="-10" dirty="0">
                <a:solidFill>
                  <a:prstClr val="black"/>
                </a:solidFill>
                <a:latin typeface="-apple-system"/>
                <a:cs typeface="Times New Roman" panose="02020603050405020304" pitchFamily="18" charset="0"/>
              </a:rPr>
              <a:t>健壮性好，特征噪声影响较小</a:t>
            </a:r>
            <a:endParaRPr lang="en-US" altLang="zh-CN" sz="2800" spc="-10" dirty="0">
              <a:solidFill>
                <a:prstClr val="black"/>
              </a:solidFill>
              <a:latin typeface="-apple-system"/>
              <a:cs typeface="Times New Roman" panose="02020603050405020304" pitchFamily="18" charset="0"/>
            </a:endParaRPr>
          </a:p>
          <a:p>
            <a:pPr marL="285750" lvl="0" indent="-285750">
              <a:lnSpc>
                <a:spcPct val="200000"/>
              </a:lnSpc>
              <a:buFont typeface="Arial" panose="020B0604020202020204" pitchFamily="34" charset="0"/>
              <a:buChar char="•"/>
            </a:pPr>
            <a:r>
              <a:rPr lang="zh-CN" altLang="en-US" sz="2800" spc="-10" dirty="0">
                <a:solidFill>
                  <a:prstClr val="black"/>
                </a:solidFill>
                <a:latin typeface="-apple-system"/>
                <a:cs typeface="Times New Roman" panose="02020603050405020304" pitchFamily="18" charset="0"/>
              </a:rPr>
              <a:t>方法简单，理论清晰</a:t>
            </a:r>
            <a:endParaRPr lang="en-US" altLang="zh-CN" sz="2800" spc="-10" dirty="0">
              <a:solidFill>
                <a:srgbClr val="FF0000"/>
              </a:solidFill>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4"/>
          </p:nvPr>
        </p:nvSpPr>
        <p:spPr/>
        <p:txBody>
          <a:bodyPr/>
          <a:lstStyle/>
          <a:p>
            <a:fld id="{AF69888C-E133-43D9-A638-B5C95925B91C}" type="slidenum">
              <a:rPr lang="zh-CN" altLang="en-US" smtClean="0"/>
              <a:t>18</a:t>
            </a:fld>
            <a:endParaRPr lang="zh-CN" altLang="en-US" dirty="0"/>
          </a:p>
        </p:txBody>
      </p:sp>
    </p:spTree>
    <p:extLst>
      <p:ext uri="{BB962C8B-B14F-4D97-AF65-F5344CB8AC3E}">
        <p14:creationId xmlns:p14="http://schemas.microsoft.com/office/powerpoint/2010/main" val="1080536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BBF6497-8801-4C51-81E0-95FAAA7A0F0B}"/>
              </a:ext>
            </a:extLst>
          </p:cNvPr>
          <p:cNvSpPr>
            <a:spLocks noGrp="1"/>
          </p:cNvSpPr>
          <p:nvPr>
            <p:ph type="body" sz="quarter" idx="12"/>
          </p:nvPr>
        </p:nvSpPr>
        <p:spPr/>
        <p:txBody>
          <a:bodyPr/>
          <a:lstStyle/>
          <a:p>
            <a:pPr marL="0" lvl="0" indent="0">
              <a:buNone/>
            </a:pPr>
            <a:r>
              <a:rPr lang="en-US" altLang="zh-CN" sz="4000" dirty="0">
                <a:solidFill>
                  <a:prstClr val="black"/>
                </a:solidFill>
              </a:rPr>
              <a:t>2.1</a:t>
            </a:r>
            <a:r>
              <a:rPr lang="zh-CN" altLang="en-US" sz="4000" dirty="0">
                <a:solidFill>
                  <a:prstClr val="black"/>
                </a:solidFill>
              </a:rPr>
              <a:t>、</a:t>
            </a:r>
            <a:r>
              <a:rPr lang="en-US" altLang="zh-CN" sz="4000" dirty="0">
                <a:solidFill>
                  <a:prstClr val="black"/>
                </a:solidFill>
              </a:rPr>
              <a:t>ID3</a:t>
            </a:r>
            <a:r>
              <a:rPr lang="zh-CN" altLang="en-US" sz="4000" dirty="0">
                <a:solidFill>
                  <a:prstClr val="black"/>
                </a:solidFill>
              </a:rPr>
              <a:t>算法</a:t>
            </a:r>
          </a:p>
        </p:txBody>
      </p:sp>
      <p:sp>
        <p:nvSpPr>
          <p:cNvPr id="4" name="文本框 119">
            <a:extLst>
              <a:ext uri="{FF2B5EF4-FFF2-40B4-BE49-F238E27FC236}">
                <a16:creationId xmlns:a16="http://schemas.microsoft.com/office/drawing/2014/main" id="{FBAD8723-7E40-472F-8DF0-1D616B132581}"/>
              </a:ext>
            </a:extLst>
          </p:cNvPr>
          <p:cNvSpPr txBox="1"/>
          <p:nvPr/>
        </p:nvSpPr>
        <p:spPr>
          <a:xfrm>
            <a:off x="540811" y="830244"/>
            <a:ext cx="11357355" cy="581762"/>
          </a:xfrm>
          <a:prstGeom prst="rect">
            <a:avLst/>
          </a:prstGeom>
          <a:noFill/>
        </p:spPr>
        <p:txBody>
          <a:bodyPr wrap="square" rtlCol="0">
            <a:spAutoFit/>
          </a:bodyPr>
          <a:lstStyle/>
          <a:p>
            <a:pPr marL="457200">
              <a:lnSpc>
                <a:spcPct val="125000"/>
              </a:lnSpc>
              <a:buFont typeface="Wingdings" pitchFamily="2" charset="2"/>
              <a:buChar char="ü"/>
            </a:pPr>
            <a:r>
              <a:rPr lang="zh-CN" altLang="en-US" sz="2800" spc="-10" dirty="0">
                <a:solidFill>
                  <a:schemeClr val="accent1"/>
                </a:solidFill>
                <a:latin typeface="+mn-ea"/>
              </a:rPr>
              <a:t> 缺点</a:t>
            </a:r>
            <a:endParaRPr lang="en-US" altLang="zh-CN" sz="2800" spc="-10" dirty="0">
              <a:solidFill>
                <a:schemeClr val="accent1"/>
              </a:solidFill>
              <a:latin typeface="+mn-ea"/>
            </a:endParaRPr>
          </a:p>
        </p:txBody>
      </p:sp>
      <p:sp>
        <p:nvSpPr>
          <p:cNvPr id="5" name="文本框 4">
            <a:extLst>
              <a:ext uri="{FF2B5EF4-FFF2-40B4-BE49-F238E27FC236}">
                <a16:creationId xmlns:a16="http://schemas.microsoft.com/office/drawing/2014/main" id="{7A782AFF-7810-49A8-BB02-0D8D7698DE14}"/>
              </a:ext>
            </a:extLst>
          </p:cNvPr>
          <p:cNvSpPr txBox="1"/>
          <p:nvPr/>
        </p:nvSpPr>
        <p:spPr>
          <a:xfrm>
            <a:off x="1147261" y="1646399"/>
            <a:ext cx="9897477" cy="3247043"/>
          </a:xfrm>
          <a:prstGeom prst="rect">
            <a:avLst/>
          </a:prstGeom>
          <a:noFill/>
        </p:spPr>
        <p:txBody>
          <a:bodyPr wrap="square" rtlCol="0">
            <a:spAutoFit/>
          </a:bodyPr>
          <a:lstStyle/>
          <a:p>
            <a:pPr marL="285750" lvl="0" indent="-285750">
              <a:lnSpc>
                <a:spcPct val="150000"/>
              </a:lnSpc>
              <a:buFont typeface="Arial" panose="020B0604020202020204" pitchFamily="34" charset="0"/>
              <a:buChar char="•"/>
            </a:pPr>
            <a:r>
              <a:rPr lang="zh-CN" altLang="en-US" sz="2800" spc="-10" dirty="0">
                <a:solidFill>
                  <a:prstClr val="black"/>
                </a:solidFill>
                <a:latin typeface="-apple-system"/>
                <a:cs typeface="Times New Roman" panose="02020603050405020304" pitchFamily="18" charset="0"/>
              </a:rPr>
              <a:t>只考虑离散属性，没有考虑连续属性</a:t>
            </a:r>
            <a:endParaRPr lang="en-US" altLang="zh-CN" sz="2800" spc="-10" dirty="0">
              <a:solidFill>
                <a:prstClr val="black"/>
              </a:solidFill>
              <a:latin typeface="-apple-system"/>
              <a:cs typeface="Times New Roman" panose="02020603050405020304" pitchFamily="18" charset="0"/>
            </a:endParaRPr>
          </a:p>
          <a:p>
            <a:pPr marL="285750" lvl="0" indent="-285750">
              <a:lnSpc>
                <a:spcPct val="150000"/>
              </a:lnSpc>
              <a:buFont typeface="Arial" panose="020B0604020202020204" pitchFamily="34" charset="0"/>
              <a:buChar char="•"/>
            </a:pPr>
            <a:r>
              <a:rPr lang="zh-CN" altLang="en-US" sz="2800" spc="-10" dirty="0">
                <a:solidFill>
                  <a:prstClr val="black"/>
                </a:solidFill>
                <a:latin typeface="-apple-system"/>
                <a:cs typeface="Times New Roman" panose="02020603050405020304" pitchFamily="18" charset="0"/>
              </a:rPr>
              <a:t>对缺失值状况没有进行考虑</a:t>
            </a:r>
            <a:endParaRPr lang="en-US" altLang="zh-CN" sz="2800" spc="-10" dirty="0">
              <a:solidFill>
                <a:prstClr val="black"/>
              </a:solidFill>
              <a:latin typeface="-apple-system"/>
              <a:cs typeface="Times New Roman" panose="02020603050405020304" pitchFamily="18" charset="0"/>
            </a:endParaRPr>
          </a:p>
          <a:p>
            <a:pPr marL="285750" lvl="0" indent="-285750">
              <a:lnSpc>
                <a:spcPct val="150000"/>
              </a:lnSpc>
              <a:buFont typeface="Arial" panose="020B0604020202020204" pitchFamily="34" charset="0"/>
              <a:buChar char="•"/>
            </a:pPr>
            <a:r>
              <a:rPr lang="zh-CN" altLang="en-US" sz="2800" spc="-10" dirty="0">
                <a:solidFill>
                  <a:prstClr val="black"/>
                </a:solidFill>
                <a:latin typeface="-apple-system"/>
                <a:cs typeface="Times New Roman" panose="02020603050405020304" pitchFamily="18" charset="0"/>
              </a:rPr>
              <a:t>没有考虑过拟合情况</a:t>
            </a:r>
            <a:endParaRPr lang="en-US" altLang="zh-CN" sz="2800" spc="-10" dirty="0">
              <a:solidFill>
                <a:prstClr val="black"/>
              </a:solidFill>
              <a:latin typeface="-apple-system"/>
              <a:cs typeface="Times New Roman" panose="02020603050405020304" pitchFamily="18" charset="0"/>
            </a:endParaRPr>
          </a:p>
          <a:p>
            <a:pPr marL="285750" indent="-285750">
              <a:lnSpc>
                <a:spcPct val="150000"/>
              </a:lnSpc>
              <a:buFont typeface="Arial" panose="020B0604020202020204" pitchFamily="34" charset="0"/>
              <a:buChar char="•"/>
            </a:pPr>
            <a:r>
              <a:rPr lang="zh-CN" altLang="en-US" sz="2800" spc="-10" dirty="0">
                <a:solidFill>
                  <a:srgbClr val="FF0000"/>
                </a:solidFill>
                <a:latin typeface="Times New Roman" panose="02020603050405020304" pitchFamily="18" charset="0"/>
                <a:cs typeface="Times New Roman" panose="02020603050405020304" pitchFamily="18" charset="0"/>
              </a:rPr>
              <a:t>采用信息增益作为划分标准，但信息增益倾向于取值较多的属性。</a:t>
            </a:r>
            <a:endParaRPr lang="zh-CN" altLang="en-US" sz="2800" dirty="0">
              <a:solidFill>
                <a:schemeClr val="accent1"/>
              </a:solidFill>
            </a:endParaRPr>
          </a:p>
        </p:txBody>
      </p:sp>
      <p:sp>
        <p:nvSpPr>
          <p:cNvPr id="3" name="灯片编号占位符 2"/>
          <p:cNvSpPr>
            <a:spLocks noGrp="1"/>
          </p:cNvSpPr>
          <p:nvPr>
            <p:ph type="sldNum" sz="quarter" idx="14"/>
          </p:nvPr>
        </p:nvSpPr>
        <p:spPr/>
        <p:txBody>
          <a:bodyPr/>
          <a:lstStyle/>
          <a:p>
            <a:fld id="{AF69888C-E133-43D9-A638-B5C95925B91C}" type="slidenum">
              <a:rPr lang="zh-CN" altLang="en-US" smtClean="0"/>
              <a:t>19</a:t>
            </a:fld>
            <a:endParaRPr lang="zh-CN" altLang="en-US" dirty="0"/>
          </a:p>
        </p:txBody>
      </p:sp>
    </p:spTree>
    <p:extLst>
      <p:ext uri="{BB962C8B-B14F-4D97-AF65-F5344CB8AC3E}">
        <p14:creationId xmlns:p14="http://schemas.microsoft.com/office/powerpoint/2010/main" val="2614895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4" y="371475"/>
            <a:ext cx="12192001" cy="6858000"/>
          </a:xfrm>
          <a:prstGeom prst="rect">
            <a:avLst/>
          </a:prstGeom>
        </p:spPr>
      </p:pic>
      <p:sp>
        <p:nvSpPr>
          <p:cNvPr id="4" name="矩形 28"/>
          <p:cNvSpPr/>
          <p:nvPr/>
        </p:nvSpPr>
        <p:spPr bwMode="auto">
          <a:xfrm>
            <a:off x="2203" y="3489165"/>
            <a:ext cx="4836318" cy="1711958"/>
          </a:xfrm>
          <a:custGeom>
            <a:avLst/>
            <a:gdLst/>
            <a:ahLst/>
            <a:cxnLst/>
            <a:rect l="l" t="t" r="r" b="b"/>
            <a:pathLst>
              <a:path w="4310745" h="1283968">
                <a:moveTo>
                  <a:pt x="1089668" y="0"/>
                </a:moveTo>
                <a:lnTo>
                  <a:pt x="3526973" y="0"/>
                </a:lnTo>
                <a:lnTo>
                  <a:pt x="4310745" y="1269454"/>
                </a:lnTo>
                <a:lnTo>
                  <a:pt x="1089668" y="1283968"/>
                </a:lnTo>
                <a:close/>
                <a:moveTo>
                  <a:pt x="0" y="0"/>
                </a:moveTo>
                <a:lnTo>
                  <a:pt x="1089667" y="0"/>
                </a:lnTo>
                <a:lnTo>
                  <a:pt x="1089667" y="1283968"/>
                </a:lnTo>
                <a:lnTo>
                  <a:pt x="0" y="1283968"/>
                </a:lnTo>
                <a:close/>
              </a:path>
            </a:pathLst>
          </a:custGeom>
          <a:solidFill>
            <a:schemeClr val="accent1"/>
          </a:solidFill>
          <a:ln w="9525" cap="flat" cmpd="sng" algn="ctr">
            <a:noFill/>
            <a:prstDash val="solid"/>
            <a:round/>
            <a:headEnd type="none" w="med" len="med"/>
            <a:tailEnd type="none" w="med" len="med"/>
          </a:ln>
          <a:effectLst/>
        </p:spPr>
        <p:txBody>
          <a:bodyPr vert="horz" wrap="square" lIns="121889" tIns="60944" rIns="121889" bIns="6094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itchFamily="2" charset="-122"/>
            </a:endParaRPr>
          </a:p>
        </p:txBody>
      </p:sp>
      <p:sp>
        <p:nvSpPr>
          <p:cNvPr id="5" name="TextBox 4"/>
          <p:cNvSpPr txBox="1"/>
          <p:nvPr/>
        </p:nvSpPr>
        <p:spPr bwMode="auto">
          <a:xfrm>
            <a:off x="1531702" y="3679342"/>
            <a:ext cx="1562256" cy="943849"/>
          </a:xfrm>
          <a:prstGeom prst="rect">
            <a:avLst/>
          </a:prstGeom>
          <a:noFill/>
        </p:spPr>
        <p:txBody>
          <a:bodyPr wrap="none" lIns="121889" tIns="60944" rIns="121889" bIns="60944">
            <a:spAutoFit/>
          </a:bodyPr>
          <a:lstStyle/>
          <a:p>
            <a:pPr>
              <a:defRPr/>
            </a:pPr>
            <a:r>
              <a:rPr lang="zh-CN" altLang="en-US" sz="5299" kern="0" spc="-200">
                <a:ln w="1905">
                  <a:noFill/>
                </a:ln>
                <a:solidFill>
                  <a:schemeClr val="bg1"/>
                </a:solidFill>
                <a:latin typeface="方正大黑简体" pitchFamily="65" charset="-122"/>
                <a:ea typeface="方正大黑简体" pitchFamily="65" charset="-122"/>
              </a:rPr>
              <a:t>目录</a:t>
            </a:r>
          </a:p>
        </p:txBody>
      </p:sp>
      <p:sp>
        <p:nvSpPr>
          <p:cNvPr id="6" name="TextBox 5"/>
          <p:cNvSpPr txBox="1"/>
          <p:nvPr/>
        </p:nvSpPr>
        <p:spPr bwMode="auto">
          <a:xfrm>
            <a:off x="1282941" y="4445440"/>
            <a:ext cx="2183997" cy="538480"/>
          </a:xfrm>
          <a:prstGeom prst="rect">
            <a:avLst/>
          </a:prstGeom>
          <a:noFill/>
        </p:spPr>
        <p:txBody>
          <a:bodyPr wrap="none" lIns="121889" tIns="60944" rIns="121889" bIns="60944">
            <a:spAutoFit/>
          </a:bodyPr>
          <a:lstStyle/>
          <a:p>
            <a:pPr algn="ctr"/>
            <a:r>
              <a:rPr lang="en-US" altLang="zh-CN" sz="2699" b="1">
                <a:solidFill>
                  <a:schemeClr val="bg1"/>
                </a:solidFill>
                <a:latin typeface="微软雅黑" panose="020B0503020204020204" pitchFamily="34" charset="-122"/>
                <a:ea typeface="微软雅黑" panose="020B0503020204020204" pitchFamily="34" charset="-122"/>
              </a:rPr>
              <a:t>CONTENTS</a:t>
            </a:r>
            <a:endParaRPr lang="zh-CN" altLang="en-US" sz="2699" b="1">
              <a:solidFill>
                <a:schemeClr val="bg1"/>
              </a:solidFill>
              <a:latin typeface="微软雅黑" panose="020B0503020204020204" pitchFamily="34" charset="-122"/>
              <a:ea typeface="微软雅黑" panose="020B0503020204020204" pitchFamily="34" charset="-122"/>
            </a:endParaRPr>
          </a:p>
        </p:txBody>
      </p:sp>
      <p:sp>
        <p:nvSpPr>
          <p:cNvPr id="10" name="TextBox 9"/>
          <p:cNvSpPr txBox="1"/>
          <p:nvPr/>
        </p:nvSpPr>
        <p:spPr bwMode="auto">
          <a:xfrm>
            <a:off x="5936688" y="4046621"/>
            <a:ext cx="1977402" cy="538448"/>
          </a:xfrm>
          <a:prstGeom prst="rect">
            <a:avLst/>
          </a:prstGeom>
          <a:noFill/>
        </p:spPr>
        <p:txBody>
          <a:bodyPr wrap="none" lIns="121889" tIns="60944" rIns="121889" bIns="60944">
            <a:spAutoFit/>
          </a:bodyPr>
          <a:lstStyle/>
          <a:p>
            <a:pPr lvl="0">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决策树算法</a:t>
            </a:r>
          </a:p>
        </p:txBody>
      </p:sp>
      <p:sp>
        <p:nvSpPr>
          <p:cNvPr id="12" name="TextBox 11"/>
          <p:cNvSpPr txBox="1"/>
          <p:nvPr/>
        </p:nvSpPr>
        <p:spPr bwMode="auto">
          <a:xfrm>
            <a:off x="5304041" y="3126047"/>
            <a:ext cx="3016148" cy="538448"/>
          </a:xfrm>
          <a:prstGeom prst="rect">
            <a:avLst/>
          </a:prstGeom>
          <a:noFill/>
        </p:spPr>
        <p:txBody>
          <a:bodyPr wrap="none" lIns="121889" tIns="60944" rIns="121889" bIns="60944">
            <a:spAutoFit/>
          </a:bodyPr>
          <a:lstStyle/>
          <a:p>
            <a:pPr lvl="0">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决策树的基本概念</a:t>
            </a:r>
          </a:p>
        </p:txBody>
      </p:sp>
      <p:sp>
        <p:nvSpPr>
          <p:cNvPr id="14" name="TextBox 13"/>
          <p:cNvSpPr txBox="1"/>
          <p:nvPr/>
        </p:nvSpPr>
        <p:spPr bwMode="auto">
          <a:xfrm>
            <a:off x="6560508" y="4959098"/>
            <a:ext cx="1631153" cy="538448"/>
          </a:xfrm>
          <a:prstGeom prst="rect">
            <a:avLst/>
          </a:prstGeom>
          <a:noFill/>
        </p:spPr>
        <p:txBody>
          <a:bodyPr wrap="none" lIns="121889" tIns="60944" rIns="121889" bIns="60944">
            <a:spAutoFit/>
          </a:bodyPr>
          <a:lstStyle/>
          <a:p>
            <a:pPr lvl="0">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案例分析</a:t>
            </a:r>
          </a:p>
        </p:txBody>
      </p:sp>
      <p:sp>
        <p:nvSpPr>
          <p:cNvPr id="17" name="TextBox 16"/>
          <p:cNvSpPr txBox="1"/>
          <p:nvPr/>
        </p:nvSpPr>
        <p:spPr>
          <a:xfrm>
            <a:off x="4416398" y="3076766"/>
            <a:ext cx="868124" cy="938558"/>
          </a:xfrm>
          <a:prstGeom prst="rect">
            <a:avLst/>
          </a:prstGeom>
          <a:noFill/>
        </p:spPr>
        <p:txBody>
          <a:bodyPr wrap="none" lIns="121889" tIns="60944" rIns="121889" bIns="60944" rtlCol="0">
            <a:spAutoFit/>
          </a:bodyPr>
          <a:lstStyle/>
          <a:p>
            <a:r>
              <a:rPr lang="en-US" altLang="zh-CN" sz="5299" dirty="0">
                <a:solidFill>
                  <a:schemeClr val="accent1"/>
                </a:solidFill>
                <a:latin typeface="Impact" pitchFamily="34" charset="0"/>
              </a:rPr>
              <a:t>01</a:t>
            </a:r>
            <a:endParaRPr lang="zh-CN" altLang="en-US" sz="5299" dirty="0">
              <a:solidFill>
                <a:schemeClr val="accent1"/>
              </a:solidFill>
              <a:latin typeface="Impact" pitchFamily="34" charset="0"/>
            </a:endParaRPr>
          </a:p>
        </p:txBody>
      </p:sp>
      <p:sp>
        <p:nvSpPr>
          <p:cNvPr id="18" name="TextBox 17"/>
          <p:cNvSpPr txBox="1"/>
          <p:nvPr/>
        </p:nvSpPr>
        <p:spPr>
          <a:xfrm>
            <a:off x="5129806" y="3950200"/>
            <a:ext cx="951480" cy="938558"/>
          </a:xfrm>
          <a:prstGeom prst="rect">
            <a:avLst/>
          </a:prstGeom>
          <a:noFill/>
        </p:spPr>
        <p:txBody>
          <a:bodyPr wrap="none" lIns="121889" tIns="60944" rIns="121889" bIns="60944" rtlCol="0">
            <a:spAutoFit/>
          </a:bodyPr>
          <a:lstStyle/>
          <a:p>
            <a:r>
              <a:rPr lang="en-US" altLang="zh-CN" sz="5299" dirty="0">
                <a:solidFill>
                  <a:schemeClr val="accent1"/>
                </a:solidFill>
                <a:latin typeface="Impact" pitchFamily="34" charset="0"/>
              </a:rPr>
              <a:t>02</a:t>
            </a:r>
            <a:endParaRPr lang="zh-CN" altLang="en-US" sz="5299" dirty="0">
              <a:solidFill>
                <a:schemeClr val="accent1"/>
              </a:solidFill>
              <a:latin typeface="Impact" pitchFamily="34" charset="0"/>
            </a:endParaRPr>
          </a:p>
        </p:txBody>
      </p:sp>
      <p:sp>
        <p:nvSpPr>
          <p:cNvPr id="19" name="TextBox 18"/>
          <p:cNvSpPr txBox="1"/>
          <p:nvPr/>
        </p:nvSpPr>
        <p:spPr>
          <a:xfrm>
            <a:off x="5681395" y="4857618"/>
            <a:ext cx="970716" cy="938558"/>
          </a:xfrm>
          <a:prstGeom prst="rect">
            <a:avLst/>
          </a:prstGeom>
          <a:noFill/>
        </p:spPr>
        <p:txBody>
          <a:bodyPr wrap="none" lIns="121889" tIns="60944" rIns="121889" bIns="60944" rtlCol="0">
            <a:spAutoFit/>
          </a:bodyPr>
          <a:lstStyle/>
          <a:p>
            <a:r>
              <a:rPr lang="en-US" altLang="zh-CN" sz="5299" dirty="0">
                <a:solidFill>
                  <a:schemeClr val="accent1"/>
                </a:solidFill>
                <a:latin typeface="Impact" pitchFamily="34" charset="0"/>
              </a:rPr>
              <a:t>03</a:t>
            </a:r>
            <a:endParaRPr lang="zh-CN" altLang="en-US" sz="5299" dirty="0">
              <a:solidFill>
                <a:schemeClr val="accent1"/>
              </a:solidFill>
              <a:latin typeface="Impact" pitchFamily="34" charset="0"/>
            </a:endParaRPr>
          </a:p>
        </p:txBody>
      </p:sp>
      <p:sp>
        <p:nvSpPr>
          <p:cNvPr id="21" name="TextBox 20"/>
          <p:cNvSpPr txBox="1"/>
          <p:nvPr/>
        </p:nvSpPr>
        <p:spPr>
          <a:xfrm>
            <a:off x="10022756" y="3316852"/>
            <a:ext cx="2023754" cy="656591"/>
          </a:xfrm>
          <a:prstGeom prst="rect">
            <a:avLst/>
          </a:prstGeom>
          <a:noFill/>
        </p:spPr>
        <p:txBody>
          <a:bodyPr wrap="none" lIns="121889" tIns="60944" rIns="121889" bIns="60944" rtlCol="0">
            <a:spAutoFit/>
          </a:bodyPr>
          <a:lstStyle/>
          <a:p>
            <a:r>
              <a:rPr lang="zh-CN" altLang="en-US" sz="3499" b="1">
                <a:solidFill>
                  <a:schemeClr val="bg1"/>
                </a:solidFill>
                <a:latin typeface="Eras Bold ITC" panose="020B0907030504020204" pitchFamily="34" charset="0"/>
                <a:ea typeface="微软雅黑" panose="020B0503020204020204" pitchFamily="34" charset="-122"/>
              </a:rPr>
              <a:t>为人师表</a:t>
            </a:r>
          </a:p>
        </p:txBody>
      </p:sp>
      <p:sp>
        <p:nvSpPr>
          <p:cNvPr id="20" name="TextBox 19">
            <a:extLst>
              <a:ext uri="{FF2B5EF4-FFF2-40B4-BE49-F238E27FC236}">
                <a16:creationId xmlns:a16="http://schemas.microsoft.com/office/drawing/2014/main" id="{D0777F15-B2A0-094D-A88E-B750E08F24C5}"/>
              </a:ext>
            </a:extLst>
          </p:cNvPr>
          <p:cNvSpPr txBox="1"/>
          <p:nvPr/>
        </p:nvSpPr>
        <p:spPr bwMode="auto">
          <a:xfrm>
            <a:off x="672772" y="766522"/>
            <a:ext cx="6401690" cy="738631"/>
          </a:xfrm>
          <a:prstGeom prst="rect">
            <a:avLst/>
          </a:prstGeom>
          <a:noFill/>
        </p:spPr>
        <p:txBody>
          <a:bodyPr wrap="none" lIns="121889" tIns="60944" rIns="121889" bIns="60944">
            <a:spAutoFit/>
          </a:bodyPr>
          <a:lstStyle/>
          <a:p>
            <a:pPr>
              <a:defRPr/>
            </a:pPr>
            <a:r>
              <a:rPr lang="zh-CN" altLang="en-US" sz="4000" b="1" kern="0" dirty="0">
                <a:solidFill>
                  <a:schemeClr val="tx1">
                    <a:lumMod val="75000"/>
                    <a:lumOff val="25000"/>
                  </a:schemeClr>
                </a:solidFill>
                <a:latin typeface="微软雅黑" panose="020B0503020204020204" pitchFamily="34" charset="-122"/>
                <a:ea typeface="微软雅黑" panose="020B0503020204020204" pitchFamily="34" charset="-122"/>
              </a:rPr>
              <a:t>第四章、</a:t>
            </a:r>
            <a:r>
              <a:rPr lang="zh-CN" altLang="en-US" sz="4000" b="1" kern="0" dirty="0">
                <a:solidFill>
                  <a:srgbClr val="FF0000"/>
                </a:solidFill>
                <a:latin typeface="微软雅黑" panose="020B0503020204020204" pitchFamily="34" charset="-122"/>
                <a:ea typeface="微软雅黑" panose="020B0503020204020204" pitchFamily="34" charset="-122"/>
              </a:rPr>
              <a:t>决策树</a:t>
            </a:r>
            <a:r>
              <a:rPr lang="zh-CN" altLang="en-US" sz="4000" b="1" kern="0" dirty="0">
                <a:solidFill>
                  <a:schemeClr val="tx1">
                    <a:lumMod val="75000"/>
                    <a:lumOff val="25000"/>
                  </a:schemeClr>
                </a:solidFill>
                <a:latin typeface="微软雅黑" panose="020B0503020204020204" pitchFamily="34" charset="-122"/>
                <a:ea typeface="微软雅黑" panose="020B0503020204020204" pitchFamily="34" charset="-122"/>
              </a:rPr>
              <a:t>与集成学习</a:t>
            </a:r>
          </a:p>
        </p:txBody>
      </p:sp>
    </p:spTree>
    <p:extLst>
      <p:ext uri="{BB962C8B-B14F-4D97-AF65-F5344CB8AC3E}">
        <p14:creationId xmlns:p14="http://schemas.microsoft.com/office/powerpoint/2010/main" val="270156205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xmlns:p15="http://schemas.microsoft.com/office/powerpoint/2012/main">
      <p:transition spd="slow" advClick="0"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nodeType="withGroup">
                            <p:stCondLst>
                              <p:cond delay="500"/>
                            </p:stCondLst>
                            <p:childTnLst>
                              <p:par>
                                <p:cTn id="14" presetID="42" presetClass="entr" presetSubtype="0" fill="hold" grpId="0" nodeType="afterEffec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anim calcmode="lin" valueType="num">
                                      <p:cBhvr>
                                        <p:cTn id="17" dur="500" fill="hold"/>
                                        <p:tgtEl>
                                          <p:spTgt spid="5"/>
                                        </p:tgtEl>
                                        <p:attrNameLst>
                                          <p:attrName>ppt_x</p:attrName>
                                        </p:attrNameLst>
                                      </p:cBhvr>
                                      <p:tavLst>
                                        <p:tav tm="0">
                                          <p:val>
                                            <p:strVal val="#ppt_x"/>
                                          </p:val>
                                        </p:tav>
                                        <p:tav tm="100000">
                                          <p:val>
                                            <p:strVal val="#ppt_x"/>
                                          </p:val>
                                        </p:tav>
                                      </p:tavLst>
                                    </p:anim>
                                    <p:anim calcmode="lin" valueType="num">
                                      <p:cBhvr>
                                        <p:cTn id="18" dur="500" fill="hold"/>
                                        <p:tgtEl>
                                          <p:spTgt spid="5"/>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childTnLst>
                          </p:cTn>
                        </p:par>
                        <p:par>
                          <p:cTn id="24" fill="hold" nodeType="withGroup">
                            <p:stCondLst>
                              <p:cond delay="1000"/>
                            </p:stCondLst>
                            <p:childTnLst>
                              <p:par>
                                <p:cTn id="25" presetID="42" presetClass="entr" presetSubtype="0" fill="hold" grpId="0" nodeType="afterEffec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anim calcmode="lin" valueType="num">
                                      <p:cBhvr>
                                        <p:cTn id="28" dur="1000" fill="hold"/>
                                        <p:tgtEl>
                                          <p:spTgt spid="21"/>
                                        </p:tgtEl>
                                        <p:attrNameLst>
                                          <p:attrName>ppt_x</p:attrName>
                                        </p:attrNameLst>
                                      </p:cBhvr>
                                      <p:tavLst>
                                        <p:tav tm="0">
                                          <p:val>
                                            <p:strVal val="#ppt_x"/>
                                          </p:val>
                                        </p:tav>
                                        <p:tav tm="100000">
                                          <p:val>
                                            <p:strVal val="#ppt_x"/>
                                          </p:val>
                                        </p:tav>
                                      </p:tavLst>
                                    </p:anim>
                                    <p:anim calcmode="lin" valueType="num">
                                      <p:cBhvr>
                                        <p:cTn id="29" dur="1000" fill="hold"/>
                                        <p:tgtEl>
                                          <p:spTgt spid="21"/>
                                        </p:tgtEl>
                                        <p:attrNameLst>
                                          <p:attrName>ppt_y</p:attrName>
                                        </p:attrNameLst>
                                      </p:cBhvr>
                                      <p:tavLst>
                                        <p:tav tm="0">
                                          <p:val>
                                            <p:strVal val="#ppt_y+.1"/>
                                          </p:val>
                                        </p:tav>
                                        <p:tav tm="100000">
                                          <p:val>
                                            <p:strVal val="#ppt_y"/>
                                          </p:val>
                                        </p:tav>
                                      </p:tavLst>
                                    </p:anim>
                                  </p:childTnLst>
                                </p:cTn>
                              </p:par>
                            </p:childTnLst>
                          </p:cTn>
                        </p:par>
                        <p:par>
                          <p:cTn id="30" fill="hold" nodeType="withGroup">
                            <p:stCondLst>
                              <p:cond delay="2000"/>
                            </p:stCondLst>
                            <p:childTnLst>
                              <p:par>
                                <p:cTn id="31" presetID="49" presetClass="entr" presetSubtype="0" decel="100000" fill="hold" grpId="0" nodeType="afterEffect">
                                  <p:childTnLst>
                                    <p:set>
                                      <p:cBhvr>
                                        <p:cTn id="32" dur="1" fill="hold">
                                          <p:stCondLst>
                                            <p:cond delay="0"/>
                                          </p:stCondLst>
                                        </p:cTn>
                                        <p:tgtEl>
                                          <p:spTgt spid="17"/>
                                        </p:tgtEl>
                                        <p:attrNameLst>
                                          <p:attrName>style.visibility</p:attrName>
                                        </p:attrNameLst>
                                      </p:cBhvr>
                                      <p:to>
                                        <p:strVal val="visible"/>
                                      </p:to>
                                    </p:set>
                                    <p:anim calcmode="lin" valueType="num">
                                      <p:cBhvr>
                                        <p:cTn id="33" dur="500" fill="hold"/>
                                        <p:tgtEl>
                                          <p:spTgt spid="17"/>
                                        </p:tgtEl>
                                        <p:attrNameLst>
                                          <p:attrName>ppt_w</p:attrName>
                                        </p:attrNameLst>
                                      </p:cBhvr>
                                      <p:tavLst>
                                        <p:tav tm="0">
                                          <p:val>
                                            <p:fltVal val="0"/>
                                          </p:val>
                                        </p:tav>
                                        <p:tav tm="100000">
                                          <p:val>
                                            <p:strVal val="#ppt_w"/>
                                          </p:val>
                                        </p:tav>
                                      </p:tavLst>
                                    </p:anim>
                                    <p:anim calcmode="lin" valueType="num">
                                      <p:cBhvr>
                                        <p:cTn id="34" dur="500" fill="hold"/>
                                        <p:tgtEl>
                                          <p:spTgt spid="17"/>
                                        </p:tgtEl>
                                        <p:attrNameLst>
                                          <p:attrName>ppt_h</p:attrName>
                                        </p:attrNameLst>
                                      </p:cBhvr>
                                      <p:tavLst>
                                        <p:tav tm="0">
                                          <p:val>
                                            <p:fltVal val="0"/>
                                          </p:val>
                                        </p:tav>
                                        <p:tav tm="100000">
                                          <p:val>
                                            <p:strVal val="#ppt_h"/>
                                          </p:val>
                                        </p:tav>
                                      </p:tavLst>
                                    </p:anim>
                                    <p:anim calcmode="lin" valueType="num">
                                      <p:cBhvr>
                                        <p:cTn id="35" dur="500" fill="hold"/>
                                        <p:tgtEl>
                                          <p:spTgt spid="17"/>
                                        </p:tgtEl>
                                        <p:attrNameLst>
                                          <p:attrName>style.rotation</p:attrName>
                                        </p:attrNameLst>
                                      </p:cBhvr>
                                      <p:tavLst>
                                        <p:tav tm="0">
                                          <p:val>
                                            <p:fltVal val="360"/>
                                          </p:val>
                                        </p:tav>
                                        <p:tav tm="100000">
                                          <p:val>
                                            <p:fltVal val="0"/>
                                          </p:val>
                                        </p:tav>
                                      </p:tavLst>
                                    </p:anim>
                                    <p:animEffect transition="in" filter="fade">
                                      <p:cBhvr>
                                        <p:cTn id="36" dur="500"/>
                                        <p:tgtEl>
                                          <p:spTgt spid="17"/>
                                        </p:tgtEl>
                                      </p:cBhvr>
                                    </p:animEffect>
                                  </p:childTnLst>
                                </p:cTn>
                              </p:par>
                              <p:par>
                                <p:cTn id="37" presetID="42" presetClass="entr" presetSubtype="0" fill="hold" grpId="0" nodeType="withEffec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anim calcmode="lin" valueType="num">
                                      <p:cBhvr>
                                        <p:cTn id="40" dur="500" fill="hold"/>
                                        <p:tgtEl>
                                          <p:spTgt spid="12"/>
                                        </p:tgtEl>
                                        <p:attrNameLst>
                                          <p:attrName>ppt_x</p:attrName>
                                        </p:attrNameLst>
                                      </p:cBhvr>
                                      <p:tavLst>
                                        <p:tav tm="0">
                                          <p:val>
                                            <p:strVal val="#ppt_x"/>
                                          </p:val>
                                        </p:tav>
                                        <p:tav tm="100000">
                                          <p:val>
                                            <p:strVal val="#ppt_x"/>
                                          </p:val>
                                        </p:tav>
                                      </p:tavLst>
                                    </p:anim>
                                    <p:anim calcmode="lin" valueType="num">
                                      <p:cBhvr>
                                        <p:cTn id="41" dur="500" fill="hold"/>
                                        <p:tgtEl>
                                          <p:spTgt spid="12"/>
                                        </p:tgtEl>
                                        <p:attrNameLst>
                                          <p:attrName>ppt_y</p:attrName>
                                        </p:attrNameLst>
                                      </p:cBhvr>
                                      <p:tavLst>
                                        <p:tav tm="0">
                                          <p:val>
                                            <p:strVal val="#ppt_y+.1"/>
                                          </p:val>
                                        </p:tav>
                                        <p:tav tm="100000">
                                          <p:val>
                                            <p:strVal val="#ppt_y"/>
                                          </p:val>
                                        </p:tav>
                                      </p:tavLst>
                                    </p:anim>
                                  </p:childTnLst>
                                </p:cTn>
                              </p:par>
                            </p:childTnLst>
                          </p:cTn>
                        </p:par>
                        <p:par>
                          <p:cTn id="42" fill="hold" nodeType="withGroup">
                            <p:stCondLst>
                              <p:cond delay="2500"/>
                            </p:stCondLst>
                            <p:childTnLst>
                              <p:par>
                                <p:cTn id="43" presetID="49" presetClass="entr" presetSubtype="0" decel="100000" fill="hold" grpId="0" nodeType="afterEffect">
                                  <p:childTnLst>
                                    <p:set>
                                      <p:cBhvr>
                                        <p:cTn id="44" dur="1" fill="hold">
                                          <p:stCondLst>
                                            <p:cond delay="0"/>
                                          </p:stCondLst>
                                        </p:cTn>
                                        <p:tgtEl>
                                          <p:spTgt spid="18"/>
                                        </p:tgtEl>
                                        <p:attrNameLst>
                                          <p:attrName>style.visibility</p:attrName>
                                        </p:attrNameLst>
                                      </p:cBhvr>
                                      <p:to>
                                        <p:strVal val="visible"/>
                                      </p:to>
                                    </p:set>
                                    <p:anim calcmode="lin" valueType="num">
                                      <p:cBhvr>
                                        <p:cTn id="45" dur="500" fill="hold"/>
                                        <p:tgtEl>
                                          <p:spTgt spid="18"/>
                                        </p:tgtEl>
                                        <p:attrNameLst>
                                          <p:attrName>ppt_w</p:attrName>
                                        </p:attrNameLst>
                                      </p:cBhvr>
                                      <p:tavLst>
                                        <p:tav tm="0">
                                          <p:val>
                                            <p:fltVal val="0"/>
                                          </p:val>
                                        </p:tav>
                                        <p:tav tm="100000">
                                          <p:val>
                                            <p:strVal val="#ppt_w"/>
                                          </p:val>
                                        </p:tav>
                                      </p:tavLst>
                                    </p:anim>
                                    <p:anim calcmode="lin" valueType="num">
                                      <p:cBhvr>
                                        <p:cTn id="46" dur="500" fill="hold"/>
                                        <p:tgtEl>
                                          <p:spTgt spid="18"/>
                                        </p:tgtEl>
                                        <p:attrNameLst>
                                          <p:attrName>ppt_h</p:attrName>
                                        </p:attrNameLst>
                                      </p:cBhvr>
                                      <p:tavLst>
                                        <p:tav tm="0">
                                          <p:val>
                                            <p:fltVal val="0"/>
                                          </p:val>
                                        </p:tav>
                                        <p:tav tm="100000">
                                          <p:val>
                                            <p:strVal val="#ppt_h"/>
                                          </p:val>
                                        </p:tav>
                                      </p:tavLst>
                                    </p:anim>
                                    <p:anim calcmode="lin" valueType="num">
                                      <p:cBhvr>
                                        <p:cTn id="47" dur="500" fill="hold"/>
                                        <p:tgtEl>
                                          <p:spTgt spid="18"/>
                                        </p:tgtEl>
                                        <p:attrNameLst>
                                          <p:attrName>style.rotation</p:attrName>
                                        </p:attrNameLst>
                                      </p:cBhvr>
                                      <p:tavLst>
                                        <p:tav tm="0">
                                          <p:val>
                                            <p:fltVal val="360"/>
                                          </p:val>
                                        </p:tav>
                                        <p:tav tm="100000">
                                          <p:val>
                                            <p:fltVal val="0"/>
                                          </p:val>
                                        </p:tav>
                                      </p:tavLst>
                                    </p:anim>
                                    <p:animEffect transition="in" filter="fade">
                                      <p:cBhvr>
                                        <p:cTn id="48" dur="500"/>
                                        <p:tgtEl>
                                          <p:spTgt spid="18"/>
                                        </p:tgtEl>
                                      </p:cBhvr>
                                    </p:animEffect>
                                  </p:childTnLst>
                                </p:cTn>
                              </p:par>
                              <p:par>
                                <p:cTn id="49" presetID="42" presetClass="entr" presetSubtype="0" fill="hold" grpId="0" nodeType="withEffec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anim calcmode="lin" valueType="num">
                                      <p:cBhvr>
                                        <p:cTn id="52" dur="500" fill="hold"/>
                                        <p:tgtEl>
                                          <p:spTgt spid="10"/>
                                        </p:tgtEl>
                                        <p:attrNameLst>
                                          <p:attrName>ppt_x</p:attrName>
                                        </p:attrNameLst>
                                      </p:cBhvr>
                                      <p:tavLst>
                                        <p:tav tm="0">
                                          <p:val>
                                            <p:strVal val="#ppt_x"/>
                                          </p:val>
                                        </p:tav>
                                        <p:tav tm="100000">
                                          <p:val>
                                            <p:strVal val="#ppt_x"/>
                                          </p:val>
                                        </p:tav>
                                      </p:tavLst>
                                    </p:anim>
                                    <p:anim calcmode="lin" valueType="num">
                                      <p:cBhvr>
                                        <p:cTn id="53" dur="500" fill="hold"/>
                                        <p:tgtEl>
                                          <p:spTgt spid="10"/>
                                        </p:tgtEl>
                                        <p:attrNameLst>
                                          <p:attrName>ppt_y</p:attrName>
                                        </p:attrNameLst>
                                      </p:cBhvr>
                                      <p:tavLst>
                                        <p:tav tm="0">
                                          <p:val>
                                            <p:strVal val="#ppt_y+.1"/>
                                          </p:val>
                                        </p:tav>
                                        <p:tav tm="100000">
                                          <p:val>
                                            <p:strVal val="#ppt_y"/>
                                          </p:val>
                                        </p:tav>
                                      </p:tavLst>
                                    </p:anim>
                                  </p:childTnLst>
                                </p:cTn>
                              </p:par>
                            </p:childTnLst>
                          </p:cTn>
                        </p:par>
                        <p:par>
                          <p:cTn id="54" fill="hold" nodeType="withGroup">
                            <p:stCondLst>
                              <p:cond delay="3000"/>
                            </p:stCondLst>
                            <p:childTnLst>
                              <p:par>
                                <p:cTn id="55" presetID="49" presetClass="entr" presetSubtype="0" decel="100000" fill="hold" grpId="0" nodeType="afterEffect">
                                  <p:childTnLst>
                                    <p:set>
                                      <p:cBhvr>
                                        <p:cTn id="56" dur="1" fill="hold">
                                          <p:stCondLst>
                                            <p:cond delay="0"/>
                                          </p:stCondLst>
                                        </p:cTn>
                                        <p:tgtEl>
                                          <p:spTgt spid="19"/>
                                        </p:tgtEl>
                                        <p:attrNameLst>
                                          <p:attrName>style.visibility</p:attrName>
                                        </p:attrNameLst>
                                      </p:cBhvr>
                                      <p:to>
                                        <p:strVal val="visible"/>
                                      </p:to>
                                    </p:set>
                                    <p:anim calcmode="lin" valueType="num">
                                      <p:cBhvr>
                                        <p:cTn id="57" dur="500" fill="hold"/>
                                        <p:tgtEl>
                                          <p:spTgt spid="19"/>
                                        </p:tgtEl>
                                        <p:attrNameLst>
                                          <p:attrName>ppt_w</p:attrName>
                                        </p:attrNameLst>
                                      </p:cBhvr>
                                      <p:tavLst>
                                        <p:tav tm="0">
                                          <p:val>
                                            <p:fltVal val="0"/>
                                          </p:val>
                                        </p:tav>
                                        <p:tav tm="100000">
                                          <p:val>
                                            <p:strVal val="#ppt_w"/>
                                          </p:val>
                                        </p:tav>
                                      </p:tavLst>
                                    </p:anim>
                                    <p:anim calcmode="lin" valueType="num">
                                      <p:cBhvr>
                                        <p:cTn id="58" dur="500" fill="hold"/>
                                        <p:tgtEl>
                                          <p:spTgt spid="19"/>
                                        </p:tgtEl>
                                        <p:attrNameLst>
                                          <p:attrName>ppt_h</p:attrName>
                                        </p:attrNameLst>
                                      </p:cBhvr>
                                      <p:tavLst>
                                        <p:tav tm="0">
                                          <p:val>
                                            <p:fltVal val="0"/>
                                          </p:val>
                                        </p:tav>
                                        <p:tav tm="100000">
                                          <p:val>
                                            <p:strVal val="#ppt_h"/>
                                          </p:val>
                                        </p:tav>
                                      </p:tavLst>
                                    </p:anim>
                                    <p:anim calcmode="lin" valueType="num">
                                      <p:cBhvr>
                                        <p:cTn id="59" dur="500" fill="hold"/>
                                        <p:tgtEl>
                                          <p:spTgt spid="19"/>
                                        </p:tgtEl>
                                        <p:attrNameLst>
                                          <p:attrName>style.rotation</p:attrName>
                                        </p:attrNameLst>
                                      </p:cBhvr>
                                      <p:tavLst>
                                        <p:tav tm="0">
                                          <p:val>
                                            <p:fltVal val="360"/>
                                          </p:val>
                                        </p:tav>
                                        <p:tav tm="100000">
                                          <p:val>
                                            <p:fltVal val="0"/>
                                          </p:val>
                                        </p:tav>
                                      </p:tavLst>
                                    </p:anim>
                                    <p:animEffect transition="in" filter="fade">
                                      <p:cBhvr>
                                        <p:cTn id="60" dur="500"/>
                                        <p:tgtEl>
                                          <p:spTgt spid="19"/>
                                        </p:tgtEl>
                                      </p:cBhvr>
                                    </p:animEffect>
                                  </p:childTnLst>
                                </p:cTn>
                              </p:par>
                              <p:par>
                                <p:cTn id="61" presetID="42" presetClass="entr" presetSubtype="0" fill="hold" grpId="0" nodeType="withEffec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anim calcmode="lin" valueType="num">
                                      <p:cBhvr>
                                        <p:cTn id="64" dur="500" fill="hold"/>
                                        <p:tgtEl>
                                          <p:spTgt spid="14"/>
                                        </p:tgtEl>
                                        <p:attrNameLst>
                                          <p:attrName>ppt_x</p:attrName>
                                        </p:attrNameLst>
                                      </p:cBhvr>
                                      <p:tavLst>
                                        <p:tav tm="0">
                                          <p:val>
                                            <p:strVal val="#ppt_x"/>
                                          </p:val>
                                        </p:tav>
                                        <p:tav tm="100000">
                                          <p:val>
                                            <p:strVal val="#ppt_x"/>
                                          </p:val>
                                        </p:tav>
                                      </p:tavLst>
                                    </p:anim>
                                    <p:anim calcmode="lin" valueType="num">
                                      <p:cBhvr>
                                        <p:cTn id="65"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10" grpId="0"/>
      <p:bldP spid="12" grpId="0"/>
      <p:bldP spid="14" grpId="0"/>
      <p:bldP spid="17" grpId="0"/>
      <p:bldP spid="18" grpId="0"/>
      <p:bldP spid="19" grpId="0"/>
      <p:bldP spid="21"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BBF6497-8801-4C51-81E0-95FAAA7A0F0B}"/>
              </a:ext>
            </a:extLst>
          </p:cNvPr>
          <p:cNvSpPr>
            <a:spLocks noGrp="1"/>
          </p:cNvSpPr>
          <p:nvPr>
            <p:ph type="body" sz="quarter" idx="12"/>
          </p:nvPr>
        </p:nvSpPr>
        <p:spPr/>
        <p:txBody>
          <a:bodyPr/>
          <a:lstStyle/>
          <a:p>
            <a:pPr marL="0" lvl="0" indent="0">
              <a:buNone/>
            </a:pPr>
            <a:r>
              <a:rPr lang="en-US" altLang="zh-CN" sz="4000" dirty="0">
                <a:solidFill>
                  <a:prstClr val="black"/>
                </a:solidFill>
              </a:rPr>
              <a:t>2.1</a:t>
            </a:r>
            <a:r>
              <a:rPr lang="zh-CN" altLang="en-US" sz="4000" dirty="0">
                <a:solidFill>
                  <a:prstClr val="black"/>
                </a:solidFill>
              </a:rPr>
              <a:t>、</a:t>
            </a:r>
            <a:r>
              <a:rPr lang="en-US" altLang="zh-CN" sz="4000" dirty="0">
                <a:solidFill>
                  <a:prstClr val="black"/>
                </a:solidFill>
              </a:rPr>
              <a:t>ID3</a:t>
            </a:r>
            <a:r>
              <a:rPr lang="zh-CN" altLang="en-US" sz="4000" dirty="0">
                <a:solidFill>
                  <a:prstClr val="black"/>
                </a:solidFill>
              </a:rPr>
              <a:t>算法</a:t>
            </a:r>
          </a:p>
        </p:txBody>
      </p:sp>
      <p:sp>
        <p:nvSpPr>
          <p:cNvPr id="4" name="文本框 119">
            <a:extLst>
              <a:ext uri="{FF2B5EF4-FFF2-40B4-BE49-F238E27FC236}">
                <a16:creationId xmlns:a16="http://schemas.microsoft.com/office/drawing/2014/main" id="{FBAD8723-7E40-472F-8DF0-1D616B132581}"/>
              </a:ext>
            </a:extLst>
          </p:cNvPr>
          <p:cNvSpPr txBox="1"/>
          <p:nvPr/>
        </p:nvSpPr>
        <p:spPr>
          <a:xfrm>
            <a:off x="540811" y="830244"/>
            <a:ext cx="11357355" cy="581762"/>
          </a:xfrm>
          <a:prstGeom prst="rect">
            <a:avLst/>
          </a:prstGeom>
          <a:noFill/>
        </p:spPr>
        <p:txBody>
          <a:bodyPr wrap="square" rtlCol="0">
            <a:spAutoFit/>
          </a:bodyPr>
          <a:lstStyle/>
          <a:p>
            <a:pPr marL="457200">
              <a:lnSpc>
                <a:spcPct val="125000"/>
              </a:lnSpc>
              <a:buFont typeface="Wingdings" pitchFamily="2" charset="2"/>
              <a:buChar char="ü"/>
            </a:pPr>
            <a:r>
              <a:rPr lang="zh-CN" altLang="en-US" sz="2800" spc="-10" dirty="0">
                <a:solidFill>
                  <a:schemeClr val="accent1"/>
                </a:solidFill>
                <a:latin typeface="+mn-ea"/>
              </a:rPr>
              <a:t> 缺点</a:t>
            </a:r>
            <a:endParaRPr lang="en-US" altLang="zh-CN" sz="2800" spc="-10" dirty="0">
              <a:solidFill>
                <a:schemeClr val="accent1"/>
              </a:solidFill>
              <a:latin typeface="+mn-ea"/>
            </a:endParaRPr>
          </a:p>
        </p:txBody>
      </p:sp>
      <p:sp>
        <p:nvSpPr>
          <p:cNvPr id="5" name="文本框 4">
            <a:extLst>
              <a:ext uri="{FF2B5EF4-FFF2-40B4-BE49-F238E27FC236}">
                <a16:creationId xmlns:a16="http://schemas.microsoft.com/office/drawing/2014/main" id="{7A782AFF-7810-49A8-BB02-0D8D7698DE14}"/>
              </a:ext>
            </a:extLst>
          </p:cNvPr>
          <p:cNvSpPr txBox="1"/>
          <p:nvPr/>
        </p:nvSpPr>
        <p:spPr>
          <a:xfrm>
            <a:off x="1067748" y="1412006"/>
            <a:ext cx="10583441" cy="5803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400" spc="-10" dirty="0">
                <a:solidFill>
                  <a:srgbClr val="FF0000"/>
                </a:solidFill>
                <a:latin typeface="Times New Roman" panose="02020603050405020304" pitchFamily="18" charset="0"/>
                <a:cs typeface="Times New Roman" panose="02020603050405020304" pitchFamily="18" charset="0"/>
              </a:rPr>
              <a:t>采用信息增益作为划分标准，但信息增益倾向于取值较多的属性。</a:t>
            </a:r>
            <a:endParaRPr lang="zh-CN" altLang="en-US" sz="2400" dirty="0">
              <a:solidFill>
                <a:schemeClr val="accent1"/>
              </a:solidFill>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AB66FE4-AB21-4FC7-8BDB-F60F0753F4C1}"/>
                  </a:ext>
                </a:extLst>
              </p:cNvPr>
              <p:cNvSpPr txBox="1"/>
              <p:nvPr/>
            </p:nvSpPr>
            <p:spPr>
              <a:xfrm>
                <a:off x="1314725" y="2112455"/>
                <a:ext cx="10583441" cy="461665"/>
              </a:xfrm>
              <a:prstGeom prst="rect">
                <a:avLst/>
              </a:prstGeom>
              <a:noFill/>
            </p:spPr>
            <p:txBody>
              <a:bodyPr wrap="square" rtlCol="0">
                <a:spAutoFit/>
              </a:bodyPr>
              <a:lstStyle/>
              <a:p>
                <a:r>
                  <a:rPr lang="zh-CN" altLang="en-US" sz="2400" dirty="0">
                    <a:latin typeface="+mn-ea"/>
                  </a:rPr>
                  <a:t>例如我们选择前面贷款的例子中的第一列</a:t>
                </a:r>
                <a:r>
                  <a:rPr lang="en-US" altLang="zh-CN" sz="2400" dirty="0">
                    <a:latin typeface="+mn-ea"/>
                  </a:rPr>
                  <a:t>ID(</a:t>
                </a:r>
                <a:r>
                  <a:rPr lang="zh-CN" altLang="en-US" sz="2400" dirty="0">
                    <a:latin typeface="+mn-ea"/>
                  </a:rPr>
                  <a:t>使用</a:t>
                </a:r>
                <a14:m>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𝐴</m:t>
                        </m:r>
                      </m:e>
                      <m:sub>
                        <m:r>
                          <a:rPr lang="en-US" altLang="zh-CN" sz="2400" i="1">
                            <a:solidFill>
                              <a:prstClr val="black"/>
                            </a:solidFill>
                            <a:latin typeface="Cambria Math" panose="02040503050406030204" pitchFamily="18" charset="0"/>
                          </a:rPr>
                          <m:t>5</m:t>
                        </m:r>
                      </m:sub>
                    </m:sSub>
                  </m:oMath>
                </a14:m>
                <a:r>
                  <a:rPr lang="zh-CN" altLang="en-US" sz="2400" dirty="0">
                    <a:latin typeface="+mn-ea"/>
                  </a:rPr>
                  <a:t>来表示</a:t>
                </a:r>
                <a:r>
                  <a:rPr lang="en-US" altLang="zh-CN" sz="2400" dirty="0">
                    <a:latin typeface="+mn-ea"/>
                  </a:rPr>
                  <a:t>)</a:t>
                </a:r>
                <a:r>
                  <a:rPr lang="zh-CN" altLang="en-US" sz="2400" dirty="0">
                    <a:latin typeface="+mn-ea"/>
                  </a:rPr>
                  <a:t>作为划分属性：</a:t>
                </a:r>
              </a:p>
            </p:txBody>
          </p:sp>
        </mc:Choice>
        <mc:Fallback xmlns="">
          <p:sp>
            <p:nvSpPr>
              <p:cNvPr id="3" name="文本框 2">
                <a:extLst>
                  <a:ext uri="{FF2B5EF4-FFF2-40B4-BE49-F238E27FC236}">
                    <a16:creationId xmlns:a16="http://schemas.microsoft.com/office/drawing/2014/main" id="{3AB66FE4-AB21-4FC7-8BDB-F60F0753F4C1}"/>
                  </a:ext>
                </a:extLst>
              </p:cNvPr>
              <p:cNvSpPr txBox="1">
                <a:spLocks noRot="1" noChangeAspect="1" noMove="1" noResize="1" noEditPoints="1" noAdjustHandles="1" noChangeArrowheads="1" noChangeShapeType="1" noTextEdit="1"/>
              </p:cNvSpPr>
              <p:nvPr/>
            </p:nvSpPr>
            <p:spPr>
              <a:xfrm>
                <a:off x="1314725" y="2112455"/>
                <a:ext cx="10583441" cy="461665"/>
              </a:xfrm>
              <a:prstGeom prst="rect">
                <a:avLst/>
              </a:prstGeom>
              <a:blipFill>
                <a:blip r:embed="rId3"/>
                <a:stretch>
                  <a:fillRect l="-922" t="-10667"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F1E24775-DD0B-4266-9D27-2276079270F0}"/>
                  </a:ext>
                </a:extLst>
              </p:cNvPr>
              <p:cNvSpPr/>
              <p:nvPr/>
            </p:nvSpPr>
            <p:spPr>
              <a:xfrm>
                <a:off x="2228626" y="2692807"/>
                <a:ext cx="8261684" cy="1986121"/>
              </a:xfrm>
              <a:prstGeom prst="rect">
                <a:avLst/>
              </a:prstGeom>
            </p:spPr>
            <p:txBody>
              <a:bodyPr wrap="none">
                <a:spAutoFit/>
              </a:bodyPr>
              <a:lstStyle/>
              <a:p>
                <a:pPr>
                  <a:lnSpc>
                    <a:spcPct val="150000"/>
                  </a:lnSpc>
                </a:pPr>
                <a14:m>
                  <m:oMathPara xmlns:m="http://schemas.openxmlformats.org/officeDocument/2006/math">
                    <m:oMathParaPr>
                      <m:jc m:val="center"/>
                    </m:oMathParaPr>
                    <m:oMath xmlns:m="http://schemas.openxmlformats.org/officeDocument/2006/math">
                      <m:r>
                        <a:rPr lang="en-US" altLang="zh-CN" sz="2400" i="1" smtClean="0">
                          <a:latin typeface="Cambria Math" panose="02040503050406030204" pitchFamily="18" charset="0"/>
                        </a:rPr>
                        <m:t>𝐻</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𝐷</m:t>
                          </m:r>
                        </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5</m:t>
                              </m:r>
                            </m:sub>
                          </m:sSub>
                          <m:r>
                            <a:rPr lang="en-US" altLang="zh-CN" sz="2400" i="1">
                              <a:latin typeface="Cambria Math" panose="02040503050406030204" pitchFamily="18" charset="0"/>
                            </a:rPr>
                            <m:t>=</m:t>
                          </m:r>
                          <m:r>
                            <a:rPr lang="en-US" altLang="zh-CN" sz="2400" b="0" i="1" smtClean="0">
                              <a:latin typeface="Cambria Math" panose="02040503050406030204" pitchFamily="18" charset="0"/>
                            </a:rPr>
                            <m:t>𝑖</m:t>
                          </m:r>
                        </m:e>
                      </m:d>
                      <m:r>
                        <a:rPr lang="en-US" altLang="zh-CN" sz="2400" i="1">
                          <a:latin typeface="Cambria Math" panose="02040503050406030204" pitchFamily="18" charset="0"/>
                        </a:rPr>
                        <m:t>=</m:t>
                      </m:r>
                      <m:r>
                        <a:rPr lang="en-US" altLang="zh-CN" sz="2400" i="1">
                          <a:solidFill>
                            <a:prstClr val="black"/>
                          </a:solidFill>
                          <a:latin typeface="Cambria Math" panose="02040503050406030204" pitchFamily="18" charset="0"/>
                          <a:ea typeface="Microsoft YaHei" panose="020B0503020204020204" pitchFamily="34" charset="-122"/>
                        </a:rPr>
                        <m:t>−</m:t>
                      </m:r>
                      <m:d>
                        <m:dPr>
                          <m:ctrlPr>
                            <a:rPr lang="en-US" altLang="zh-CN" sz="2400" i="1">
                              <a:solidFill>
                                <a:prstClr val="black"/>
                              </a:solidFill>
                              <a:latin typeface="Cambria Math" panose="02040503050406030204" pitchFamily="18" charset="0"/>
                              <a:ea typeface="Microsoft YaHei" panose="020B0503020204020204" pitchFamily="34" charset="-122"/>
                            </a:rPr>
                          </m:ctrlPr>
                        </m:dPr>
                        <m:e>
                          <m:r>
                            <a:rPr lang="en-US" altLang="zh-CN" sz="2400" b="0" i="1" smtClean="0">
                              <a:solidFill>
                                <a:prstClr val="black"/>
                              </a:solidFill>
                              <a:latin typeface="Cambria Math" panose="02040503050406030204" pitchFamily="18" charset="0"/>
                              <a:ea typeface="Microsoft YaHei" panose="020B0503020204020204" pitchFamily="34" charset="-122"/>
                            </a:rPr>
                            <m:t>1∗</m:t>
                          </m:r>
                          <m:sSub>
                            <m:sSubPr>
                              <m:ctrlPr>
                                <a:rPr lang="en-US" altLang="zh-CN" sz="2400" i="1">
                                  <a:solidFill>
                                    <a:prstClr val="black"/>
                                  </a:solidFill>
                                  <a:latin typeface="Cambria Math" panose="02040503050406030204" pitchFamily="18" charset="0"/>
                                  <a:ea typeface="Microsoft YaHei" panose="020B0503020204020204" pitchFamily="34" charset="-122"/>
                                </a:rPr>
                              </m:ctrlPr>
                            </m:sSubPr>
                            <m:e>
                              <m:r>
                                <a:rPr lang="en-US" altLang="zh-CN" sz="2400" i="1">
                                  <a:solidFill>
                                    <a:prstClr val="black"/>
                                  </a:solidFill>
                                  <a:latin typeface="Cambria Math" panose="02040503050406030204" pitchFamily="18" charset="0"/>
                                  <a:ea typeface="Microsoft YaHei" panose="020B0503020204020204" pitchFamily="34" charset="-122"/>
                                </a:rPr>
                                <m:t>𝑙𝑜𝑔</m:t>
                              </m:r>
                            </m:e>
                            <m:sub>
                              <m:r>
                                <a:rPr lang="en-US" altLang="zh-CN" sz="2400" i="1">
                                  <a:solidFill>
                                    <a:prstClr val="black"/>
                                  </a:solidFill>
                                  <a:latin typeface="Cambria Math" panose="02040503050406030204" pitchFamily="18" charset="0"/>
                                  <a:ea typeface="Microsoft YaHei" panose="020B0503020204020204" pitchFamily="34" charset="-122"/>
                                </a:rPr>
                                <m:t>2</m:t>
                              </m:r>
                            </m:sub>
                          </m:sSub>
                          <m:r>
                            <a:rPr lang="en-US" altLang="zh-CN" sz="2400" b="0" i="1" smtClean="0">
                              <a:solidFill>
                                <a:prstClr val="black"/>
                              </a:solidFill>
                              <a:latin typeface="Cambria Math" panose="02040503050406030204" pitchFamily="18" charset="0"/>
                              <a:ea typeface="Microsoft YaHei" panose="020B0503020204020204" pitchFamily="34" charset="-122"/>
                            </a:rPr>
                            <m:t>1</m:t>
                          </m:r>
                          <m:r>
                            <a:rPr lang="en-US" altLang="zh-CN" sz="2400" i="1">
                              <a:solidFill>
                                <a:prstClr val="black"/>
                              </a:solidFill>
                              <a:latin typeface="Cambria Math" panose="02040503050406030204" pitchFamily="18" charset="0"/>
                              <a:ea typeface="Microsoft YaHei" panose="020B0503020204020204" pitchFamily="34" charset="-122"/>
                            </a:rPr>
                            <m:t>+</m:t>
                          </m:r>
                          <m:r>
                            <a:rPr lang="en-US" altLang="zh-CN" sz="2400" b="0" i="1" smtClean="0">
                              <a:solidFill>
                                <a:prstClr val="black"/>
                              </a:solidFill>
                              <a:latin typeface="Cambria Math" panose="02040503050406030204" pitchFamily="18" charset="0"/>
                              <a:ea typeface="Microsoft YaHei" panose="020B0503020204020204" pitchFamily="34" charset="-122"/>
                            </a:rPr>
                            <m:t>0∗</m:t>
                          </m:r>
                          <m:sSub>
                            <m:sSubPr>
                              <m:ctrlPr>
                                <a:rPr lang="en-US" altLang="zh-CN" sz="2400" i="1">
                                  <a:solidFill>
                                    <a:prstClr val="black"/>
                                  </a:solidFill>
                                  <a:latin typeface="Cambria Math" panose="02040503050406030204" pitchFamily="18" charset="0"/>
                                  <a:ea typeface="Microsoft YaHei" panose="020B0503020204020204" pitchFamily="34" charset="-122"/>
                                </a:rPr>
                              </m:ctrlPr>
                            </m:sSubPr>
                            <m:e>
                              <m:r>
                                <a:rPr lang="en-US" altLang="zh-CN" sz="2400" i="1">
                                  <a:solidFill>
                                    <a:prstClr val="black"/>
                                  </a:solidFill>
                                  <a:latin typeface="Cambria Math" panose="02040503050406030204" pitchFamily="18" charset="0"/>
                                  <a:ea typeface="Microsoft YaHei" panose="020B0503020204020204" pitchFamily="34" charset="-122"/>
                                </a:rPr>
                                <m:t>𝑙𝑜𝑔</m:t>
                              </m:r>
                            </m:e>
                            <m:sub>
                              <m:r>
                                <a:rPr lang="en-US" altLang="zh-CN" sz="2400" i="1">
                                  <a:solidFill>
                                    <a:prstClr val="black"/>
                                  </a:solidFill>
                                  <a:latin typeface="Cambria Math" panose="02040503050406030204" pitchFamily="18" charset="0"/>
                                  <a:ea typeface="Microsoft YaHei" panose="020B0503020204020204" pitchFamily="34" charset="-122"/>
                                </a:rPr>
                                <m:t>2</m:t>
                              </m:r>
                            </m:sub>
                          </m:sSub>
                          <m:r>
                            <a:rPr lang="en-US" altLang="zh-CN" sz="2400" b="0" i="1" smtClean="0">
                              <a:solidFill>
                                <a:prstClr val="black"/>
                              </a:solidFill>
                              <a:latin typeface="Cambria Math" panose="02040503050406030204" pitchFamily="18" charset="0"/>
                              <a:ea typeface="Microsoft YaHei" panose="020B0503020204020204" pitchFamily="34" charset="-122"/>
                            </a:rPr>
                            <m:t>0</m:t>
                          </m:r>
                        </m:e>
                      </m:d>
                      <m:r>
                        <a:rPr lang="en-US" altLang="zh-CN" sz="2400" i="1">
                          <a:solidFill>
                            <a:prstClr val="black"/>
                          </a:solidFill>
                          <a:latin typeface="Cambria Math" panose="02040503050406030204" pitchFamily="18" charset="0"/>
                          <a:ea typeface="Microsoft YaHei" panose="020B0503020204020204" pitchFamily="34" charset="-122"/>
                        </a:rPr>
                        <m:t>=</m:t>
                      </m:r>
                      <m:r>
                        <a:rPr lang="en-US" altLang="zh-CN" sz="2400" b="0" i="1" smtClean="0">
                          <a:latin typeface="Cambria Math" panose="02040503050406030204" pitchFamily="18" charset="0"/>
                        </a:rPr>
                        <m:t>0   </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=1,2,…15</m:t>
                          </m:r>
                        </m:e>
                      </m:d>
                    </m:oMath>
                  </m:oMathPara>
                </a14:m>
                <a:endParaRPr lang="en-US" altLang="zh-CN" sz="2400" b="0" dirty="0">
                  <a:latin typeface="Helvetica Neue"/>
                </a:endParaRPr>
              </a:p>
              <a:p>
                <a:pPr algn="ctr">
                  <a:lnSpc>
                    <a:spcPct val="150000"/>
                  </a:lnSpc>
                </a:pPr>
                <a:r>
                  <a:rPr lang="en-US" altLang="zh-CN" sz="2400" dirty="0">
                    <a:latin typeface="Helvetica Neue"/>
                  </a:rPr>
                  <a:t> </a:t>
                </a:r>
                <a14:m>
                  <m:oMath xmlns:m="http://schemas.openxmlformats.org/officeDocument/2006/math">
                    <m:r>
                      <a:rPr lang="en-US" altLang="zh-CN" sz="2400" i="1">
                        <a:latin typeface="Cambria Math" panose="02040503050406030204" pitchFamily="18" charset="0"/>
                      </a:rPr>
                      <m:t>𝐻</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𝐷</m:t>
                        </m:r>
                      </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5</m:t>
                            </m:r>
                          </m:sub>
                        </m:sSub>
                      </m:e>
                    </m:d>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15</m:t>
                        </m:r>
                      </m:sup>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15</m:t>
                            </m:r>
                          </m:den>
                        </m:f>
                        <m:r>
                          <a:rPr lang="en-US" altLang="zh-CN" sz="2400" i="1">
                            <a:latin typeface="Cambria Math" panose="02040503050406030204" pitchFamily="18" charset="0"/>
                          </a:rPr>
                          <m:t>∗</m:t>
                        </m:r>
                        <m:r>
                          <a:rPr lang="en-US" altLang="zh-CN" sz="2400" i="1">
                            <a:latin typeface="Cambria Math" panose="02040503050406030204" pitchFamily="18" charset="0"/>
                          </a:rPr>
                          <m:t>𝐻</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𝐷</m:t>
                            </m:r>
                          </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5</m:t>
                                </m:r>
                              </m:sub>
                            </m:sSub>
                            <m:r>
                              <a:rPr lang="en-US" altLang="zh-CN" sz="2400" i="1">
                                <a:latin typeface="Cambria Math" panose="02040503050406030204" pitchFamily="18" charset="0"/>
                              </a:rPr>
                              <m:t>=</m:t>
                            </m:r>
                            <m:r>
                              <a:rPr lang="en-US" altLang="zh-CN" sz="2400" i="1">
                                <a:latin typeface="Cambria Math" panose="02040503050406030204" pitchFamily="18" charset="0"/>
                              </a:rPr>
                              <m:t>𝑖</m:t>
                            </m:r>
                          </m:e>
                        </m:d>
                        <m:r>
                          <a:rPr lang="en-US" altLang="zh-CN" sz="2400" b="0" i="1" smtClean="0">
                            <a:latin typeface="Cambria Math" panose="02040503050406030204" pitchFamily="18" charset="0"/>
                          </a:rPr>
                          <m:t>=0</m:t>
                        </m:r>
                      </m:e>
                    </m:nary>
                  </m:oMath>
                </a14:m>
                <a:endParaRPr lang="en-US" altLang="zh-CN" sz="2400" b="0" dirty="0">
                  <a:latin typeface="Helvetica Neue"/>
                </a:endParaRPr>
              </a:p>
              <a:p>
                <a:pPr algn="ctr">
                  <a:lnSpc>
                    <a:spcPct val="150000"/>
                  </a:lnSpc>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𝐺𝑎𝑖𝑛</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𝐷</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b="0" i="1" smtClean="0">
                                  <a:latin typeface="Cambria Math" panose="02040503050406030204" pitchFamily="18" charset="0"/>
                                </a:rPr>
                                <m:t>5</m:t>
                              </m:r>
                            </m:sub>
                          </m:sSub>
                        </m:e>
                      </m:d>
                      <m:r>
                        <a:rPr lang="en-US" altLang="zh-CN" sz="2400" i="1">
                          <a:latin typeface="Cambria Math" panose="02040503050406030204" pitchFamily="18" charset="0"/>
                        </a:rPr>
                        <m:t>=</m:t>
                      </m:r>
                      <m:r>
                        <a:rPr lang="en-US" altLang="zh-CN" sz="2400" i="1">
                          <a:latin typeface="Cambria Math" panose="02040503050406030204" pitchFamily="18" charset="0"/>
                        </a:rPr>
                        <m:t>𝐻</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𝐷</m:t>
                          </m:r>
                        </m:e>
                      </m:d>
                      <m:r>
                        <a:rPr lang="en-US" altLang="zh-CN" sz="2400" i="1">
                          <a:latin typeface="Cambria Math" panose="02040503050406030204" pitchFamily="18" charset="0"/>
                        </a:rPr>
                        <m:t>−</m:t>
                      </m:r>
                      <m:r>
                        <a:rPr lang="en-US" altLang="zh-CN" sz="2400" i="1">
                          <a:latin typeface="Cambria Math" panose="02040503050406030204" pitchFamily="18" charset="0"/>
                        </a:rPr>
                        <m:t>𝐻</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𝐷</m:t>
                          </m:r>
                        </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b="0" i="1" smtClean="0">
                                  <a:latin typeface="Cambria Math" panose="02040503050406030204" pitchFamily="18" charset="0"/>
                                </a:rPr>
                                <m:t>5</m:t>
                              </m:r>
                            </m:sub>
                          </m:sSub>
                        </m:e>
                      </m:d>
                      <m:r>
                        <a:rPr lang="en-US" altLang="zh-CN" sz="2400" i="1">
                          <a:latin typeface="Cambria Math" panose="02040503050406030204" pitchFamily="18" charset="0"/>
                        </a:rPr>
                        <m:t>=0.971−0=0.</m:t>
                      </m:r>
                      <m:r>
                        <a:rPr lang="en-US" altLang="zh-CN" sz="2400" b="0" i="1" smtClean="0">
                          <a:latin typeface="Cambria Math" panose="02040503050406030204" pitchFamily="18" charset="0"/>
                        </a:rPr>
                        <m:t>971</m:t>
                      </m:r>
                    </m:oMath>
                  </m:oMathPara>
                </a14:m>
                <a:endParaRPr lang="en-US" altLang="zh-CN" sz="2400" dirty="0">
                  <a:latin typeface="Helvetica Neue"/>
                </a:endParaRPr>
              </a:p>
            </p:txBody>
          </p:sp>
        </mc:Choice>
        <mc:Fallback xmlns="">
          <p:sp>
            <p:nvSpPr>
              <p:cNvPr id="6" name="矩形 5">
                <a:extLst>
                  <a:ext uri="{FF2B5EF4-FFF2-40B4-BE49-F238E27FC236}">
                    <a16:creationId xmlns:a16="http://schemas.microsoft.com/office/drawing/2014/main" id="{F1E24775-DD0B-4266-9D27-2276079270F0}"/>
                  </a:ext>
                </a:extLst>
              </p:cNvPr>
              <p:cNvSpPr>
                <a:spLocks noRot="1" noChangeAspect="1" noMove="1" noResize="1" noEditPoints="1" noAdjustHandles="1" noChangeArrowheads="1" noChangeShapeType="1" noTextEdit="1"/>
              </p:cNvSpPr>
              <p:nvPr/>
            </p:nvSpPr>
            <p:spPr>
              <a:xfrm>
                <a:off x="2228626" y="2692807"/>
                <a:ext cx="8261684" cy="1986121"/>
              </a:xfrm>
              <a:prstGeom prst="rect">
                <a:avLst/>
              </a:prstGeom>
              <a:blipFill>
                <a:blip r:embed="rId4"/>
                <a:stretch>
                  <a:fillRect/>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C5EC3F75-AF2A-4662-8BF3-E9AC24EB34D9}"/>
              </a:ext>
            </a:extLst>
          </p:cNvPr>
          <p:cNvSpPr/>
          <p:nvPr/>
        </p:nvSpPr>
        <p:spPr>
          <a:xfrm>
            <a:off x="1314724" y="4921815"/>
            <a:ext cx="10164971" cy="972767"/>
          </a:xfrm>
          <a:prstGeom prst="rect">
            <a:avLst/>
          </a:prstGeom>
        </p:spPr>
        <p:txBody>
          <a:bodyPr wrap="square">
            <a:spAutoFit/>
          </a:bodyPr>
          <a:lstStyle/>
          <a:p>
            <a:pPr>
              <a:lnSpc>
                <a:spcPct val="125000"/>
              </a:lnSpc>
            </a:pPr>
            <a:r>
              <a:rPr lang="zh-CN" altLang="en-US" sz="2400" dirty="0">
                <a:solidFill>
                  <a:prstClr val="black"/>
                </a:solidFill>
                <a:latin typeface="微软雅黑"/>
              </a:rPr>
              <a:t>      由此可以看出当选择</a:t>
            </a:r>
            <a:r>
              <a:rPr lang="en-US" altLang="zh-CN" sz="2400" dirty="0">
                <a:solidFill>
                  <a:prstClr val="black"/>
                </a:solidFill>
                <a:latin typeface="微软雅黑"/>
              </a:rPr>
              <a:t>ID</a:t>
            </a:r>
            <a:r>
              <a:rPr lang="zh-CN" altLang="en-US" sz="2400" dirty="0">
                <a:solidFill>
                  <a:prstClr val="black"/>
                </a:solidFill>
                <a:latin typeface="微软雅黑"/>
              </a:rPr>
              <a:t>作为划分属性时，子结点的信息熵会直接降为</a:t>
            </a:r>
            <a:r>
              <a:rPr lang="en-US" altLang="zh-CN" sz="2400" dirty="0">
                <a:solidFill>
                  <a:prstClr val="black"/>
                </a:solidFill>
                <a:latin typeface="微软雅黑"/>
              </a:rPr>
              <a:t>0</a:t>
            </a:r>
            <a:r>
              <a:rPr lang="zh-CN" altLang="en-US" sz="2400" dirty="0">
                <a:solidFill>
                  <a:prstClr val="black"/>
                </a:solidFill>
                <a:latin typeface="微软雅黑"/>
              </a:rPr>
              <a:t>，此时的信息增益也远远大于其他属性</a:t>
            </a:r>
            <a:endParaRPr lang="zh-CN" altLang="en-US" dirty="0"/>
          </a:p>
        </p:txBody>
      </p:sp>
      <p:sp>
        <p:nvSpPr>
          <p:cNvPr id="8" name="灯片编号占位符 7"/>
          <p:cNvSpPr>
            <a:spLocks noGrp="1"/>
          </p:cNvSpPr>
          <p:nvPr>
            <p:ph type="sldNum" sz="quarter" idx="14"/>
          </p:nvPr>
        </p:nvSpPr>
        <p:spPr/>
        <p:txBody>
          <a:bodyPr/>
          <a:lstStyle/>
          <a:p>
            <a:fld id="{AF69888C-E133-43D9-A638-B5C95925B91C}" type="slidenum">
              <a:rPr lang="zh-CN" altLang="en-US" smtClean="0"/>
              <a:t>20</a:t>
            </a:fld>
            <a:endParaRPr lang="zh-CN" altLang="en-US" dirty="0"/>
          </a:p>
        </p:txBody>
      </p:sp>
    </p:spTree>
    <p:extLst>
      <p:ext uri="{BB962C8B-B14F-4D97-AF65-F5344CB8AC3E}">
        <p14:creationId xmlns:p14="http://schemas.microsoft.com/office/powerpoint/2010/main" val="389692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lvl="0" indent="0">
              <a:buNone/>
            </a:pPr>
            <a:r>
              <a:rPr lang="en-US" altLang="zh-CN" sz="4000" dirty="0">
                <a:solidFill>
                  <a:prstClr val="black"/>
                </a:solidFill>
              </a:rPr>
              <a:t>2.1</a:t>
            </a:r>
            <a:r>
              <a:rPr lang="zh-CN" altLang="en-US" sz="4000" dirty="0">
                <a:solidFill>
                  <a:prstClr val="black"/>
                </a:solidFill>
              </a:rPr>
              <a:t>、</a:t>
            </a:r>
            <a:r>
              <a:rPr lang="en-US" altLang="zh-CN" sz="4000" dirty="0">
                <a:solidFill>
                  <a:prstClr val="black"/>
                </a:solidFill>
              </a:rPr>
              <a:t>ID3</a:t>
            </a:r>
            <a:r>
              <a:rPr lang="zh-CN" altLang="en-US" sz="4000" dirty="0">
                <a:solidFill>
                  <a:prstClr val="black"/>
                </a:solidFill>
              </a:rPr>
              <a:t>算法</a:t>
            </a:r>
          </a:p>
        </p:txBody>
      </p:sp>
      <p:sp>
        <p:nvSpPr>
          <p:cNvPr id="3" name="矩形 2">
            <a:extLst>
              <a:ext uri="{FF2B5EF4-FFF2-40B4-BE49-F238E27FC236}">
                <a16:creationId xmlns:a16="http://schemas.microsoft.com/office/drawing/2014/main" id="{1D059927-F49F-433E-80DA-8B01C1D84D31}"/>
              </a:ext>
            </a:extLst>
          </p:cNvPr>
          <p:cNvSpPr/>
          <p:nvPr/>
        </p:nvSpPr>
        <p:spPr>
          <a:xfrm>
            <a:off x="922372" y="989529"/>
            <a:ext cx="10527507" cy="633187"/>
          </a:xfrm>
          <a:prstGeom prst="rect">
            <a:avLst/>
          </a:prstGeom>
        </p:spPr>
        <p:txBody>
          <a:bodyPr wrap="square">
            <a:spAutoFit/>
          </a:bodyPr>
          <a:lstStyle/>
          <a:p>
            <a:pPr marL="342900" indent="-342900">
              <a:lnSpc>
                <a:spcPct val="120000"/>
              </a:lnSpc>
              <a:buFont typeface="Wingdings" pitchFamily="2" charset="2"/>
              <a:buChar char="Ø"/>
            </a:pPr>
            <a:r>
              <a:rPr lang="zh-CN" altLang="en-US" sz="3200" spc="-10" dirty="0">
                <a:solidFill>
                  <a:schemeClr val="accent1">
                    <a:lumMod val="75000"/>
                  </a:schemeClr>
                </a:solidFill>
                <a:latin typeface="+mn-ea"/>
              </a:rPr>
              <a:t>测验：</a:t>
            </a:r>
            <a:endParaRPr lang="en-US" altLang="zh-CN" sz="3200" spc="-10" dirty="0">
              <a:latin typeface="+mn-ea"/>
            </a:endParaRPr>
          </a:p>
        </p:txBody>
      </p:sp>
      <p:sp>
        <p:nvSpPr>
          <p:cNvPr id="5" name="文本框 4">
            <a:extLst>
              <a:ext uri="{FF2B5EF4-FFF2-40B4-BE49-F238E27FC236}">
                <a16:creationId xmlns:a16="http://schemas.microsoft.com/office/drawing/2014/main" id="{91770A43-67CC-426E-89A5-F8AD7A4ADC56}"/>
              </a:ext>
            </a:extLst>
          </p:cNvPr>
          <p:cNvSpPr txBox="1"/>
          <p:nvPr/>
        </p:nvSpPr>
        <p:spPr>
          <a:xfrm>
            <a:off x="1418926" y="1622716"/>
            <a:ext cx="9534398" cy="3698641"/>
          </a:xfrm>
          <a:prstGeom prst="rect">
            <a:avLst/>
          </a:prstGeom>
          <a:noFill/>
        </p:spPr>
        <p:txBody>
          <a:bodyPr wrap="square">
            <a:spAutoFit/>
          </a:bodyPr>
          <a:lstStyle/>
          <a:p>
            <a:pPr>
              <a:lnSpc>
                <a:spcPct val="150000"/>
              </a:lnSpc>
            </a:pPr>
            <a:r>
              <a:rPr lang="zh-CN" altLang="en-US" sz="3200" spc="-10" dirty="0">
                <a:latin typeface="+mn-ea"/>
              </a:rPr>
              <a:t>下面关于</a:t>
            </a:r>
            <a:r>
              <a:rPr lang="en-US" altLang="zh-CN" sz="3200" spc="-10" dirty="0">
                <a:latin typeface="+mn-ea"/>
              </a:rPr>
              <a:t>ID3</a:t>
            </a:r>
            <a:r>
              <a:rPr lang="zh-CN" altLang="en-US" sz="3200" spc="-10" dirty="0">
                <a:latin typeface="+mn-ea"/>
              </a:rPr>
              <a:t>算法中说法错误的是（）</a:t>
            </a:r>
            <a:endParaRPr lang="en-US" altLang="zh-CN" sz="3200" spc="-10" dirty="0">
              <a:latin typeface="+mn-ea"/>
            </a:endParaRPr>
          </a:p>
          <a:p>
            <a:pPr marL="457200" indent="-457200">
              <a:lnSpc>
                <a:spcPct val="150000"/>
              </a:lnSpc>
              <a:buAutoNum type="alphaUcPeriod"/>
            </a:pPr>
            <a:r>
              <a:rPr lang="en-US" altLang="zh-CN" sz="3200" spc="-10" dirty="0">
                <a:latin typeface="+mn-ea"/>
              </a:rPr>
              <a:t>ID3</a:t>
            </a:r>
            <a:r>
              <a:rPr lang="zh-CN" altLang="en-US" sz="3200" spc="-10" dirty="0">
                <a:latin typeface="+mn-ea"/>
              </a:rPr>
              <a:t>算法要求特征必须离散化</a:t>
            </a:r>
            <a:endParaRPr lang="en-US" altLang="zh-CN" sz="3200" spc="-10" dirty="0">
              <a:latin typeface="+mn-ea"/>
            </a:endParaRPr>
          </a:p>
          <a:p>
            <a:pPr marL="457200" indent="-457200">
              <a:lnSpc>
                <a:spcPct val="150000"/>
              </a:lnSpc>
              <a:buAutoNum type="alphaUcPeriod"/>
            </a:pPr>
            <a:r>
              <a:rPr lang="zh-CN" altLang="en-US" sz="3200" spc="-10" dirty="0">
                <a:latin typeface="+mn-ea"/>
              </a:rPr>
              <a:t>采用信息增益作为划分准则</a:t>
            </a:r>
            <a:endParaRPr lang="en-US" altLang="zh-CN" sz="3200" spc="-10" dirty="0">
              <a:latin typeface="+mn-ea"/>
            </a:endParaRPr>
          </a:p>
          <a:p>
            <a:pPr marL="457200" indent="-457200">
              <a:lnSpc>
                <a:spcPct val="150000"/>
              </a:lnSpc>
              <a:buAutoNum type="alphaUcPeriod"/>
            </a:pPr>
            <a:r>
              <a:rPr lang="zh-CN" altLang="en-US" sz="3200" spc="-10" dirty="0">
                <a:latin typeface="+mn-ea"/>
              </a:rPr>
              <a:t>选取信息增益最大的特征，作为树的根节点</a:t>
            </a:r>
            <a:endParaRPr lang="en-US" altLang="zh-CN" sz="3200" spc="-10" dirty="0">
              <a:latin typeface="+mn-ea"/>
            </a:endParaRPr>
          </a:p>
          <a:p>
            <a:pPr marL="457200" indent="-457200">
              <a:lnSpc>
                <a:spcPct val="150000"/>
              </a:lnSpc>
              <a:buAutoNum type="alphaUcPeriod"/>
            </a:pPr>
            <a:r>
              <a:rPr lang="en-US" altLang="zh-CN" sz="3200" spc="-10" dirty="0">
                <a:latin typeface="+mn-ea"/>
              </a:rPr>
              <a:t>ID3</a:t>
            </a:r>
            <a:r>
              <a:rPr lang="zh-CN" altLang="en-US" sz="3200" spc="-10" dirty="0">
                <a:latin typeface="+mn-ea"/>
              </a:rPr>
              <a:t>算法是一个二叉树模型</a:t>
            </a:r>
            <a:endParaRPr lang="en-US" altLang="zh-CN" sz="3200" spc="-10" dirty="0">
              <a:latin typeface="+mn-ea"/>
            </a:endParaRPr>
          </a:p>
        </p:txBody>
      </p:sp>
      <p:sp>
        <p:nvSpPr>
          <p:cNvPr id="2" name="Text Box 314">
            <a:extLst>
              <a:ext uri="{FF2B5EF4-FFF2-40B4-BE49-F238E27FC236}">
                <a16:creationId xmlns:a16="http://schemas.microsoft.com/office/drawing/2014/main" id="{7EAE71DF-2B0C-41CE-84CC-F45CB80D1124}"/>
              </a:ext>
            </a:extLst>
          </p:cNvPr>
          <p:cNvSpPr txBox="1">
            <a:spLocks noChangeArrowheads="1"/>
          </p:cNvSpPr>
          <p:nvPr/>
        </p:nvSpPr>
        <p:spPr bwMode="auto">
          <a:xfrm>
            <a:off x="700088" y="4625825"/>
            <a:ext cx="22167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5400" dirty="0">
                <a:solidFill>
                  <a:srgbClr val="FF3300"/>
                </a:solidFill>
                <a:sym typeface="Wingdings" panose="05000000000000000000" pitchFamily="2" charset="2"/>
              </a:rPr>
              <a:t></a:t>
            </a:r>
            <a:endParaRPr lang="en-US" altLang="zh-CN" sz="5400" dirty="0">
              <a:solidFill>
                <a:srgbClr val="FF3300"/>
              </a:solidFill>
            </a:endParaRPr>
          </a:p>
        </p:txBody>
      </p:sp>
      <p:sp>
        <p:nvSpPr>
          <p:cNvPr id="6" name="灯片编号占位符 5"/>
          <p:cNvSpPr>
            <a:spLocks noGrp="1"/>
          </p:cNvSpPr>
          <p:nvPr>
            <p:ph type="sldNum" sz="quarter" idx="14"/>
          </p:nvPr>
        </p:nvSpPr>
        <p:spPr/>
        <p:txBody>
          <a:bodyPr/>
          <a:lstStyle/>
          <a:p>
            <a:fld id="{AF69888C-E133-43D9-A638-B5C95925B91C}" type="slidenum">
              <a:rPr lang="zh-CN" altLang="en-US" smtClean="0"/>
              <a:t>21</a:t>
            </a:fld>
            <a:endParaRPr lang="zh-CN" altLang="en-US" dirty="0"/>
          </a:p>
        </p:txBody>
      </p:sp>
    </p:spTree>
    <p:extLst>
      <p:ext uri="{BB962C8B-B14F-4D97-AF65-F5344CB8AC3E}">
        <p14:creationId xmlns:p14="http://schemas.microsoft.com/office/powerpoint/2010/main" val="95344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2.2</a:t>
            </a:r>
            <a:r>
              <a:rPr lang="zh-CN" altLang="en-US" sz="4000" dirty="0"/>
              <a:t>、</a:t>
            </a:r>
            <a:r>
              <a:rPr lang="en-US" altLang="zh-CN" sz="4000" dirty="0"/>
              <a:t>C4.5</a:t>
            </a:r>
            <a:r>
              <a:rPr lang="zh-CN" altLang="en-US" sz="4000" dirty="0"/>
              <a:t>算法</a:t>
            </a:r>
          </a:p>
        </p:txBody>
      </p:sp>
      <p:sp>
        <p:nvSpPr>
          <p:cNvPr id="7" name="矩形 6">
            <a:extLst>
              <a:ext uri="{FF2B5EF4-FFF2-40B4-BE49-F238E27FC236}">
                <a16:creationId xmlns:a16="http://schemas.microsoft.com/office/drawing/2014/main" id="{D81A8123-1152-46D1-AF9F-B8471A64CBD9}"/>
              </a:ext>
            </a:extLst>
          </p:cNvPr>
          <p:cNvSpPr/>
          <p:nvPr/>
        </p:nvSpPr>
        <p:spPr>
          <a:xfrm>
            <a:off x="983521" y="892573"/>
            <a:ext cx="1469633" cy="633187"/>
          </a:xfrm>
          <a:prstGeom prst="rect">
            <a:avLst/>
          </a:prstGeom>
        </p:spPr>
        <p:txBody>
          <a:bodyPr wrap="none">
            <a:spAutoFit/>
          </a:bodyPr>
          <a:lstStyle/>
          <a:p>
            <a:pPr marL="342900" lvl="0" indent="-342900">
              <a:lnSpc>
                <a:spcPct val="120000"/>
              </a:lnSpc>
              <a:buFont typeface="Wingdings" pitchFamily="2" charset="2"/>
              <a:buChar char="Ø"/>
            </a:pPr>
            <a:r>
              <a:rPr lang="zh-CN" altLang="en-US" sz="3200" spc="-10" dirty="0">
                <a:latin typeface="微软雅黑"/>
              </a:rPr>
              <a:t> 思想</a:t>
            </a:r>
            <a:endParaRPr lang="en-US" altLang="zh-CN" sz="3200" spc="-10" dirty="0">
              <a:latin typeface="微软雅黑"/>
            </a:endParaRPr>
          </a:p>
        </p:txBody>
      </p:sp>
      <p:sp>
        <p:nvSpPr>
          <p:cNvPr id="2" name="矩形: 圆角 1">
            <a:extLst>
              <a:ext uri="{FF2B5EF4-FFF2-40B4-BE49-F238E27FC236}">
                <a16:creationId xmlns:a16="http://schemas.microsoft.com/office/drawing/2014/main" id="{DDFEECA8-3437-4AF6-A829-5BD4638C7C09}"/>
              </a:ext>
            </a:extLst>
          </p:cNvPr>
          <p:cNvSpPr/>
          <p:nvPr/>
        </p:nvSpPr>
        <p:spPr>
          <a:xfrm>
            <a:off x="4693897" y="2107522"/>
            <a:ext cx="3843816" cy="1854251"/>
          </a:xfrm>
          <a:prstGeom prst="roundRect">
            <a:avLst/>
          </a:prstGeom>
          <a:solidFill>
            <a:srgbClr val="3C04C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en-US" altLang="zh-CN" dirty="0"/>
              <a:t>1. </a:t>
            </a:r>
            <a:r>
              <a:rPr lang="zh-CN" altLang="en-US" dirty="0"/>
              <a:t>未考虑连续属性</a:t>
            </a:r>
            <a:endParaRPr lang="en-US" altLang="zh-CN" dirty="0"/>
          </a:p>
          <a:p>
            <a:pPr>
              <a:lnSpc>
                <a:spcPct val="125000"/>
              </a:lnSpc>
            </a:pPr>
            <a:r>
              <a:rPr lang="en-US" altLang="zh-CN" dirty="0"/>
              <a:t>2. </a:t>
            </a:r>
            <a:r>
              <a:rPr lang="zh-CN" altLang="en-US" dirty="0"/>
              <a:t>没有考虑缺失值状况</a:t>
            </a:r>
            <a:endParaRPr lang="en-US" altLang="zh-CN" dirty="0"/>
          </a:p>
          <a:p>
            <a:pPr>
              <a:lnSpc>
                <a:spcPct val="125000"/>
              </a:lnSpc>
            </a:pPr>
            <a:r>
              <a:rPr lang="en-US" altLang="zh-CN" dirty="0"/>
              <a:t>3. </a:t>
            </a:r>
            <a:r>
              <a:rPr lang="zh-CN" altLang="en-US" dirty="0"/>
              <a:t>没有考虑过拟合情况</a:t>
            </a:r>
            <a:endParaRPr lang="en-US" altLang="zh-CN" dirty="0"/>
          </a:p>
          <a:p>
            <a:pPr>
              <a:lnSpc>
                <a:spcPct val="125000"/>
              </a:lnSpc>
            </a:pPr>
            <a:r>
              <a:rPr lang="en-US" altLang="zh-CN" dirty="0"/>
              <a:t>4. </a:t>
            </a:r>
            <a:r>
              <a:rPr lang="zh-CN" altLang="en-US" dirty="0"/>
              <a:t>信息增益会偏向取值多的属性</a:t>
            </a:r>
          </a:p>
        </p:txBody>
      </p:sp>
      <p:sp>
        <p:nvSpPr>
          <p:cNvPr id="5" name="矩形: 圆角 4">
            <a:extLst>
              <a:ext uri="{FF2B5EF4-FFF2-40B4-BE49-F238E27FC236}">
                <a16:creationId xmlns:a16="http://schemas.microsoft.com/office/drawing/2014/main" id="{BEEB4212-2316-4485-B8C4-AB11B1328032}"/>
              </a:ext>
            </a:extLst>
          </p:cNvPr>
          <p:cNvSpPr/>
          <p:nvPr/>
        </p:nvSpPr>
        <p:spPr>
          <a:xfrm>
            <a:off x="1708930" y="2675812"/>
            <a:ext cx="1313777" cy="717670"/>
          </a:xfrm>
          <a:prstGeom prst="roundRect">
            <a:avLst/>
          </a:prstGeom>
          <a:solidFill>
            <a:srgbClr val="7613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ID3</a:t>
            </a:r>
            <a:endParaRPr lang="zh-CN" altLang="en-US" sz="2400" dirty="0"/>
          </a:p>
        </p:txBody>
      </p:sp>
      <p:sp>
        <p:nvSpPr>
          <p:cNvPr id="9" name="箭头: 右 8">
            <a:extLst>
              <a:ext uri="{FF2B5EF4-FFF2-40B4-BE49-F238E27FC236}">
                <a16:creationId xmlns:a16="http://schemas.microsoft.com/office/drawing/2014/main" id="{E15C4826-0F03-4229-AD4E-F216E96AD5EB}"/>
              </a:ext>
            </a:extLst>
          </p:cNvPr>
          <p:cNvSpPr/>
          <p:nvPr/>
        </p:nvSpPr>
        <p:spPr>
          <a:xfrm>
            <a:off x="3289852" y="2823674"/>
            <a:ext cx="1152939" cy="421946"/>
          </a:xfrm>
          <a:prstGeom prst="rightArrow">
            <a:avLst/>
          </a:prstGeom>
          <a:solidFill>
            <a:srgbClr val="8719B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214589A-3833-4B7E-B1DD-7DD8F868A5D5}"/>
              </a:ext>
            </a:extLst>
          </p:cNvPr>
          <p:cNvSpPr/>
          <p:nvPr/>
        </p:nvSpPr>
        <p:spPr>
          <a:xfrm>
            <a:off x="1094490" y="1456550"/>
            <a:ext cx="10325350" cy="581762"/>
          </a:xfrm>
          <a:prstGeom prst="rect">
            <a:avLst/>
          </a:prstGeom>
        </p:spPr>
        <p:txBody>
          <a:bodyPr wrap="square">
            <a:spAutoFit/>
          </a:bodyPr>
          <a:lstStyle/>
          <a:p>
            <a:pPr>
              <a:lnSpc>
                <a:spcPct val="125000"/>
              </a:lnSpc>
            </a:pPr>
            <a:r>
              <a:rPr lang="en-US" altLang="zh-CN" sz="2800" dirty="0">
                <a:solidFill>
                  <a:srgbClr val="121212"/>
                </a:solidFill>
                <a:latin typeface="+mn-ea"/>
              </a:rPr>
              <a:t>       </a:t>
            </a:r>
            <a:r>
              <a:rPr lang="zh-CN" altLang="en-US" sz="2800" dirty="0">
                <a:solidFill>
                  <a:srgbClr val="121212"/>
                </a:solidFill>
                <a:latin typeface="+mn-ea"/>
              </a:rPr>
              <a:t>可将</a:t>
            </a:r>
            <a:r>
              <a:rPr lang="en-US" altLang="zh-CN" sz="2800" dirty="0">
                <a:solidFill>
                  <a:srgbClr val="121212"/>
                </a:solidFill>
                <a:latin typeface="+mn-ea"/>
              </a:rPr>
              <a:t>C4.5</a:t>
            </a:r>
            <a:r>
              <a:rPr lang="zh-CN" altLang="en-US" sz="2800" dirty="0">
                <a:solidFill>
                  <a:srgbClr val="121212"/>
                </a:solidFill>
                <a:latin typeface="+mn-ea"/>
              </a:rPr>
              <a:t>算法看成</a:t>
            </a:r>
            <a:r>
              <a:rPr lang="en-US" altLang="zh-CN" sz="2800" dirty="0">
                <a:solidFill>
                  <a:srgbClr val="121212"/>
                </a:solidFill>
                <a:latin typeface="+mn-ea"/>
              </a:rPr>
              <a:t>ID3</a:t>
            </a:r>
            <a:r>
              <a:rPr lang="zh-CN" altLang="en-US" sz="2800" dirty="0">
                <a:solidFill>
                  <a:srgbClr val="121212"/>
                </a:solidFill>
                <a:latin typeface="+mn-ea"/>
              </a:rPr>
              <a:t>算法的改进算法。</a:t>
            </a:r>
            <a:endParaRPr lang="en-US" altLang="zh-CN" sz="2800" dirty="0">
              <a:latin typeface="+mn-ea"/>
            </a:endParaRPr>
          </a:p>
        </p:txBody>
      </p:sp>
      <p:sp>
        <p:nvSpPr>
          <p:cNvPr id="8" name="箭头: 右弧形 7">
            <a:extLst>
              <a:ext uri="{FF2B5EF4-FFF2-40B4-BE49-F238E27FC236}">
                <a16:creationId xmlns:a16="http://schemas.microsoft.com/office/drawing/2014/main" id="{065BF8E5-4871-4561-A07A-8AFD63FEE046}"/>
              </a:ext>
            </a:extLst>
          </p:cNvPr>
          <p:cNvSpPr/>
          <p:nvPr/>
        </p:nvSpPr>
        <p:spPr>
          <a:xfrm>
            <a:off x="8922465" y="3210339"/>
            <a:ext cx="1406054" cy="1769165"/>
          </a:xfrm>
          <a:prstGeom prst="curvedLeftArrow">
            <a:avLst/>
          </a:prstGeom>
          <a:solidFill>
            <a:srgbClr val="1420B8">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矩形: 圆角 11">
            <a:extLst>
              <a:ext uri="{FF2B5EF4-FFF2-40B4-BE49-F238E27FC236}">
                <a16:creationId xmlns:a16="http://schemas.microsoft.com/office/drawing/2014/main" id="{7CA75868-4F32-4D96-BF01-8D3FAB2DC8A9}"/>
              </a:ext>
            </a:extLst>
          </p:cNvPr>
          <p:cNvSpPr/>
          <p:nvPr/>
        </p:nvSpPr>
        <p:spPr>
          <a:xfrm>
            <a:off x="4693897" y="4246324"/>
            <a:ext cx="3843816" cy="1854251"/>
          </a:xfrm>
          <a:prstGeom prst="roundRect">
            <a:avLst/>
          </a:prstGeom>
          <a:solidFill>
            <a:srgbClr val="2440A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en-US" altLang="zh-CN" dirty="0"/>
              <a:t>1. </a:t>
            </a:r>
            <a:r>
              <a:rPr lang="zh-CN" altLang="en-US" dirty="0"/>
              <a:t>连续属性离散化</a:t>
            </a:r>
            <a:endParaRPr lang="en-US" altLang="zh-CN" dirty="0"/>
          </a:p>
          <a:p>
            <a:pPr>
              <a:lnSpc>
                <a:spcPct val="125000"/>
              </a:lnSpc>
            </a:pPr>
            <a:r>
              <a:rPr lang="en-US" altLang="zh-CN" dirty="0"/>
              <a:t>2. </a:t>
            </a:r>
            <a:r>
              <a:rPr lang="zh-CN" altLang="en-US" dirty="0"/>
              <a:t>针对缺失值情况给出解决方法</a:t>
            </a:r>
            <a:endParaRPr lang="en-US" altLang="zh-CN" dirty="0"/>
          </a:p>
          <a:p>
            <a:pPr>
              <a:lnSpc>
                <a:spcPct val="125000"/>
              </a:lnSpc>
            </a:pPr>
            <a:r>
              <a:rPr lang="en-US" altLang="zh-CN" dirty="0"/>
              <a:t>3. </a:t>
            </a:r>
            <a:r>
              <a:rPr lang="zh-CN" altLang="en-US" dirty="0"/>
              <a:t>引入悲观剪枝进行后剪枝</a:t>
            </a:r>
            <a:endParaRPr lang="en-US" altLang="zh-CN" dirty="0"/>
          </a:p>
          <a:p>
            <a:pPr>
              <a:lnSpc>
                <a:spcPct val="125000"/>
              </a:lnSpc>
            </a:pPr>
            <a:r>
              <a:rPr lang="en-US" altLang="zh-CN" dirty="0"/>
              <a:t>4. </a:t>
            </a:r>
            <a:r>
              <a:rPr lang="zh-CN" altLang="en-US" dirty="0"/>
              <a:t>使用</a:t>
            </a:r>
            <a:r>
              <a:rPr lang="zh-CN" altLang="en-US" b="1" dirty="0">
                <a:solidFill>
                  <a:srgbClr val="FFFF00"/>
                </a:solidFill>
              </a:rPr>
              <a:t>信息增益率</a:t>
            </a:r>
            <a:r>
              <a:rPr lang="zh-CN" altLang="en-US" dirty="0"/>
              <a:t>来代替信息增益</a:t>
            </a:r>
          </a:p>
        </p:txBody>
      </p:sp>
      <p:sp>
        <p:nvSpPr>
          <p:cNvPr id="11" name="箭头: 左 10">
            <a:extLst>
              <a:ext uri="{FF2B5EF4-FFF2-40B4-BE49-F238E27FC236}">
                <a16:creationId xmlns:a16="http://schemas.microsoft.com/office/drawing/2014/main" id="{B138CE63-0BAC-4DD9-8D90-DF317AC300CB}"/>
              </a:ext>
            </a:extLst>
          </p:cNvPr>
          <p:cNvSpPr/>
          <p:nvPr/>
        </p:nvSpPr>
        <p:spPr>
          <a:xfrm>
            <a:off x="3289852" y="4964491"/>
            <a:ext cx="1152939" cy="421946"/>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E5923E59-BA2C-4519-BDBD-572416107730}"/>
              </a:ext>
            </a:extLst>
          </p:cNvPr>
          <p:cNvSpPr/>
          <p:nvPr/>
        </p:nvSpPr>
        <p:spPr>
          <a:xfrm>
            <a:off x="1708929" y="4814615"/>
            <a:ext cx="1313777" cy="7176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C4.5</a:t>
            </a:r>
            <a:endParaRPr lang="zh-CN" altLang="en-US" sz="2400" dirty="0"/>
          </a:p>
        </p:txBody>
      </p:sp>
      <p:sp>
        <p:nvSpPr>
          <p:cNvPr id="13" name="文本框 12">
            <a:extLst>
              <a:ext uri="{FF2B5EF4-FFF2-40B4-BE49-F238E27FC236}">
                <a16:creationId xmlns:a16="http://schemas.microsoft.com/office/drawing/2014/main" id="{600F1125-8541-4852-8A2C-99A9D3443479}"/>
              </a:ext>
            </a:extLst>
          </p:cNvPr>
          <p:cNvSpPr txBox="1"/>
          <p:nvPr/>
        </p:nvSpPr>
        <p:spPr>
          <a:xfrm>
            <a:off x="10454204" y="3546274"/>
            <a:ext cx="745434" cy="830997"/>
          </a:xfrm>
          <a:prstGeom prst="rect">
            <a:avLst/>
          </a:prstGeom>
          <a:noFill/>
        </p:spPr>
        <p:txBody>
          <a:bodyPr wrap="square" rtlCol="0">
            <a:spAutoFit/>
          </a:bodyPr>
          <a:lstStyle/>
          <a:p>
            <a:pPr algn="l"/>
            <a:r>
              <a:rPr lang="zh-CN" altLang="en-US" sz="2400" b="1" dirty="0">
                <a:solidFill>
                  <a:srgbClr val="1420B8"/>
                </a:solidFill>
                <a:latin typeface="+mn-ea"/>
              </a:rPr>
              <a:t>改进</a:t>
            </a:r>
          </a:p>
        </p:txBody>
      </p:sp>
      <p:sp>
        <p:nvSpPr>
          <p:cNvPr id="3" name="灯片编号占位符 2"/>
          <p:cNvSpPr>
            <a:spLocks noGrp="1"/>
          </p:cNvSpPr>
          <p:nvPr>
            <p:ph type="sldNum" sz="quarter" idx="14"/>
          </p:nvPr>
        </p:nvSpPr>
        <p:spPr/>
        <p:txBody>
          <a:bodyPr/>
          <a:lstStyle/>
          <a:p>
            <a:fld id="{AF69888C-E133-43D9-A638-B5C95925B91C}" type="slidenum">
              <a:rPr lang="zh-CN" altLang="en-US" smtClean="0"/>
              <a:t>22</a:t>
            </a:fld>
            <a:endParaRPr lang="zh-CN" altLang="en-US" dirty="0"/>
          </a:p>
        </p:txBody>
      </p:sp>
    </p:spTree>
    <p:extLst>
      <p:ext uri="{BB962C8B-B14F-4D97-AF65-F5344CB8AC3E}">
        <p14:creationId xmlns:p14="http://schemas.microsoft.com/office/powerpoint/2010/main" val="122261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linds(horizontal)">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1" grpId="0" animBg="1"/>
      <p:bldP spid="14" grpId="0" animBg="1"/>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2.2</a:t>
            </a:r>
            <a:r>
              <a:rPr lang="zh-CN" altLang="en-US" sz="4000" dirty="0"/>
              <a:t>、</a:t>
            </a:r>
            <a:r>
              <a:rPr lang="en-US" altLang="zh-CN" sz="4000" dirty="0"/>
              <a:t>C4.5</a:t>
            </a:r>
            <a:r>
              <a:rPr lang="zh-CN" altLang="en-US" sz="4000" dirty="0"/>
              <a:t>算法</a:t>
            </a:r>
          </a:p>
        </p:txBody>
      </p:sp>
      <p:sp>
        <p:nvSpPr>
          <p:cNvPr id="7" name="矩形 6">
            <a:extLst>
              <a:ext uri="{FF2B5EF4-FFF2-40B4-BE49-F238E27FC236}">
                <a16:creationId xmlns:a16="http://schemas.microsoft.com/office/drawing/2014/main" id="{D81A8123-1152-46D1-AF9F-B8471A64CBD9}"/>
              </a:ext>
            </a:extLst>
          </p:cNvPr>
          <p:cNvSpPr/>
          <p:nvPr/>
        </p:nvSpPr>
        <p:spPr>
          <a:xfrm>
            <a:off x="983521" y="892573"/>
            <a:ext cx="2287806" cy="633187"/>
          </a:xfrm>
          <a:prstGeom prst="rect">
            <a:avLst/>
          </a:prstGeom>
        </p:spPr>
        <p:txBody>
          <a:bodyPr wrap="none">
            <a:spAutoFit/>
          </a:bodyPr>
          <a:lstStyle/>
          <a:p>
            <a:pPr marL="342900" lvl="0" indent="-342900">
              <a:lnSpc>
                <a:spcPct val="120000"/>
              </a:lnSpc>
              <a:buFont typeface="Wingdings" pitchFamily="2" charset="2"/>
              <a:buChar char="Ø"/>
            </a:pPr>
            <a:r>
              <a:rPr lang="zh-CN" altLang="en-US" sz="3200" spc="-10" dirty="0">
                <a:latin typeface="微软雅黑"/>
              </a:rPr>
              <a:t> 划分标准</a:t>
            </a:r>
            <a:endParaRPr lang="en-US" altLang="zh-CN" sz="3200" spc="-10" dirty="0">
              <a:latin typeface="微软雅黑"/>
            </a:endParaRPr>
          </a:p>
        </p:txBody>
      </p:sp>
      <p:sp>
        <p:nvSpPr>
          <p:cNvPr id="32" name="矩形 31">
            <a:extLst>
              <a:ext uri="{FF2B5EF4-FFF2-40B4-BE49-F238E27FC236}">
                <a16:creationId xmlns:a16="http://schemas.microsoft.com/office/drawing/2014/main" id="{C46ACF4F-6734-4612-9FFA-80C80CE5448E}"/>
              </a:ext>
            </a:extLst>
          </p:cNvPr>
          <p:cNvSpPr/>
          <p:nvPr/>
        </p:nvSpPr>
        <p:spPr>
          <a:xfrm>
            <a:off x="1094490" y="1525760"/>
            <a:ext cx="10325350" cy="581762"/>
          </a:xfrm>
          <a:prstGeom prst="rect">
            <a:avLst/>
          </a:prstGeom>
        </p:spPr>
        <p:txBody>
          <a:bodyPr wrap="square">
            <a:spAutoFit/>
          </a:bodyPr>
          <a:lstStyle/>
          <a:p>
            <a:pPr>
              <a:lnSpc>
                <a:spcPct val="125000"/>
              </a:lnSpc>
            </a:pPr>
            <a:r>
              <a:rPr lang="en-US" altLang="zh-CN" sz="2800" dirty="0">
                <a:solidFill>
                  <a:srgbClr val="121212"/>
                </a:solidFill>
                <a:latin typeface="+mn-ea"/>
              </a:rPr>
              <a:t>       </a:t>
            </a:r>
            <a:r>
              <a:rPr lang="zh-CN" altLang="en-US" sz="2400" dirty="0">
                <a:latin typeface="+mn-ea"/>
              </a:rPr>
              <a:t>利用</a:t>
            </a:r>
            <a:r>
              <a:rPr lang="zh-CN" altLang="en-US" sz="2400" dirty="0">
                <a:solidFill>
                  <a:srgbClr val="FF0000"/>
                </a:solidFill>
                <a:latin typeface="+mn-ea"/>
              </a:rPr>
              <a:t>信息增益率</a:t>
            </a:r>
            <a:r>
              <a:rPr lang="zh-CN" altLang="en-US" sz="2400" dirty="0">
                <a:latin typeface="+mn-ea"/>
              </a:rPr>
              <a:t>可以克服信息增益中对取值较多的属性偏袒</a:t>
            </a:r>
            <a:r>
              <a:rPr lang="zh-CN" altLang="en-US" sz="2400" dirty="0">
                <a:solidFill>
                  <a:srgbClr val="000000"/>
                </a:solidFill>
                <a:latin typeface="Helvetica Neue"/>
              </a:rPr>
              <a:t>这一</a:t>
            </a:r>
            <a:r>
              <a:rPr lang="zh-CN" altLang="en-US" sz="2400" dirty="0">
                <a:latin typeface="+mn-ea"/>
              </a:rPr>
              <a:t>缺点。</a:t>
            </a:r>
            <a:endParaRPr lang="en-US" altLang="zh-CN" sz="2800" dirty="0">
              <a:latin typeface="+mn-ea"/>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EBA0A636-233B-4B6A-BC91-94B138EF5DCF}"/>
                  </a:ext>
                </a:extLst>
              </p:cNvPr>
              <p:cNvSpPr/>
              <p:nvPr/>
            </p:nvSpPr>
            <p:spPr>
              <a:xfrm>
                <a:off x="3646499" y="2214432"/>
                <a:ext cx="4360745" cy="8745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𝐺𝑎𝑖𝑛</m:t>
                      </m:r>
                      <m:r>
                        <a:rPr lang="en-US" altLang="zh-CN" sz="2400" i="1">
                          <a:latin typeface="Cambria Math" panose="02040503050406030204" pitchFamily="18" charset="0"/>
                        </a:rPr>
                        <m:t>_</m:t>
                      </m:r>
                      <m:r>
                        <a:rPr lang="en-US" altLang="zh-CN" sz="2400" i="1">
                          <a:latin typeface="Cambria Math" panose="02040503050406030204" pitchFamily="18" charset="0"/>
                        </a:rPr>
                        <m:t>𝑟𝑎𝑡𝑖𝑜</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𝐷</m:t>
                          </m:r>
                          <m:r>
                            <a:rPr lang="en-US" altLang="zh-CN" sz="2400" i="1">
                              <a:latin typeface="Cambria Math" panose="02040503050406030204" pitchFamily="18" charset="0"/>
                            </a:rPr>
                            <m:t>,</m:t>
                          </m:r>
                          <m:r>
                            <a:rPr lang="en-US" altLang="zh-CN" sz="2400" i="1">
                              <a:latin typeface="Cambria Math" panose="02040503050406030204" pitchFamily="18" charset="0"/>
                            </a:rPr>
                            <m:t>𝐴</m:t>
                          </m:r>
                        </m:e>
                      </m:d>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r>
                            <a:rPr lang="en-US" altLang="zh-CN" sz="2400" i="1">
                              <a:solidFill>
                                <a:prstClr val="black"/>
                              </a:solidFill>
                              <a:latin typeface="Cambria Math" panose="02040503050406030204" pitchFamily="18" charset="0"/>
                            </a:rPr>
                            <m:t>𝐺𝑎𝑖𝑛</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𝐷</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𝐴</m:t>
                              </m:r>
                            </m:e>
                          </m:d>
                        </m:num>
                        <m:den>
                          <m:r>
                            <a:rPr lang="en-US" altLang="zh-CN" sz="2400" b="0" i="1" smtClean="0">
                              <a:latin typeface="Cambria Math" panose="02040503050406030204" pitchFamily="18" charset="0"/>
                            </a:rPr>
                            <m:t>𝐼𝑉</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r>
                            <a:rPr lang="en-US" altLang="zh-CN" sz="2400" b="0" i="1" smtClean="0">
                              <a:latin typeface="Cambria Math" panose="02040503050406030204" pitchFamily="18" charset="0"/>
                            </a:rPr>
                            <m:t>)</m:t>
                          </m:r>
                        </m:den>
                      </m:f>
                    </m:oMath>
                  </m:oMathPara>
                </a14:m>
                <a:endParaRPr lang="zh-CN" altLang="en-US" sz="1600" dirty="0"/>
              </a:p>
            </p:txBody>
          </p:sp>
        </mc:Choice>
        <mc:Fallback xmlns="">
          <p:sp>
            <p:nvSpPr>
              <p:cNvPr id="5" name="矩形 4">
                <a:extLst>
                  <a:ext uri="{FF2B5EF4-FFF2-40B4-BE49-F238E27FC236}">
                    <a16:creationId xmlns:a16="http://schemas.microsoft.com/office/drawing/2014/main" id="{EBA0A636-233B-4B6A-BC91-94B138EF5DCF}"/>
                  </a:ext>
                </a:extLst>
              </p:cNvPr>
              <p:cNvSpPr>
                <a:spLocks noRot="1" noChangeAspect="1" noMove="1" noResize="1" noEditPoints="1" noAdjustHandles="1" noChangeArrowheads="1" noChangeShapeType="1" noTextEdit="1"/>
              </p:cNvSpPr>
              <p:nvPr/>
            </p:nvSpPr>
            <p:spPr>
              <a:xfrm>
                <a:off x="3646499" y="2214432"/>
                <a:ext cx="4360745" cy="87459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589DE42-EE65-4272-BF4B-2DA3EEA3E165}"/>
                  </a:ext>
                </a:extLst>
              </p:cNvPr>
              <p:cNvSpPr/>
              <p:nvPr/>
            </p:nvSpPr>
            <p:spPr>
              <a:xfrm>
                <a:off x="1094490" y="3089030"/>
                <a:ext cx="10406630" cy="1255152"/>
              </a:xfrm>
              <a:prstGeom prst="rect">
                <a:avLst/>
              </a:prstGeom>
            </p:spPr>
            <p:txBody>
              <a:bodyPr wrap="square">
                <a:spAutoFit/>
              </a:bodyPr>
              <a:lstStyle/>
              <a:p>
                <a:pPr>
                  <a:lnSpc>
                    <a:spcPct val="125000"/>
                  </a:lnSpc>
                </a:pPr>
                <a:r>
                  <a:rPr lang="zh-CN" altLang="en-US" sz="2800" dirty="0">
                    <a:solidFill>
                      <a:srgbClr val="000000"/>
                    </a:solidFill>
                    <a:latin typeface="Helvetica Neue"/>
                  </a:rPr>
                  <a:t>       </a:t>
                </a:r>
                <a:r>
                  <a:rPr lang="zh-CN" altLang="en-US" sz="2400" dirty="0">
                    <a:solidFill>
                      <a:srgbClr val="000000"/>
                    </a:solidFill>
                    <a:latin typeface="Helvetica Neue"/>
                  </a:rPr>
                  <a:t>其中</a:t>
                </a:r>
                <a14:m>
                  <m:oMath xmlns:m="http://schemas.openxmlformats.org/officeDocument/2006/math">
                    <m:r>
                      <a:rPr lang="en-US" altLang="zh-CN" sz="2400" i="1">
                        <a:solidFill>
                          <a:prstClr val="black"/>
                        </a:solidFill>
                        <a:latin typeface="Cambria Math" panose="02040503050406030204" pitchFamily="18" charset="0"/>
                      </a:rPr>
                      <m:t>𝐼𝑉</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𝐴</m:t>
                        </m:r>
                      </m:e>
                    </m:d>
                    <m:r>
                      <a:rPr lang="en-US" altLang="zh-CN" sz="2400" i="1">
                        <a:solidFill>
                          <a:prstClr val="black"/>
                        </a:solidFill>
                        <a:latin typeface="Cambria Math" panose="02040503050406030204" pitchFamily="18" charset="0"/>
                      </a:rPr>
                      <m:t>=−</m:t>
                    </m:r>
                    <m:nary>
                      <m:naryPr>
                        <m:chr m:val="∑"/>
                        <m:ctrlPr>
                          <a:rPr lang="en-US" altLang="zh-CN" sz="2400" i="1">
                            <a:solidFill>
                              <a:prstClr val="black"/>
                            </a:solidFill>
                            <a:latin typeface="Cambria Math" panose="02040503050406030204" pitchFamily="18" charset="0"/>
                            <a:ea typeface="Microsoft YaHei" panose="020B0503020204020204" pitchFamily="34" charset="-122"/>
                          </a:rPr>
                        </m:ctrlPr>
                      </m:naryPr>
                      <m:sub>
                        <m:r>
                          <a:rPr lang="en-US" altLang="zh-CN" sz="2400" i="1">
                            <a:solidFill>
                              <a:prstClr val="black"/>
                            </a:solidFill>
                            <a:latin typeface="Cambria Math" panose="02040503050406030204" pitchFamily="18" charset="0"/>
                            <a:ea typeface="Microsoft YaHei" panose="020B0503020204020204" pitchFamily="34" charset="-122"/>
                          </a:rPr>
                          <m:t>𝑣</m:t>
                        </m:r>
                        <m:r>
                          <a:rPr lang="en-US" altLang="zh-CN" sz="2400" i="1">
                            <a:solidFill>
                              <a:prstClr val="black"/>
                            </a:solidFill>
                            <a:latin typeface="Cambria Math" panose="02040503050406030204" pitchFamily="18" charset="0"/>
                            <a:ea typeface="Microsoft YaHei" panose="020B0503020204020204" pitchFamily="34" charset="-122"/>
                          </a:rPr>
                          <m:t>=1</m:t>
                        </m:r>
                      </m:sub>
                      <m:sup>
                        <m:r>
                          <a:rPr lang="en-US" altLang="zh-CN" sz="2400" i="1">
                            <a:solidFill>
                              <a:prstClr val="black"/>
                            </a:solidFill>
                            <a:latin typeface="Cambria Math" panose="02040503050406030204" pitchFamily="18" charset="0"/>
                            <a:ea typeface="Microsoft YaHei" panose="020B0503020204020204" pitchFamily="34" charset="-122"/>
                          </a:rPr>
                          <m:t>𝑉</m:t>
                        </m:r>
                      </m:sup>
                      <m:e>
                        <m:f>
                          <m:fPr>
                            <m:ctrlPr>
                              <a:rPr lang="en-US" altLang="zh-CN" sz="2400" i="1">
                                <a:solidFill>
                                  <a:prstClr val="black"/>
                                </a:solidFill>
                                <a:latin typeface="Cambria Math" panose="02040503050406030204" pitchFamily="18" charset="0"/>
                                <a:ea typeface="Microsoft YaHei" panose="020B0503020204020204" pitchFamily="34" charset="-122"/>
                              </a:rPr>
                            </m:ctrlPr>
                          </m:fPr>
                          <m:num>
                            <m:d>
                              <m:dPr>
                                <m:begChr m:val="|"/>
                                <m:endChr m:val="|"/>
                                <m:ctrlPr>
                                  <a:rPr lang="en-US" altLang="zh-CN" sz="2400" i="1">
                                    <a:solidFill>
                                      <a:prstClr val="black"/>
                                    </a:solidFill>
                                    <a:latin typeface="Cambria Math" panose="02040503050406030204" pitchFamily="18" charset="0"/>
                                    <a:ea typeface="Microsoft YaHei" panose="020B0503020204020204" pitchFamily="34" charset="-122"/>
                                  </a:rPr>
                                </m:ctrlPr>
                              </m:dPr>
                              <m:e>
                                <m:sSup>
                                  <m:sSupPr>
                                    <m:ctrlPr>
                                      <a:rPr lang="en-US" altLang="zh-CN" sz="2400" i="1">
                                        <a:solidFill>
                                          <a:prstClr val="black"/>
                                        </a:solidFill>
                                        <a:latin typeface="Cambria Math" panose="02040503050406030204" pitchFamily="18" charset="0"/>
                                        <a:ea typeface="Microsoft YaHei" panose="020B0503020204020204" pitchFamily="34" charset="-122"/>
                                      </a:rPr>
                                    </m:ctrlPr>
                                  </m:sSupPr>
                                  <m:e>
                                    <m:r>
                                      <a:rPr lang="en-US" altLang="zh-CN" sz="2400" i="1">
                                        <a:solidFill>
                                          <a:prstClr val="black"/>
                                        </a:solidFill>
                                        <a:latin typeface="Cambria Math" panose="02040503050406030204" pitchFamily="18" charset="0"/>
                                        <a:ea typeface="Microsoft YaHei" panose="020B0503020204020204" pitchFamily="34" charset="-122"/>
                                      </a:rPr>
                                      <m:t>𝐷</m:t>
                                    </m:r>
                                  </m:e>
                                  <m:sup>
                                    <m:r>
                                      <a:rPr lang="en-US" altLang="zh-CN" sz="2400" i="1">
                                        <a:solidFill>
                                          <a:prstClr val="black"/>
                                        </a:solidFill>
                                        <a:latin typeface="Cambria Math" panose="02040503050406030204" pitchFamily="18" charset="0"/>
                                        <a:ea typeface="Microsoft YaHei" panose="020B0503020204020204" pitchFamily="34" charset="-122"/>
                                      </a:rPr>
                                      <m:t>𝑣</m:t>
                                    </m:r>
                                  </m:sup>
                                </m:sSup>
                              </m:e>
                            </m:d>
                          </m:num>
                          <m:den>
                            <m:d>
                              <m:dPr>
                                <m:begChr m:val="|"/>
                                <m:endChr m:val="|"/>
                                <m:ctrlPr>
                                  <a:rPr lang="en-US" altLang="zh-CN" sz="2400" i="1">
                                    <a:solidFill>
                                      <a:prstClr val="black"/>
                                    </a:solidFill>
                                    <a:latin typeface="Cambria Math" panose="02040503050406030204" pitchFamily="18" charset="0"/>
                                    <a:ea typeface="Microsoft YaHei" panose="020B0503020204020204" pitchFamily="34" charset="-122"/>
                                  </a:rPr>
                                </m:ctrlPr>
                              </m:dPr>
                              <m:e>
                                <m:r>
                                  <a:rPr lang="en-US" altLang="zh-CN" sz="2400" i="1">
                                    <a:solidFill>
                                      <a:prstClr val="black"/>
                                    </a:solidFill>
                                    <a:latin typeface="Cambria Math" panose="02040503050406030204" pitchFamily="18" charset="0"/>
                                    <a:ea typeface="Microsoft YaHei" panose="020B0503020204020204" pitchFamily="34" charset="-122"/>
                                  </a:rPr>
                                  <m:t>𝐷</m:t>
                                </m:r>
                              </m:e>
                            </m:d>
                          </m:den>
                        </m:f>
                        <m:sSub>
                          <m:sSubPr>
                            <m:ctrlPr>
                              <a:rPr lang="en-US" altLang="zh-CN" sz="2400" i="1">
                                <a:solidFill>
                                  <a:prstClr val="black"/>
                                </a:solidFill>
                                <a:latin typeface="Cambria Math" panose="02040503050406030204" pitchFamily="18" charset="0"/>
                                <a:ea typeface="Microsoft YaHei" panose="020B0503020204020204" pitchFamily="34" charset="-122"/>
                              </a:rPr>
                            </m:ctrlPr>
                          </m:sSubPr>
                          <m:e>
                            <m:r>
                              <a:rPr lang="en-US" altLang="zh-CN" sz="2400" i="1">
                                <a:solidFill>
                                  <a:prstClr val="black"/>
                                </a:solidFill>
                                <a:latin typeface="Cambria Math" panose="02040503050406030204" pitchFamily="18" charset="0"/>
                                <a:ea typeface="Microsoft YaHei" panose="020B0503020204020204" pitchFamily="34" charset="-122"/>
                              </a:rPr>
                              <m:t>𝑙𝑜𝑔</m:t>
                            </m:r>
                          </m:e>
                          <m:sub>
                            <m:r>
                              <a:rPr lang="en-US" altLang="zh-CN" sz="2400" i="1">
                                <a:solidFill>
                                  <a:prstClr val="black"/>
                                </a:solidFill>
                                <a:latin typeface="Cambria Math" panose="02040503050406030204" pitchFamily="18" charset="0"/>
                                <a:ea typeface="Microsoft YaHei" panose="020B0503020204020204" pitchFamily="34" charset="-122"/>
                              </a:rPr>
                              <m:t>2</m:t>
                            </m:r>
                          </m:sub>
                        </m:sSub>
                        <m:f>
                          <m:fPr>
                            <m:ctrlPr>
                              <a:rPr lang="en-US" altLang="zh-CN" sz="2400" i="1">
                                <a:solidFill>
                                  <a:prstClr val="black"/>
                                </a:solidFill>
                                <a:latin typeface="Cambria Math" panose="02040503050406030204" pitchFamily="18" charset="0"/>
                                <a:ea typeface="Microsoft YaHei" panose="020B0503020204020204" pitchFamily="34" charset="-122"/>
                              </a:rPr>
                            </m:ctrlPr>
                          </m:fPr>
                          <m:num>
                            <m:d>
                              <m:dPr>
                                <m:begChr m:val="|"/>
                                <m:endChr m:val="|"/>
                                <m:ctrlPr>
                                  <a:rPr lang="en-US" altLang="zh-CN" sz="2400" i="1">
                                    <a:solidFill>
                                      <a:prstClr val="black"/>
                                    </a:solidFill>
                                    <a:latin typeface="Cambria Math" panose="02040503050406030204" pitchFamily="18" charset="0"/>
                                    <a:ea typeface="Microsoft YaHei" panose="020B0503020204020204" pitchFamily="34" charset="-122"/>
                                  </a:rPr>
                                </m:ctrlPr>
                              </m:dPr>
                              <m:e>
                                <m:sSup>
                                  <m:sSupPr>
                                    <m:ctrlPr>
                                      <a:rPr lang="en-US" altLang="zh-CN" sz="2400" i="1">
                                        <a:solidFill>
                                          <a:prstClr val="black"/>
                                        </a:solidFill>
                                        <a:latin typeface="Cambria Math" panose="02040503050406030204" pitchFamily="18" charset="0"/>
                                        <a:ea typeface="Microsoft YaHei" panose="020B0503020204020204" pitchFamily="34" charset="-122"/>
                                      </a:rPr>
                                    </m:ctrlPr>
                                  </m:sSupPr>
                                  <m:e>
                                    <m:r>
                                      <a:rPr lang="en-US" altLang="zh-CN" sz="2400" i="1">
                                        <a:solidFill>
                                          <a:prstClr val="black"/>
                                        </a:solidFill>
                                        <a:latin typeface="Cambria Math" panose="02040503050406030204" pitchFamily="18" charset="0"/>
                                        <a:ea typeface="Microsoft YaHei" panose="020B0503020204020204" pitchFamily="34" charset="-122"/>
                                      </a:rPr>
                                      <m:t>𝐷</m:t>
                                    </m:r>
                                  </m:e>
                                  <m:sup>
                                    <m:r>
                                      <a:rPr lang="en-US" altLang="zh-CN" sz="2400" i="1">
                                        <a:solidFill>
                                          <a:prstClr val="black"/>
                                        </a:solidFill>
                                        <a:latin typeface="Cambria Math" panose="02040503050406030204" pitchFamily="18" charset="0"/>
                                        <a:ea typeface="Microsoft YaHei" panose="020B0503020204020204" pitchFamily="34" charset="-122"/>
                                      </a:rPr>
                                      <m:t>𝑣</m:t>
                                    </m:r>
                                  </m:sup>
                                </m:sSup>
                              </m:e>
                            </m:d>
                          </m:num>
                          <m:den>
                            <m:d>
                              <m:dPr>
                                <m:begChr m:val="|"/>
                                <m:endChr m:val="|"/>
                                <m:ctrlPr>
                                  <a:rPr lang="en-US" altLang="zh-CN" sz="2400" i="1">
                                    <a:solidFill>
                                      <a:prstClr val="black"/>
                                    </a:solidFill>
                                    <a:latin typeface="Cambria Math" panose="02040503050406030204" pitchFamily="18" charset="0"/>
                                    <a:ea typeface="Microsoft YaHei" panose="020B0503020204020204" pitchFamily="34" charset="-122"/>
                                  </a:rPr>
                                </m:ctrlPr>
                              </m:dPr>
                              <m:e>
                                <m:r>
                                  <a:rPr lang="en-US" altLang="zh-CN" sz="2400" i="1">
                                    <a:solidFill>
                                      <a:prstClr val="black"/>
                                    </a:solidFill>
                                    <a:latin typeface="Cambria Math" panose="02040503050406030204" pitchFamily="18" charset="0"/>
                                    <a:ea typeface="Microsoft YaHei" panose="020B0503020204020204" pitchFamily="34" charset="-122"/>
                                  </a:rPr>
                                  <m:t>𝐷</m:t>
                                </m:r>
                              </m:e>
                            </m:d>
                          </m:den>
                        </m:f>
                      </m:e>
                    </m:nary>
                    <m:r>
                      <a:rPr lang="zh-CN" altLang="en-US" sz="2400" i="1">
                        <a:solidFill>
                          <a:prstClr val="black"/>
                        </a:solidFill>
                        <a:latin typeface="Cambria Math" panose="02040503050406030204" pitchFamily="18" charset="0"/>
                        <a:ea typeface="Microsoft YaHei" panose="020B0503020204020204" pitchFamily="34" charset="-122"/>
                      </a:rPr>
                      <m:t>，</m:t>
                    </m:r>
                  </m:oMath>
                </a14:m>
                <a:r>
                  <a:rPr lang="zh-CN" altLang="en-US" sz="2400" dirty="0"/>
                  <a:t>称为属性 </a:t>
                </a:r>
                <a14:m>
                  <m:oMath xmlns:m="http://schemas.openxmlformats.org/officeDocument/2006/math">
                    <m:r>
                      <a:rPr lang="en-US" altLang="zh-CN" sz="2400" i="1">
                        <a:latin typeface="Cambria Math" panose="02040503050406030204" pitchFamily="18" charset="0"/>
                      </a:rPr>
                      <m:t>𝐴</m:t>
                    </m:r>
                  </m:oMath>
                </a14:m>
                <a:r>
                  <a:rPr lang="zh-CN" altLang="en-US" sz="2400" dirty="0"/>
                  <a:t> 的“固有值”，属性</a:t>
                </a:r>
                <a14:m>
                  <m:oMath xmlns:m="http://schemas.openxmlformats.org/officeDocument/2006/math">
                    <m:r>
                      <a:rPr lang="en-US" altLang="zh-CN" sz="2400" b="0" i="0" smtClean="0">
                        <a:latin typeface="Cambria Math" panose="02040503050406030204" pitchFamily="18" charset="0"/>
                      </a:rPr>
                      <m:t> </m:t>
                    </m:r>
                    <m:r>
                      <a:rPr lang="en-US" altLang="zh-CN" sz="2400" i="1">
                        <a:latin typeface="Cambria Math" panose="02040503050406030204" pitchFamily="18" charset="0"/>
                      </a:rPr>
                      <m:t>𝐴</m:t>
                    </m:r>
                  </m:oMath>
                </a14:m>
                <a:r>
                  <a:rPr lang="zh-CN" altLang="en-US" sz="2400" dirty="0"/>
                  <a:t> 的取值数目越多（即 </a:t>
                </a:r>
                <a14:m>
                  <m:oMath xmlns:m="http://schemas.openxmlformats.org/officeDocument/2006/math">
                    <m:r>
                      <a:rPr lang="en-US" altLang="zh-CN" sz="2400" i="1">
                        <a:solidFill>
                          <a:prstClr val="black"/>
                        </a:solidFill>
                        <a:latin typeface="Cambria Math" panose="02040503050406030204" pitchFamily="18" charset="0"/>
                        <a:ea typeface="Microsoft YaHei" panose="020B0503020204020204" pitchFamily="34" charset="-122"/>
                      </a:rPr>
                      <m:t>𝑉</m:t>
                    </m:r>
                    <m:r>
                      <a:rPr lang="en-US" altLang="zh-CN" sz="2400" i="1">
                        <a:solidFill>
                          <a:prstClr val="black"/>
                        </a:solidFill>
                        <a:latin typeface="Cambria Math" panose="02040503050406030204" pitchFamily="18" charset="0"/>
                        <a:ea typeface="Microsoft YaHei" panose="020B0503020204020204" pitchFamily="34" charset="-122"/>
                      </a:rPr>
                      <m:t> </m:t>
                    </m:r>
                  </m:oMath>
                </a14:m>
                <a:r>
                  <a:rPr lang="zh-CN" altLang="en-US" sz="2400" dirty="0"/>
                  <a:t>越大），</a:t>
                </a:r>
                <a:r>
                  <a:rPr lang="en-US" altLang="zh-CN"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𝐼𝑉</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𝐴</m:t>
                        </m:r>
                      </m:e>
                    </m:d>
                  </m:oMath>
                </a14:m>
                <a:r>
                  <a:rPr lang="zh-CN" altLang="en-US" sz="2400" dirty="0"/>
                  <a:t>的值通常越大。</a:t>
                </a:r>
                <a:endParaRPr lang="zh-CN" altLang="en-US" sz="2800" dirty="0"/>
              </a:p>
            </p:txBody>
          </p:sp>
        </mc:Choice>
        <mc:Fallback xmlns="">
          <p:sp>
            <p:nvSpPr>
              <p:cNvPr id="6" name="矩形 5">
                <a:extLst>
                  <a:ext uri="{FF2B5EF4-FFF2-40B4-BE49-F238E27FC236}">
                    <a16:creationId xmlns:a16="http://schemas.microsoft.com/office/drawing/2014/main" id="{8589DE42-EE65-4272-BF4B-2DA3EEA3E165}"/>
                  </a:ext>
                </a:extLst>
              </p:cNvPr>
              <p:cNvSpPr>
                <a:spLocks noRot="1" noChangeAspect="1" noMove="1" noResize="1" noEditPoints="1" noAdjustHandles="1" noChangeArrowheads="1" noChangeShapeType="1" noTextEdit="1"/>
              </p:cNvSpPr>
              <p:nvPr/>
            </p:nvSpPr>
            <p:spPr>
              <a:xfrm>
                <a:off x="1094490" y="3089030"/>
                <a:ext cx="10406630" cy="1255152"/>
              </a:xfrm>
              <a:prstGeom prst="rect">
                <a:avLst/>
              </a:prstGeom>
              <a:blipFill>
                <a:blip r:embed="rId4"/>
                <a:stretch>
                  <a:fillRect l="-937" b="-10194"/>
                </a:stretch>
              </a:blipFill>
            </p:spPr>
            <p:txBody>
              <a:bodyPr/>
              <a:lstStyle/>
              <a:p>
                <a:r>
                  <a:rPr lang="zh-CN" altLang="en-US">
                    <a:noFill/>
                  </a:rPr>
                  <a:t> </a:t>
                </a:r>
              </a:p>
            </p:txBody>
          </p:sp>
        </mc:Fallback>
      </mc:AlternateContent>
      <p:sp>
        <p:nvSpPr>
          <p:cNvPr id="8" name="文本框 119">
            <a:extLst>
              <a:ext uri="{FF2B5EF4-FFF2-40B4-BE49-F238E27FC236}">
                <a16:creationId xmlns:a16="http://schemas.microsoft.com/office/drawing/2014/main" id="{3C77E31A-DA64-4570-96B4-75FAF8EF6AC9}"/>
              </a:ext>
            </a:extLst>
          </p:cNvPr>
          <p:cNvSpPr txBox="1"/>
          <p:nvPr/>
        </p:nvSpPr>
        <p:spPr>
          <a:xfrm>
            <a:off x="1055550" y="4827733"/>
            <a:ext cx="10484509" cy="497957"/>
          </a:xfrm>
          <a:prstGeom prst="rect">
            <a:avLst/>
          </a:prstGeom>
          <a:noFill/>
        </p:spPr>
        <p:txBody>
          <a:bodyPr wrap="square" rtlCol="0">
            <a:spAutoFit/>
          </a:bodyPr>
          <a:lstStyle/>
          <a:p>
            <a:pPr marL="457200" indent="-457200">
              <a:lnSpc>
                <a:spcPct val="120000"/>
              </a:lnSpc>
              <a:buFont typeface="Wingdings" pitchFamily="2" charset="2"/>
              <a:buChar char="q"/>
            </a:pPr>
            <a:r>
              <a:rPr lang="zh-CN" altLang="en-US" sz="2400" spc="-10" dirty="0">
                <a:solidFill>
                  <a:srgbClr val="0070C0"/>
                </a:solidFill>
                <a:latin typeface="+mn-ea"/>
              </a:rPr>
              <a:t>属性</a:t>
            </a:r>
            <a:r>
              <a:rPr lang="en-US" altLang="zh-CN" sz="2400" spc="-10" dirty="0">
                <a:solidFill>
                  <a:srgbClr val="0070C0"/>
                </a:solidFill>
                <a:latin typeface="+mn-ea"/>
              </a:rPr>
              <a:t>A</a:t>
            </a:r>
            <a:r>
              <a:rPr lang="zh-CN" altLang="en-US" sz="2400" spc="-10" dirty="0">
                <a:solidFill>
                  <a:srgbClr val="0070C0"/>
                </a:solidFill>
                <a:latin typeface="+mn-ea"/>
              </a:rPr>
              <a:t>取值数目越少 </a:t>
            </a:r>
            <a:r>
              <a:rPr lang="en-US" altLang="zh-CN" sz="2400" spc="-10" dirty="0">
                <a:solidFill>
                  <a:srgbClr val="0070C0"/>
                </a:solidFill>
                <a:latin typeface="+mn-ea"/>
              </a:rPr>
              <a:t>—&gt; IV(A)</a:t>
            </a:r>
            <a:r>
              <a:rPr lang="zh-CN" altLang="en-US" sz="2400" spc="-10" dirty="0">
                <a:solidFill>
                  <a:srgbClr val="0070C0"/>
                </a:solidFill>
                <a:latin typeface="+mn-ea"/>
              </a:rPr>
              <a:t>越小 </a:t>
            </a:r>
            <a:r>
              <a:rPr lang="en-US" altLang="zh-CN" sz="2400" spc="-10" dirty="0">
                <a:solidFill>
                  <a:srgbClr val="0070C0"/>
                </a:solidFill>
                <a:latin typeface="+mn-ea"/>
              </a:rPr>
              <a:t>—&gt;</a:t>
            </a:r>
            <a:r>
              <a:rPr lang="zh-CN" altLang="en-US" sz="2400" spc="-10" dirty="0">
                <a:solidFill>
                  <a:srgbClr val="0070C0"/>
                </a:solidFill>
                <a:latin typeface="+mn-ea"/>
              </a:rPr>
              <a:t>对取值少的属性有所偏袒</a:t>
            </a:r>
            <a:endParaRPr lang="en-US" altLang="zh-CN" sz="2400" spc="-10" dirty="0">
              <a:solidFill>
                <a:srgbClr val="0070C0"/>
              </a:solidFill>
              <a:latin typeface="+mn-ea"/>
            </a:endParaRPr>
          </a:p>
        </p:txBody>
      </p:sp>
      <p:sp>
        <p:nvSpPr>
          <p:cNvPr id="2" name="灯片编号占位符 1"/>
          <p:cNvSpPr>
            <a:spLocks noGrp="1"/>
          </p:cNvSpPr>
          <p:nvPr>
            <p:ph type="sldNum" sz="quarter" idx="14"/>
          </p:nvPr>
        </p:nvSpPr>
        <p:spPr/>
        <p:txBody>
          <a:bodyPr/>
          <a:lstStyle/>
          <a:p>
            <a:fld id="{AF69888C-E133-43D9-A638-B5C95925B91C}" type="slidenum">
              <a:rPr lang="zh-CN" altLang="en-US" smtClean="0"/>
              <a:t>23</a:t>
            </a:fld>
            <a:endParaRPr lang="zh-CN" altLang="en-US" dirty="0"/>
          </a:p>
        </p:txBody>
      </p:sp>
    </p:spTree>
    <p:extLst>
      <p:ext uri="{BB962C8B-B14F-4D97-AF65-F5344CB8AC3E}">
        <p14:creationId xmlns:p14="http://schemas.microsoft.com/office/powerpoint/2010/main" val="2565921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2.2</a:t>
            </a:r>
            <a:r>
              <a:rPr lang="zh-CN" altLang="en-US" sz="4000" dirty="0"/>
              <a:t>、</a:t>
            </a:r>
            <a:r>
              <a:rPr lang="en-US" altLang="zh-CN" sz="4000" dirty="0"/>
              <a:t>C4.5</a:t>
            </a:r>
            <a:r>
              <a:rPr lang="zh-CN" altLang="en-US" sz="4000" dirty="0"/>
              <a:t>算法</a:t>
            </a:r>
          </a:p>
        </p:txBody>
      </p:sp>
      <p:sp>
        <p:nvSpPr>
          <p:cNvPr id="7" name="矩形 6">
            <a:extLst>
              <a:ext uri="{FF2B5EF4-FFF2-40B4-BE49-F238E27FC236}">
                <a16:creationId xmlns:a16="http://schemas.microsoft.com/office/drawing/2014/main" id="{D81A8123-1152-46D1-AF9F-B8471A64CBD9}"/>
              </a:ext>
            </a:extLst>
          </p:cNvPr>
          <p:cNvSpPr/>
          <p:nvPr/>
        </p:nvSpPr>
        <p:spPr>
          <a:xfrm>
            <a:off x="983521" y="892573"/>
            <a:ext cx="2287806" cy="633187"/>
          </a:xfrm>
          <a:prstGeom prst="rect">
            <a:avLst/>
          </a:prstGeom>
        </p:spPr>
        <p:txBody>
          <a:bodyPr wrap="none">
            <a:spAutoFit/>
          </a:bodyPr>
          <a:lstStyle/>
          <a:p>
            <a:pPr marL="342900" lvl="0" indent="-342900">
              <a:lnSpc>
                <a:spcPct val="120000"/>
              </a:lnSpc>
              <a:buFont typeface="Wingdings" pitchFamily="2" charset="2"/>
              <a:buChar char="Ø"/>
            </a:pPr>
            <a:r>
              <a:rPr lang="zh-CN" altLang="en-US" sz="3200" spc="-10" dirty="0">
                <a:latin typeface="微软雅黑"/>
              </a:rPr>
              <a:t> 划分标准</a:t>
            </a:r>
            <a:endParaRPr lang="en-US" altLang="zh-CN" sz="3200" spc="-10" dirty="0">
              <a:latin typeface="微软雅黑"/>
            </a:endParaRPr>
          </a:p>
        </p:txBody>
      </p:sp>
      <p:sp>
        <p:nvSpPr>
          <p:cNvPr id="32" name="矩形 31">
            <a:extLst>
              <a:ext uri="{FF2B5EF4-FFF2-40B4-BE49-F238E27FC236}">
                <a16:creationId xmlns:a16="http://schemas.microsoft.com/office/drawing/2014/main" id="{C46ACF4F-6734-4612-9FFA-80C80CE5448E}"/>
              </a:ext>
            </a:extLst>
          </p:cNvPr>
          <p:cNvSpPr/>
          <p:nvPr/>
        </p:nvSpPr>
        <p:spPr>
          <a:xfrm>
            <a:off x="1094490" y="1525760"/>
            <a:ext cx="10325350" cy="581762"/>
          </a:xfrm>
          <a:prstGeom prst="rect">
            <a:avLst/>
          </a:prstGeom>
        </p:spPr>
        <p:txBody>
          <a:bodyPr wrap="square">
            <a:spAutoFit/>
          </a:bodyPr>
          <a:lstStyle/>
          <a:p>
            <a:pPr>
              <a:lnSpc>
                <a:spcPct val="125000"/>
              </a:lnSpc>
            </a:pPr>
            <a:r>
              <a:rPr lang="en-US" altLang="zh-CN" sz="2800" dirty="0">
                <a:solidFill>
                  <a:srgbClr val="121212"/>
                </a:solidFill>
                <a:latin typeface="+mn-ea"/>
              </a:rPr>
              <a:t>       </a:t>
            </a:r>
            <a:r>
              <a:rPr lang="zh-CN" altLang="en-US" sz="2400" dirty="0">
                <a:latin typeface="+mn-ea"/>
              </a:rPr>
              <a:t>利用</a:t>
            </a:r>
            <a:r>
              <a:rPr lang="zh-CN" altLang="en-US" sz="2400" dirty="0">
                <a:solidFill>
                  <a:srgbClr val="FF0000"/>
                </a:solidFill>
                <a:latin typeface="+mn-ea"/>
              </a:rPr>
              <a:t>信息增益率</a:t>
            </a:r>
            <a:r>
              <a:rPr lang="zh-CN" altLang="en-US" sz="2400" dirty="0">
                <a:latin typeface="+mn-ea"/>
              </a:rPr>
              <a:t>可以克服信息增益中对取值较多的属性偏袒</a:t>
            </a:r>
            <a:r>
              <a:rPr lang="zh-CN" altLang="en-US" sz="2400" dirty="0">
                <a:solidFill>
                  <a:srgbClr val="000000"/>
                </a:solidFill>
                <a:latin typeface="Helvetica Neue"/>
              </a:rPr>
              <a:t>这一</a:t>
            </a:r>
            <a:r>
              <a:rPr lang="zh-CN" altLang="en-US" sz="2400" dirty="0">
                <a:latin typeface="+mn-ea"/>
              </a:rPr>
              <a:t>缺点。</a:t>
            </a:r>
            <a:endParaRPr lang="en-US" altLang="zh-CN" sz="2800" dirty="0">
              <a:latin typeface="+mn-ea"/>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EBA0A636-233B-4B6A-BC91-94B138EF5DCF}"/>
                  </a:ext>
                </a:extLst>
              </p:cNvPr>
              <p:cNvSpPr/>
              <p:nvPr/>
            </p:nvSpPr>
            <p:spPr>
              <a:xfrm>
                <a:off x="3646499" y="2214432"/>
                <a:ext cx="4360745" cy="8745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𝐺𝑎𝑖𝑛</m:t>
                      </m:r>
                      <m:r>
                        <a:rPr lang="en-US" altLang="zh-CN" sz="2400" i="1">
                          <a:latin typeface="Cambria Math" panose="02040503050406030204" pitchFamily="18" charset="0"/>
                        </a:rPr>
                        <m:t>_</m:t>
                      </m:r>
                      <m:r>
                        <a:rPr lang="en-US" altLang="zh-CN" sz="2400" i="1">
                          <a:latin typeface="Cambria Math" panose="02040503050406030204" pitchFamily="18" charset="0"/>
                        </a:rPr>
                        <m:t>𝑟𝑎𝑡𝑖𝑜</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𝐷</m:t>
                          </m:r>
                          <m:r>
                            <a:rPr lang="en-US" altLang="zh-CN" sz="2400" i="1">
                              <a:latin typeface="Cambria Math" panose="02040503050406030204" pitchFamily="18" charset="0"/>
                            </a:rPr>
                            <m:t>,</m:t>
                          </m:r>
                          <m:r>
                            <a:rPr lang="en-US" altLang="zh-CN" sz="2400" i="1">
                              <a:latin typeface="Cambria Math" panose="02040503050406030204" pitchFamily="18" charset="0"/>
                            </a:rPr>
                            <m:t>𝐴</m:t>
                          </m:r>
                        </m:e>
                      </m:d>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r>
                            <a:rPr lang="en-US" altLang="zh-CN" sz="2400" i="1">
                              <a:solidFill>
                                <a:prstClr val="black"/>
                              </a:solidFill>
                              <a:latin typeface="Cambria Math" panose="02040503050406030204" pitchFamily="18" charset="0"/>
                            </a:rPr>
                            <m:t>𝐺𝑎𝑖𝑛</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𝐷</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𝐴</m:t>
                              </m:r>
                            </m:e>
                          </m:d>
                        </m:num>
                        <m:den>
                          <m:r>
                            <a:rPr lang="en-US" altLang="zh-CN" sz="2400" b="0" i="1" smtClean="0">
                              <a:latin typeface="Cambria Math" panose="02040503050406030204" pitchFamily="18" charset="0"/>
                            </a:rPr>
                            <m:t>𝐼𝑉</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r>
                            <a:rPr lang="en-US" altLang="zh-CN" sz="2400" b="0" i="1" smtClean="0">
                              <a:latin typeface="Cambria Math" panose="02040503050406030204" pitchFamily="18" charset="0"/>
                            </a:rPr>
                            <m:t>)</m:t>
                          </m:r>
                        </m:den>
                      </m:f>
                    </m:oMath>
                  </m:oMathPara>
                </a14:m>
                <a:endParaRPr lang="zh-CN" altLang="en-US" sz="1600" dirty="0"/>
              </a:p>
            </p:txBody>
          </p:sp>
        </mc:Choice>
        <mc:Fallback xmlns="">
          <p:sp>
            <p:nvSpPr>
              <p:cNvPr id="5" name="矩形 4">
                <a:extLst>
                  <a:ext uri="{FF2B5EF4-FFF2-40B4-BE49-F238E27FC236}">
                    <a16:creationId xmlns:a16="http://schemas.microsoft.com/office/drawing/2014/main" id="{EBA0A636-233B-4B6A-BC91-94B138EF5DCF}"/>
                  </a:ext>
                </a:extLst>
              </p:cNvPr>
              <p:cNvSpPr>
                <a:spLocks noRot="1" noChangeAspect="1" noMove="1" noResize="1" noEditPoints="1" noAdjustHandles="1" noChangeArrowheads="1" noChangeShapeType="1" noTextEdit="1"/>
              </p:cNvSpPr>
              <p:nvPr/>
            </p:nvSpPr>
            <p:spPr>
              <a:xfrm>
                <a:off x="3646499" y="2214432"/>
                <a:ext cx="4360745" cy="87459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589DE42-EE65-4272-BF4B-2DA3EEA3E165}"/>
                  </a:ext>
                </a:extLst>
              </p:cNvPr>
              <p:cNvSpPr/>
              <p:nvPr/>
            </p:nvSpPr>
            <p:spPr>
              <a:xfrm>
                <a:off x="1094490" y="3089030"/>
                <a:ext cx="10406630" cy="1255152"/>
              </a:xfrm>
              <a:prstGeom prst="rect">
                <a:avLst/>
              </a:prstGeom>
            </p:spPr>
            <p:txBody>
              <a:bodyPr wrap="square">
                <a:spAutoFit/>
              </a:bodyPr>
              <a:lstStyle/>
              <a:p>
                <a:pPr>
                  <a:lnSpc>
                    <a:spcPct val="125000"/>
                  </a:lnSpc>
                </a:pPr>
                <a:r>
                  <a:rPr lang="zh-CN" altLang="en-US" sz="2800" dirty="0">
                    <a:solidFill>
                      <a:srgbClr val="000000"/>
                    </a:solidFill>
                    <a:latin typeface="Helvetica Neue"/>
                  </a:rPr>
                  <a:t>       </a:t>
                </a:r>
                <a:r>
                  <a:rPr lang="zh-CN" altLang="en-US" sz="2400" dirty="0">
                    <a:solidFill>
                      <a:srgbClr val="000000"/>
                    </a:solidFill>
                    <a:latin typeface="Helvetica Neue"/>
                  </a:rPr>
                  <a:t>其中</a:t>
                </a:r>
                <a14:m>
                  <m:oMath xmlns:m="http://schemas.openxmlformats.org/officeDocument/2006/math">
                    <m:r>
                      <a:rPr lang="en-US" altLang="zh-CN" sz="2400" i="1">
                        <a:solidFill>
                          <a:prstClr val="black"/>
                        </a:solidFill>
                        <a:latin typeface="Cambria Math" panose="02040503050406030204" pitchFamily="18" charset="0"/>
                      </a:rPr>
                      <m:t>𝐼𝑉</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𝐴</m:t>
                        </m:r>
                      </m:e>
                    </m:d>
                    <m:r>
                      <a:rPr lang="en-US" altLang="zh-CN" sz="2400" i="1">
                        <a:solidFill>
                          <a:prstClr val="black"/>
                        </a:solidFill>
                        <a:latin typeface="Cambria Math" panose="02040503050406030204" pitchFamily="18" charset="0"/>
                      </a:rPr>
                      <m:t>=−</m:t>
                    </m:r>
                    <m:nary>
                      <m:naryPr>
                        <m:chr m:val="∑"/>
                        <m:ctrlPr>
                          <a:rPr lang="en-US" altLang="zh-CN" sz="2400" i="1">
                            <a:solidFill>
                              <a:prstClr val="black"/>
                            </a:solidFill>
                            <a:latin typeface="Cambria Math" panose="02040503050406030204" pitchFamily="18" charset="0"/>
                            <a:ea typeface="Microsoft YaHei" panose="020B0503020204020204" pitchFamily="34" charset="-122"/>
                          </a:rPr>
                        </m:ctrlPr>
                      </m:naryPr>
                      <m:sub>
                        <m:r>
                          <a:rPr lang="en-US" altLang="zh-CN" sz="2400" i="1">
                            <a:solidFill>
                              <a:prstClr val="black"/>
                            </a:solidFill>
                            <a:latin typeface="Cambria Math" panose="02040503050406030204" pitchFamily="18" charset="0"/>
                            <a:ea typeface="Microsoft YaHei" panose="020B0503020204020204" pitchFamily="34" charset="-122"/>
                          </a:rPr>
                          <m:t>𝑣</m:t>
                        </m:r>
                        <m:r>
                          <a:rPr lang="en-US" altLang="zh-CN" sz="2400" i="1">
                            <a:solidFill>
                              <a:prstClr val="black"/>
                            </a:solidFill>
                            <a:latin typeface="Cambria Math" panose="02040503050406030204" pitchFamily="18" charset="0"/>
                            <a:ea typeface="Microsoft YaHei" panose="020B0503020204020204" pitchFamily="34" charset="-122"/>
                          </a:rPr>
                          <m:t>=1</m:t>
                        </m:r>
                      </m:sub>
                      <m:sup>
                        <m:r>
                          <a:rPr lang="en-US" altLang="zh-CN" sz="2400" i="1">
                            <a:solidFill>
                              <a:prstClr val="black"/>
                            </a:solidFill>
                            <a:latin typeface="Cambria Math" panose="02040503050406030204" pitchFamily="18" charset="0"/>
                            <a:ea typeface="Microsoft YaHei" panose="020B0503020204020204" pitchFamily="34" charset="-122"/>
                          </a:rPr>
                          <m:t>𝑉</m:t>
                        </m:r>
                      </m:sup>
                      <m:e>
                        <m:f>
                          <m:fPr>
                            <m:ctrlPr>
                              <a:rPr lang="en-US" altLang="zh-CN" sz="2400" i="1">
                                <a:solidFill>
                                  <a:prstClr val="black"/>
                                </a:solidFill>
                                <a:latin typeface="Cambria Math" panose="02040503050406030204" pitchFamily="18" charset="0"/>
                                <a:ea typeface="Microsoft YaHei" panose="020B0503020204020204" pitchFamily="34" charset="-122"/>
                              </a:rPr>
                            </m:ctrlPr>
                          </m:fPr>
                          <m:num>
                            <m:d>
                              <m:dPr>
                                <m:begChr m:val="|"/>
                                <m:endChr m:val="|"/>
                                <m:ctrlPr>
                                  <a:rPr lang="en-US" altLang="zh-CN" sz="2400" i="1">
                                    <a:solidFill>
                                      <a:prstClr val="black"/>
                                    </a:solidFill>
                                    <a:latin typeface="Cambria Math" panose="02040503050406030204" pitchFamily="18" charset="0"/>
                                    <a:ea typeface="Microsoft YaHei" panose="020B0503020204020204" pitchFamily="34" charset="-122"/>
                                  </a:rPr>
                                </m:ctrlPr>
                              </m:dPr>
                              <m:e>
                                <m:sSup>
                                  <m:sSupPr>
                                    <m:ctrlPr>
                                      <a:rPr lang="en-US" altLang="zh-CN" sz="2400" i="1">
                                        <a:solidFill>
                                          <a:prstClr val="black"/>
                                        </a:solidFill>
                                        <a:latin typeface="Cambria Math" panose="02040503050406030204" pitchFamily="18" charset="0"/>
                                        <a:ea typeface="Microsoft YaHei" panose="020B0503020204020204" pitchFamily="34" charset="-122"/>
                                      </a:rPr>
                                    </m:ctrlPr>
                                  </m:sSupPr>
                                  <m:e>
                                    <m:r>
                                      <a:rPr lang="en-US" altLang="zh-CN" sz="2400" i="1">
                                        <a:solidFill>
                                          <a:prstClr val="black"/>
                                        </a:solidFill>
                                        <a:latin typeface="Cambria Math" panose="02040503050406030204" pitchFamily="18" charset="0"/>
                                        <a:ea typeface="Microsoft YaHei" panose="020B0503020204020204" pitchFamily="34" charset="-122"/>
                                      </a:rPr>
                                      <m:t>𝐷</m:t>
                                    </m:r>
                                  </m:e>
                                  <m:sup>
                                    <m:r>
                                      <a:rPr lang="en-US" altLang="zh-CN" sz="2400" i="1">
                                        <a:solidFill>
                                          <a:prstClr val="black"/>
                                        </a:solidFill>
                                        <a:latin typeface="Cambria Math" panose="02040503050406030204" pitchFamily="18" charset="0"/>
                                        <a:ea typeface="Microsoft YaHei" panose="020B0503020204020204" pitchFamily="34" charset="-122"/>
                                      </a:rPr>
                                      <m:t>𝑣</m:t>
                                    </m:r>
                                  </m:sup>
                                </m:sSup>
                              </m:e>
                            </m:d>
                          </m:num>
                          <m:den>
                            <m:d>
                              <m:dPr>
                                <m:begChr m:val="|"/>
                                <m:endChr m:val="|"/>
                                <m:ctrlPr>
                                  <a:rPr lang="en-US" altLang="zh-CN" sz="2400" i="1">
                                    <a:solidFill>
                                      <a:prstClr val="black"/>
                                    </a:solidFill>
                                    <a:latin typeface="Cambria Math" panose="02040503050406030204" pitchFamily="18" charset="0"/>
                                    <a:ea typeface="Microsoft YaHei" panose="020B0503020204020204" pitchFamily="34" charset="-122"/>
                                  </a:rPr>
                                </m:ctrlPr>
                              </m:dPr>
                              <m:e>
                                <m:r>
                                  <a:rPr lang="en-US" altLang="zh-CN" sz="2400" i="1">
                                    <a:solidFill>
                                      <a:prstClr val="black"/>
                                    </a:solidFill>
                                    <a:latin typeface="Cambria Math" panose="02040503050406030204" pitchFamily="18" charset="0"/>
                                    <a:ea typeface="Microsoft YaHei" panose="020B0503020204020204" pitchFamily="34" charset="-122"/>
                                  </a:rPr>
                                  <m:t>𝐷</m:t>
                                </m:r>
                              </m:e>
                            </m:d>
                          </m:den>
                        </m:f>
                        <m:sSub>
                          <m:sSubPr>
                            <m:ctrlPr>
                              <a:rPr lang="en-US" altLang="zh-CN" sz="2400" i="1">
                                <a:solidFill>
                                  <a:prstClr val="black"/>
                                </a:solidFill>
                                <a:latin typeface="Cambria Math" panose="02040503050406030204" pitchFamily="18" charset="0"/>
                                <a:ea typeface="Microsoft YaHei" panose="020B0503020204020204" pitchFamily="34" charset="-122"/>
                              </a:rPr>
                            </m:ctrlPr>
                          </m:sSubPr>
                          <m:e>
                            <m:r>
                              <a:rPr lang="en-US" altLang="zh-CN" sz="2400" i="1">
                                <a:solidFill>
                                  <a:prstClr val="black"/>
                                </a:solidFill>
                                <a:latin typeface="Cambria Math" panose="02040503050406030204" pitchFamily="18" charset="0"/>
                                <a:ea typeface="Microsoft YaHei" panose="020B0503020204020204" pitchFamily="34" charset="-122"/>
                              </a:rPr>
                              <m:t>𝑙𝑜𝑔</m:t>
                            </m:r>
                          </m:e>
                          <m:sub>
                            <m:r>
                              <a:rPr lang="en-US" altLang="zh-CN" sz="2400" i="1">
                                <a:solidFill>
                                  <a:prstClr val="black"/>
                                </a:solidFill>
                                <a:latin typeface="Cambria Math" panose="02040503050406030204" pitchFamily="18" charset="0"/>
                                <a:ea typeface="Microsoft YaHei" panose="020B0503020204020204" pitchFamily="34" charset="-122"/>
                              </a:rPr>
                              <m:t>2</m:t>
                            </m:r>
                          </m:sub>
                        </m:sSub>
                        <m:f>
                          <m:fPr>
                            <m:ctrlPr>
                              <a:rPr lang="en-US" altLang="zh-CN" sz="2400" i="1">
                                <a:solidFill>
                                  <a:prstClr val="black"/>
                                </a:solidFill>
                                <a:latin typeface="Cambria Math" panose="02040503050406030204" pitchFamily="18" charset="0"/>
                                <a:ea typeface="Microsoft YaHei" panose="020B0503020204020204" pitchFamily="34" charset="-122"/>
                              </a:rPr>
                            </m:ctrlPr>
                          </m:fPr>
                          <m:num>
                            <m:d>
                              <m:dPr>
                                <m:begChr m:val="|"/>
                                <m:endChr m:val="|"/>
                                <m:ctrlPr>
                                  <a:rPr lang="en-US" altLang="zh-CN" sz="2400" i="1">
                                    <a:solidFill>
                                      <a:prstClr val="black"/>
                                    </a:solidFill>
                                    <a:latin typeface="Cambria Math" panose="02040503050406030204" pitchFamily="18" charset="0"/>
                                    <a:ea typeface="Microsoft YaHei" panose="020B0503020204020204" pitchFamily="34" charset="-122"/>
                                  </a:rPr>
                                </m:ctrlPr>
                              </m:dPr>
                              <m:e>
                                <m:sSup>
                                  <m:sSupPr>
                                    <m:ctrlPr>
                                      <a:rPr lang="en-US" altLang="zh-CN" sz="2400" i="1">
                                        <a:solidFill>
                                          <a:prstClr val="black"/>
                                        </a:solidFill>
                                        <a:latin typeface="Cambria Math" panose="02040503050406030204" pitchFamily="18" charset="0"/>
                                        <a:ea typeface="Microsoft YaHei" panose="020B0503020204020204" pitchFamily="34" charset="-122"/>
                                      </a:rPr>
                                    </m:ctrlPr>
                                  </m:sSupPr>
                                  <m:e>
                                    <m:r>
                                      <a:rPr lang="en-US" altLang="zh-CN" sz="2400" i="1">
                                        <a:solidFill>
                                          <a:prstClr val="black"/>
                                        </a:solidFill>
                                        <a:latin typeface="Cambria Math" panose="02040503050406030204" pitchFamily="18" charset="0"/>
                                        <a:ea typeface="Microsoft YaHei" panose="020B0503020204020204" pitchFamily="34" charset="-122"/>
                                      </a:rPr>
                                      <m:t>𝐷</m:t>
                                    </m:r>
                                  </m:e>
                                  <m:sup>
                                    <m:r>
                                      <a:rPr lang="en-US" altLang="zh-CN" sz="2400" i="1">
                                        <a:solidFill>
                                          <a:prstClr val="black"/>
                                        </a:solidFill>
                                        <a:latin typeface="Cambria Math" panose="02040503050406030204" pitchFamily="18" charset="0"/>
                                        <a:ea typeface="Microsoft YaHei" panose="020B0503020204020204" pitchFamily="34" charset="-122"/>
                                      </a:rPr>
                                      <m:t>𝑣</m:t>
                                    </m:r>
                                  </m:sup>
                                </m:sSup>
                              </m:e>
                            </m:d>
                          </m:num>
                          <m:den>
                            <m:d>
                              <m:dPr>
                                <m:begChr m:val="|"/>
                                <m:endChr m:val="|"/>
                                <m:ctrlPr>
                                  <a:rPr lang="en-US" altLang="zh-CN" sz="2400" i="1">
                                    <a:solidFill>
                                      <a:prstClr val="black"/>
                                    </a:solidFill>
                                    <a:latin typeface="Cambria Math" panose="02040503050406030204" pitchFamily="18" charset="0"/>
                                    <a:ea typeface="Microsoft YaHei" panose="020B0503020204020204" pitchFamily="34" charset="-122"/>
                                  </a:rPr>
                                </m:ctrlPr>
                              </m:dPr>
                              <m:e>
                                <m:r>
                                  <a:rPr lang="en-US" altLang="zh-CN" sz="2400" i="1">
                                    <a:solidFill>
                                      <a:prstClr val="black"/>
                                    </a:solidFill>
                                    <a:latin typeface="Cambria Math" panose="02040503050406030204" pitchFamily="18" charset="0"/>
                                    <a:ea typeface="Microsoft YaHei" panose="020B0503020204020204" pitchFamily="34" charset="-122"/>
                                  </a:rPr>
                                  <m:t>𝐷</m:t>
                                </m:r>
                              </m:e>
                            </m:d>
                          </m:den>
                        </m:f>
                      </m:e>
                    </m:nary>
                    <m:r>
                      <a:rPr lang="zh-CN" altLang="en-US" sz="2400" i="1">
                        <a:solidFill>
                          <a:prstClr val="black"/>
                        </a:solidFill>
                        <a:latin typeface="Cambria Math" panose="02040503050406030204" pitchFamily="18" charset="0"/>
                        <a:ea typeface="Microsoft YaHei" panose="020B0503020204020204" pitchFamily="34" charset="-122"/>
                      </a:rPr>
                      <m:t>，</m:t>
                    </m:r>
                  </m:oMath>
                </a14:m>
                <a:r>
                  <a:rPr lang="zh-CN" altLang="en-US" sz="2400" dirty="0"/>
                  <a:t>称为属性 </a:t>
                </a:r>
                <a14:m>
                  <m:oMath xmlns:m="http://schemas.openxmlformats.org/officeDocument/2006/math">
                    <m:r>
                      <a:rPr lang="en-US" altLang="zh-CN" sz="2400" i="1">
                        <a:latin typeface="Cambria Math" panose="02040503050406030204" pitchFamily="18" charset="0"/>
                      </a:rPr>
                      <m:t>𝐴</m:t>
                    </m:r>
                  </m:oMath>
                </a14:m>
                <a:r>
                  <a:rPr lang="zh-CN" altLang="en-US" sz="2400" dirty="0"/>
                  <a:t> 的“固有值”，属性</a:t>
                </a:r>
                <a14:m>
                  <m:oMath xmlns:m="http://schemas.openxmlformats.org/officeDocument/2006/math">
                    <m:r>
                      <a:rPr lang="en-US" altLang="zh-CN" sz="2400" b="0" i="0" smtClean="0">
                        <a:latin typeface="Cambria Math" panose="02040503050406030204" pitchFamily="18" charset="0"/>
                      </a:rPr>
                      <m:t> </m:t>
                    </m:r>
                    <m:r>
                      <a:rPr lang="en-US" altLang="zh-CN" sz="2400" i="1">
                        <a:latin typeface="Cambria Math" panose="02040503050406030204" pitchFamily="18" charset="0"/>
                      </a:rPr>
                      <m:t>𝐴</m:t>
                    </m:r>
                  </m:oMath>
                </a14:m>
                <a:r>
                  <a:rPr lang="zh-CN" altLang="en-US" sz="2400" dirty="0"/>
                  <a:t> 的取值数目越多（即 </a:t>
                </a:r>
                <a14:m>
                  <m:oMath xmlns:m="http://schemas.openxmlformats.org/officeDocument/2006/math">
                    <m:r>
                      <a:rPr lang="en-US" altLang="zh-CN" sz="2400" i="1">
                        <a:solidFill>
                          <a:prstClr val="black"/>
                        </a:solidFill>
                        <a:latin typeface="Cambria Math" panose="02040503050406030204" pitchFamily="18" charset="0"/>
                        <a:ea typeface="Microsoft YaHei" panose="020B0503020204020204" pitchFamily="34" charset="-122"/>
                      </a:rPr>
                      <m:t>𝑉</m:t>
                    </m:r>
                    <m:r>
                      <a:rPr lang="en-US" altLang="zh-CN" sz="2400" i="1">
                        <a:solidFill>
                          <a:prstClr val="black"/>
                        </a:solidFill>
                        <a:latin typeface="Cambria Math" panose="02040503050406030204" pitchFamily="18" charset="0"/>
                        <a:ea typeface="Microsoft YaHei" panose="020B0503020204020204" pitchFamily="34" charset="-122"/>
                      </a:rPr>
                      <m:t> </m:t>
                    </m:r>
                  </m:oMath>
                </a14:m>
                <a:r>
                  <a:rPr lang="zh-CN" altLang="en-US" sz="2400" dirty="0"/>
                  <a:t>越大），</a:t>
                </a:r>
                <a:r>
                  <a:rPr lang="en-US" altLang="zh-CN"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𝐼𝑉</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𝐴</m:t>
                        </m:r>
                      </m:e>
                    </m:d>
                  </m:oMath>
                </a14:m>
                <a:r>
                  <a:rPr lang="zh-CN" altLang="en-US" sz="2400" dirty="0"/>
                  <a:t>的值通常越大。</a:t>
                </a:r>
                <a:endParaRPr lang="zh-CN" altLang="en-US" sz="2800" dirty="0"/>
              </a:p>
            </p:txBody>
          </p:sp>
        </mc:Choice>
        <mc:Fallback xmlns="">
          <p:sp>
            <p:nvSpPr>
              <p:cNvPr id="6" name="矩形 5">
                <a:extLst>
                  <a:ext uri="{FF2B5EF4-FFF2-40B4-BE49-F238E27FC236}">
                    <a16:creationId xmlns:a16="http://schemas.microsoft.com/office/drawing/2014/main" id="{8589DE42-EE65-4272-BF4B-2DA3EEA3E165}"/>
                  </a:ext>
                </a:extLst>
              </p:cNvPr>
              <p:cNvSpPr>
                <a:spLocks noRot="1" noChangeAspect="1" noMove="1" noResize="1" noEditPoints="1" noAdjustHandles="1" noChangeArrowheads="1" noChangeShapeType="1" noTextEdit="1"/>
              </p:cNvSpPr>
              <p:nvPr/>
            </p:nvSpPr>
            <p:spPr>
              <a:xfrm>
                <a:off x="1094490" y="3089030"/>
                <a:ext cx="10406630" cy="1255152"/>
              </a:xfrm>
              <a:prstGeom prst="rect">
                <a:avLst/>
              </a:prstGeom>
              <a:blipFill>
                <a:blip r:embed="rId4"/>
                <a:stretch>
                  <a:fillRect l="-937" b="-10194"/>
                </a:stretch>
              </a:blipFill>
            </p:spPr>
            <p:txBody>
              <a:bodyPr/>
              <a:lstStyle/>
              <a:p>
                <a:r>
                  <a:rPr lang="zh-CN" altLang="en-US">
                    <a:noFill/>
                  </a:rPr>
                  <a:t> </a:t>
                </a:r>
              </a:p>
            </p:txBody>
          </p:sp>
        </mc:Fallback>
      </mc:AlternateContent>
      <p:sp>
        <p:nvSpPr>
          <p:cNvPr id="8" name="文本框 119">
            <a:extLst>
              <a:ext uri="{FF2B5EF4-FFF2-40B4-BE49-F238E27FC236}">
                <a16:creationId xmlns:a16="http://schemas.microsoft.com/office/drawing/2014/main" id="{3C77E31A-DA64-4570-96B4-75FAF8EF6AC9}"/>
              </a:ext>
            </a:extLst>
          </p:cNvPr>
          <p:cNvSpPr txBox="1"/>
          <p:nvPr/>
        </p:nvSpPr>
        <p:spPr>
          <a:xfrm>
            <a:off x="1055550" y="4827733"/>
            <a:ext cx="10484509" cy="941155"/>
          </a:xfrm>
          <a:prstGeom prst="rect">
            <a:avLst/>
          </a:prstGeom>
          <a:noFill/>
        </p:spPr>
        <p:txBody>
          <a:bodyPr wrap="square" rtlCol="0">
            <a:spAutoFit/>
          </a:bodyPr>
          <a:lstStyle/>
          <a:p>
            <a:pPr marL="457200" indent="-457200">
              <a:lnSpc>
                <a:spcPct val="120000"/>
              </a:lnSpc>
              <a:buFont typeface="Wingdings" pitchFamily="2" charset="2"/>
              <a:buChar char="q"/>
            </a:pPr>
            <a:r>
              <a:rPr lang="zh-CN" altLang="en-US" sz="2400" spc="-10" dirty="0">
                <a:solidFill>
                  <a:srgbClr val="0070C0"/>
                </a:solidFill>
                <a:latin typeface="+mn-ea"/>
              </a:rPr>
              <a:t>采用启发式算法</a:t>
            </a:r>
            <a:r>
              <a:rPr lang="zh-CN" altLang="en-US" sz="2000" spc="-10" dirty="0">
                <a:solidFill>
                  <a:srgbClr val="0070C0"/>
                </a:solidFill>
                <a:latin typeface="+mn-ea"/>
              </a:rPr>
              <a:t>：</a:t>
            </a:r>
            <a:r>
              <a:rPr lang="zh-CN" altLang="en-US" sz="2400" dirty="0">
                <a:solidFill>
                  <a:srgbClr val="121212"/>
                </a:solidFill>
                <a:latin typeface="-apple-system"/>
              </a:rPr>
              <a:t>先从候选划分特征中找到</a:t>
            </a:r>
            <a:r>
              <a:rPr lang="zh-CN" altLang="en-US" sz="2400" b="1" dirty="0">
                <a:solidFill>
                  <a:srgbClr val="FF0000"/>
                </a:solidFill>
                <a:latin typeface="-apple-system"/>
              </a:rPr>
              <a:t>信息增益</a:t>
            </a:r>
            <a:r>
              <a:rPr lang="zh-CN" altLang="en-US" sz="2400" dirty="0">
                <a:solidFill>
                  <a:srgbClr val="121212"/>
                </a:solidFill>
                <a:latin typeface="-apple-system"/>
              </a:rPr>
              <a:t>高于平均值的特征，再从中选择</a:t>
            </a:r>
            <a:r>
              <a:rPr lang="zh-CN" altLang="en-US" sz="2400" b="1" dirty="0">
                <a:solidFill>
                  <a:srgbClr val="FF0000"/>
                </a:solidFill>
                <a:latin typeface="-apple-system"/>
              </a:rPr>
              <a:t>增益率</a:t>
            </a:r>
            <a:r>
              <a:rPr lang="zh-CN" altLang="en-US" sz="2400" dirty="0">
                <a:solidFill>
                  <a:srgbClr val="121212"/>
                </a:solidFill>
                <a:latin typeface="-apple-system"/>
              </a:rPr>
              <a:t>最高的。</a:t>
            </a:r>
            <a:endParaRPr lang="en-US" altLang="zh-CN" sz="2400" spc="-10" dirty="0">
              <a:solidFill>
                <a:srgbClr val="0070C0"/>
              </a:solidFill>
              <a:latin typeface="+mn-ea"/>
            </a:endParaRPr>
          </a:p>
        </p:txBody>
      </p:sp>
      <p:sp>
        <p:nvSpPr>
          <p:cNvPr id="2" name="灯片编号占位符 1"/>
          <p:cNvSpPr>
            <a:spLocks noGrp="1"/>
          </p:cNvSpPr>
          <p:nvPr>
            <p:ph type="sldNum" sz="quarter" idx="14"/>
          </p:nvPr>
        </p:nvSpPr>
        <p:spPr/>
        <p:txBody>
          <a:bodyPr/>
          <a:lstStyle/>
          <a:p>
            <a:fld id="{AF69888C-E133-43D9-A638-B5C95925B91C}" type="slidenum">
              <a:rPr lang="zh-CN" altLang="en-US" smtClean="0"/>
              <a:t>24</a:t>
            </a:fld>
            <a:endParaRPr lang="zh-CN" altLang="en-US" dirty="0"/>
          </a:p>
        </p:txBody>
      </p:sp>
    </p:spTree>
    <p:extLst>
      <p:ext uri="{BB962C8B-B14F-4D97-AF65-F5344CB8AC3E}">
        <p14:creationId xmlns:p14="http://schemas.microsoft.com/office/powerpoint/2010/main" val="744467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529039" cy="426497"/>
          </a:xfrm>
        </p:spPr>
        <p:txBody>
          <a:bodyPr/>
          <a:lstStyle/>
          <a:p>
            <a:pPr marL="0" indent="0">
              <a:buNone/>
            </a:pPr>
            <a:r>
              <a:rPr lang="en-US" altLang="zh-CN" sz="4000" dirty="0"/>
              <a:t>2.2</a:t>
            </a:r>
            <a:r>
              <a:rPr lang="zh-CN" altLang="en-US" sz="4000" dirty="0"/>
              <a:t>、</a:t>
            </a:r>
            <a:r>
              <a:rPr lang="en-US" altLang="zh-CN" sz="4000" dirty="0"/>
              <a:t>C4.5</a:t>
            </a:r>
            <a:r>
              <a:rPr lang="zh-CN" altLang="en-US" sz="4000" dirty="0"/>
              <a:t>算法</a:t>
            </a:r>
          </a:p>
        </p:txBody>
      </p:sp>
      <p:sp>
        <p:nvSpPr>
          <p:cNvPr id="7" name="矩形 6">
            <a:extLst>
              <a:ext uri="{FF2B5EF4-FFF2-40B4-BE49-F238E27FC236}">
                <a16:creationId xmlns:a16="http://schemas.microsoft.com/office/drawing/2014/main" id="{D81A8123-1152-46D1-AF9F-B8471A64CBD9}"/>
              </a:ext>
            </a:extLst>
          </p:cNvPr>
          <p:cNvSpPr/>
          <p:nvPr/>
        </p:nvSpPr>
        <p:spPr>
          <a:xfrm>
            <a:off x="922561" y="729685"/>
            <a:ext cx="3105978" cy="633187"/>
          </a:xfrm>
          <a:prstGeom prst="rect">
            <a:avLst/>
          </a:prstGeom>
        </p:spPr>
        <p:txBody>
          <a:bodyPr wrap="none">
            <a:spAutoFit/>
          </a:bodyPr>
          <a:lstStyle/>
          <a:p>
            <a:pPr marL="342900" lvl="0" indent="-342900">
              <a:lnSpc>
                <a:spcPct val="120000"/>
              </a:lnSpc>
              <a:buFont typeface="Wingdings" pitchFamily="2" charset="2"/>
              <a:buChar char="Ø"/>
            </a:pPr>
            <a:r>
              <a:rPr lang="zh-CN" altLang="en-US" sz="3200" spc="-10" dirty="0">
                <a:latin typeface="微软雅黑"/>
              </a:rPr>
              <a:t> 连续属性处理</a:t>
            </a:r>
            <a:endParaRPr lang="en-US" altLang="zh-CN" sz="3200" spc="-10" dirty="0">
              <a:latin typeface="微软雅黑"/>
            </a:endParaRPr>
          </a:p>
        </p:txBody>
      </p:sp>
      <p:sp>
        <p:nvSpPr>
          <p:cNvPr id="3" name="矩形 2">
            <a:extLst>
              <a:ext uri="{FF2B5EF4-FFF2-40B4-BE49-F238E27FC236}">
                <a16:creationId xmlns:a16="http://schemas.microsoft.com/office/drawing/2014/main" id="{22A7CDC3-E5FE-43DF-BA6A-2976DC48EB78}"/>
              </a:ext>
            </a:extLst>
          </p:cNvPr>
          <p:cNvSpPr/>
          <p:nvPr/>
        </p:nvSpPr>
        <p:spPr>
          <a:xfrm>
            <a:off x="922561" y="1303706"/>
            <a:ext cx="2178802" cy="559640"/>
          </a:xfrm>
          <a:prstGeom prst="rect">
            <a:avLst/>
          </a:prstGeom>
        </p:spPr>
        <p:txBody>
          <a:bodyPr wrap="none">
            <a:spAutoFit/>
          </a:bodyPr>
          <a:lstStyle/>
          <a:p>
            <a:pPr marL="457200" lvl="0" indent="-457200">
              <a:lnSpc>
                <a:spcPct val="140000"/>
              </a:lnSpc>
              <a:buFont typeface="Wingdings" pitchFamily="2" charset="2"/>
              <a:buChar char="ü"/>
            </a:pPr>
            <a:r>
              <a:rPr lang="zh-CN" altLang="en-US" sz="2400" spc="-10" dirty="0">
                <a:solidFill>
                  <a:srgbClr val="FF0000"/>
                </a:solidFill>
                <a:latin typeface="微软雅黑"/>
              </a:rPr>
              <a:t>连续离散化</a:t>
            </a:r>
            <a:endParaRPr lang="zh-CN" altLang="en-US" sz="2400" dirty="0">
              <a:solidFill>
                <a:srgbClr val="121212"/>
              </a:solidFill>
              <a:latin typeface="-apple-system"/>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2A28F5B-2C23-4A8F-BC57-6E6DCF512276}"/>
                  </a:ext>
                </a:extLst>
              </p:cNvPr>
              <p:cNvSpPr/>
              <p:nvPr/>
            </p:nvSpPr>
            <p:spPr>
              <a:xfrm>
                <a:off x="922561" y="1863346"/>
                <a:ext cx="6096000" cy="3634969"/>
              </a:xfrm>
              <a:prstGeom prst="rect">
                <a:avLst/>
              </a:prstGeom>
            </p:spPr>
            <p:txBody>
              <a:bodyPr>
                <a:spAutoFit/>
              </a:bodyPr>
              <a:lstStyle/>
              <a:p>
                <a:pPr marL="457200" indent="-457200">
                  <a:lnSpc>
                    <a:spcPct val="125000"/>
                  </a:lnSpc>
                  <a:buAutoNum type="arabicPeriod"/>
                </a:pPr>
                <a:r>
                  <a:rPr lang="zh-CN" altLang="en-US" sz="2400" dirty="0">
                    <a:latin typeface="+mn-ea"/>
                  </a:rPr>
                  <a:t>将连续属性在数据集</a:t>
                </a:r>
                <a:r>
                  <a:rPr lang="en-US" altLang="zh-CN" sz="2400" dirty="0">
                    <a:latin typeface="+mn-ea"/>
                  </a:rPr>
                  <a:t>D</a:t>
                </a:r>
                <a:r>
                  <a:rPr lang="zh-CN" altLang="en-US" sz="2400" dirty="0">
                    <a:latin typeface="+mn-ea"/>
                  </a:rPr>
                  <a:t>上的取值按从小到大排列，记为</a:t>
                </a:r>
                <a14:m>
                  <m:oMath xmlns:m="http://schemas.openxmlformats.org/officeDocument/2006/math">
                    <m:r>
                      <a:rPr lang="en-US" altLang="zh-CN" sz="2400" i="1" dirty="0">
                        <a:latin typeface="Cambria Math" panose="02040503050406030204" pitchFamily="18" charset="0"/>
                      </a:rPr>
                      <m:t>{</m:t>
                    </m:r>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𝑎</m:t>
                        </m:r>
                      </m:e>
                      <m:sub>
                        <m:r>
                          <a:rPr lang="en-US" altLang="zh-CN" sz="2400" b="0" i="1" dirty="0" smtClean="0">
                            <a:latin typeface="Cambria Math" panose="02040503050406030204" pitchFamily="18" charset="0"/>
                          </a:rPr>
                          <m:t>1</m:t>
                        </m:r>
                      </m:sub>
                    </m:sSub>
                    <m:r>
                      <a:rPr lang="en-US" altLang="zh-CN" sz="2400" b="0" i="1" dirty="0" smtClean="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𝑎</m:t>
                        </m:r>
                      </m:e>
                      <m:sub>
                        <m:r>
                          <a:rPr lang="en-US" altLang="zh-CN" sz="2400" b="0" i="1" dirty="0" smtClean="0">
                            <a:latin typeface="Cambria Math" panose="02040503050406030204" pitchFamily="18" charset="0"/>
                          </a:rPr>
                          <m:t>2</m:t>
                        </m:r>
                      </m:sub>
                    </m:sSub>
                    <m:r>
                      <a:rPr lang="en-US" altLang="zh-CN" sz="2400" b="0" i="1" dirty="0" smtClean="0">
                        <a:latin typeface="Cambria Math" panose="02040503050406030204" pitchFamily="18" charset="0"/>
                      </a:rPr>
                      <m:t>,</m:t>
                    </m:r>
                    <m:r>
                      <a:rPr lang="en-US" altLang="zh-CN" sz="2400" i="1" dirty="0">
                        <a:latin typeface="Cambria Math" panose="02040503050406030204" pitchFamily="18" charset="0"/>
                      </a:rPr>
                      <m:t>…</m:t>
                    </m:r>
                    <m:r>
                      <a:rPr lang="en-US" altLang="zh-CN" sz="2400" b="0" i="0" dirty="0" smtClean="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𝑎</m:t>
                        </m:r>
                      </m:e>
                      <m:sub>
                        <m:r>
                          <a:rPr lang="en-US" altLang="zh-CN" sz="2400" b="0" i="1" dirty="0" smtClean="0">
                            <a:latin typeface="Cambria Math" panose="02040503050406030204" pitchFamily="18" charset="0"/>
                          </a:rPr>
                          <m:t>𝑛</m:t>
                        </m:r>
                      </m:sub>
                    </m:sSub>
                    <m:r>
                      <a:rPr lang="en-US" altLang="zh-CN" sz="2400" b="0" i="0" dirty="0" smtClean="0">
                        <a:latin typeface="Cambria Math" panose="02040503050406030204" pitchFamily="18" charset="0"/>
                      </a:rPr>
                      <m:t>}</m:t>
                    </m:r>
                  </m:oMath>
                </a14:m>
                <a:endParaRPr lang="en-US" altLang="zh-CN" sz="2400" dirty="0">
                  <a:latin typeface="+mn-ea"/>
                </a:endParaRPr>
              </a:p>
              <a:p>
                <a:pPr marL="457200" indent="-457200">
                  <a:lnSpc>
                    <a:spcPct val="125000"/>
                  </a:lnSpc>
                  <a:buAutoNum type="arabicPeriod"/>
                </a:pPr>
                <a:r>
                  <a:rPr lang="zh-CN" altLang="en-US" sz="2400" dirty="0">
                    <a:latin typeface="+mn-ea"/>
                  </a:rPr>
                  <a:t>此时会产生</a:t>
                </a:r>
                <a:r>
                  <a:rPr lang="en-US" altLang="zh-CN" sz="2400" dirty="0">
                    <a:latin typeface="+mn-ea"/>
                  </a:rPr>
                  <a:t>n-1</a:t>
                </a:r>
                <a:r>
                  <a:rPr lang="zh-CN" altLang="en-US" sz="2400" dirty="0">
                    <a:latin typeface="+mn-ea"/>
                  </a:rPr>
                  <a:t>个划分点（划分点取两侧值平均数）例如</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𝑎</m:t>
                            </m:r>
                          </m:e>
                          <m:sub>
                            <m:r>
                              <a:rPr lang="en-US" altLang="zh-CN" sz="2400" i="1" dirty="0">
                                <a:latin typeface="Cambria Math" panose="02040503050406030204" pitchFamily="18" charset="0"/>
                              </a:rPr>
                              <m:t>1</m:t>
                            </m:r>
                          </m:sub>
                        </m:sSub>
                        <m:r>
                          <a:rPr lang="en-US" altLang="zh-CN" sz="2400" b="0" i="1" dirty="0" smtClean="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𝑎</m:t>
                            </m:r>
                          </m:e>
                          <m:sub>
                            <m:r>
                              <a:rPr lang="en-US" altLang="zh-CN" sz="2400" b="0" i="1" dirty="0" smtClean="0">
                                <a:latin typeface="Cambria Math" panose="02040503050406030204" pitchFamily="18" charset="0"/>
                              </a:rPr>
                              <m:t>2</m:t>
                            </m:r>
                          </m:sub>
                        </m:sSub>
                      </m:num>
                      <m:den>
                        <m:r>
                          <a:rPr lang="en-US" altLang="zh-CN" sz="2400" b="0" i="1" smtClean="0">
                            <a:latin typeface="Cambria Math" panose="02040503050406030204" pitchFamily="18" charset="0"/>
                          </a:rPr>
                          <m:t>2</m:t>
                        </m:r>
                      </m:den>
                    </m:f>
                    <m:r>
                      <a:rPr lang="zh-CN" altLang="en-US" sz="2400" i="1">
                        <a:latin typeface="Cambria Math" panose="02040503050406030204" pitchFamily="18" charset="0"/>
                      </a:rPr>
                      <m:t>，</m:t>
                    </m:r>
                    <m:r>
                      <a:rPr lang="zh-CN" altLang="en-US" sz="2400" i="1" smtClean="0">
                        <a:latin typeface="Cambria Math" panose="02040503050406030204" pitchFamily="18" charset="0"/>
                      </a:rPr>
                      <m:t>得到</m:t>
                    </m:r>
                  </m:oMath>
                </a14:m>
                <a:r>
                  <a:rPr lang="zh-CN" altLang="en-US" sz="2400" dirty="0">
                    <a:latin typeface="+mn-ea"/>
                  </a:rPr>
                  <a:t>一个划分点集合</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𝑇</m:t>
                        </m:r>
                      </m:e>
                      <m:sub>
                        <m:r>
                          <a:rPr lang="en-US" altLang="zh-CN" sz="2400" b="0" i="1" smtClean="0">
                            <a:latin typeface="Cambria Math" panose="02040503050406030204" pitchFamily="18" charset="0"/>
                          </a:rPr>
                          <m:t>𝑎</m:t>
                        </m:r>
                      </m:sub>
                    </m:sSub>
                    <m:r>
                      <a:rPr lang="en-US" altLang="zh-CN" sz="2400" i="1">
                        <a:latin typeface="Cambria Math" panose="02040503050406030204" pitchFamily="18" charset="0"/>
                      </a:rPr>
                      <m:t>=</m:t>
                    </m:r>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𝑎</m:t>
                            </m:r>
                          </m:e>
                          <m:sub>
                            <m:r>
                              <a:rPr lang="en-US" altLang="zh-CN" sz="2400" b="0" i="1" dirty="0" smtClean="0">
                                <a:latin typeface="Cambria Math" panose="02040503050406030204" pitchFamily="18" charset="0"/>
                              </a:rPr>
                              <m:t>𝑖</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𝑎</m:t>
                            </m:r>
                          </m:e>
                          <m:sub>
                            <m:r>
                              <a:rPr lang="en-US" altLang="zh-CN" sz="2400" b="0" i="1" dirty="0" smtClean="0">
                                <a:latin typeface="Cambria Math" panose="02040503050406030204" pitchFamily="18" charset="0"/>
                              </a:rPr>
                              <m:t>𝑖</m:t>
                            </m:r>
                            <m:r>
                              <a:rPr lang="en-US" altLang="zh-CN" sz="2400" b="0" i="1" dirty="0" smtClean="0">
                                <a:latin typeface="Cambria Math" panose="02040503050406030204" pitchFamily="18" charset="0"/>
                              </a:rPr>
                              <m:t>+1</m:t>
                            </m:r>
                          </m:sub>
                        </m:sSub>
                      </m:num>
                      <m:den>
                        <m:r>
                          <a:rPr lang="en-US" altLang="zh-CN" sz="2400" i="1">
                            <a:latin typeface="Cambria Math" panose="02040503050406030204" pitchFamily="18" charset="0"/>
                          </a:rPr>
                          <m:t>2</m:t>
                        </m:r>
                      </m:den>
                    </m:f>
                    <m:r>
                      <a:rPr lang="en-US" altLang="zh-CN" sz="2400" b="0" i="1" smtClean="0">
                        <a:latin typeface="Cambria Math" panose="02040503050406030204" pitchFamily="18" charset="0"/>
                      </a:rPr>
                      <m:t>|1</m:t>
                    </m:r>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𝑖</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𝑛</m:t>
                    </m:r>
                    <m:r>
                      <a:rPr lang="en-US" altLang="zh-CN" sz="2400" b="0" i="1" smtClean="0">
                        <a:latin typeface="Cambria Math" panose="02040503050406030204" pitchFamily="18" charset="0"/>
                        <a:ea typeface="Cambria Math" panose="02040503050406030204" pitchFamily="18" charset="0"/>
                      </a:rPr>
                      <m:t>−1}</m:t>
                    </m:r>
                  </m:oMath>
                </a14:m>
                <a:endParaRPr lang="en-US" altLang="zh-CN" sz="2400" dirty="0">
                  <a:latin typeface="+mn-ea"/>
                </a:endParaRPr>
              </a:p>
              <a:p>
                <a:pPr marL="457200" indent="-457200">
                  <a:lnSpc>
                    <a:spcPct val="125000"/>
                  </a:lnSpc>
                  <a:buAutoNum type="arabicPeriod"/>
                </a:pPr>
                <a:r>
                  <a:rPr lang="zh-CN" altLang="en-US" sz="2400" dirty="0">
                    <a:latin typeface="+mn-ea"/>
                  </a:rPr>
                  <a:t>将其看为离散属性值来考察这些划分点（例如使用信息增益进行划分）</a:t>
                </a:r>
              </a:p>
            </p:txBody>
          </p:sp>
        </mc:Choice>
        <mc:Fallback xmlns="">
          <p:sp>
            <p:nvSpPr>
              <p:cNvPr id="5" name="矩形 4">
                <a:extLst>
                  <a:ext uri="{FF2B5EF4-FFF2-40B4-BE49-F238E27FC236}">
                    <a16:creationId xmlns:a16="http://schemas.microsoft.com/office/drawing/2014/main" id="{C2A28F5B-2C23-4A8F-BC57-6E6DCF512276}"/>
                  </a:ext>
                </a:extLst>
              </p:cNvPr>
              <p:cNvSpPr>
                <a:spLocks noRot="1" noChangeAspect="1" noMove="1" noResize="1" noEditPoints="1" noAdjustHandles="1" noChangeArrowheads="1" noChangeShapeType="1" noTextEdit="1"/>
              </p:cNvSpPr>
              <p:nvPr/>
            </p:nvSpPr>
            <p:spPr>
              <a:xfrm>
                <a:off x="922561" y="1863346"/>
                <a:ext cx="6096000" cy="3634969"/>
              </a:xfrm>
              <a:prstGeom prst="rect">
                <a:avLst/>
              </a:prstGeom>
              <a:blipFill>
                <a:blip r:embed="rId3"/>
                <a:stretch>
                  <a:fillRect l="-1800" t="-1174" r="-900" b="-3020"/>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29997063-ABAE-41AC-AD51-9C6A79FAB045}"/>
              </a:ext>
            </a:extLst>
          </p:cNvPr>
          <p:cNvPicPr>
            <a:picLocks noChangeAspect="1"/>
          </p:cNvPicPr>
          <p:nvPr/>
        </p:nvPicPr>
        <p:blipFill>
          <a:blip r:embed="rId4"/>
          <a:stretch>
            <a:fillRect/>
          </a:stretch>
        </p:blipFill>
        <p:spPr>
          <a:xfrm>
            <a:off x="7302837" y="1076993"/>
            <a:ext cx="4053731" cy="705663"/>
          </a:xfrm>
          <a:prstGeom prst="rect">
            <a:avLst/>
          </a:prstGeom>
        </p:spPr>
      </p:pic>
      <p:pic>
        <p:nvPicPr>
          <p:cNvPr id="17" name="图片 16">
            <a:extLst>
              <a:ext uri="{FF2B5EF4-FFF2-40B4-BE49-F238E27FC236}">
                <a16:creationId xmlns:a16="http://schemas.microsoft.com/office/drawing/2014/main" id="{0ED5CC0B-A444-4696-84D1-7A4480831CA5}"/>
              </a:ext>
            </a:extLst>
          </p:cNvPr>
          <p:cNvPicPr>
            <a:picLocks noChangeAspect="1"/>
          </p:cNvPicPr>
          <p:nvPr/>
        </p:nvPicPr>
        <p:blipFill>
          <a:blip r:embed="rId5"/>
          <a:stretch>
            <a:fillRect/>
          </a:stretch>
        </p:blipFill>
        <p:spPr>
          <a:xfrm>
            <a:off x="7302837" y="1928324"/>
            <a:ext cx="4041314" cy="1568617"/>
          </a:xfrm>
          <a:prstGeom prst="rect">
            <a:avLst/>
          </a:prstGeom>
        </p:spPr>
      </p:pic>
      <p:pic>
        <p:nvPicPr>
          <p:cNvPr id="18" name="图片 17">
            <a:extLst>
              <a:ext uri="{FF2B5EF4-FFF2-40B4-BE49-F238E27FC236}">
                <a16:creationId xmlns:a16="http://schemas.microsoft.com/office/drawing/2014/main" id="{287095BE-6F2B-47E1-B905-C8C9842164FF}"/>
              </a:ext>
            </a:extLst>
          </p:cNvPr>
          <p:cNvPicPr>
            <a:picLocks noChangeAspect="1"/>
          </p:cNvPicPr>
          <p:nvPr/>
        </p:nvPicPr>
        <p:blipFill>
          <a:blip r:embed="rId6"/>
          <a:stretch>
            <a:fillRect/>
          </a:stretch>
        </p:blipFill>
        <p:spPr>
          <a:xfrm>
            <a:off x="7302835" y="3332036"/>
            <a:ext cx="4041313" cy="1568617"/>
          </a:xfrm>
          <a:prstGeom prst="rect">
            <a:avLst/>
          </a:prstGeom>
        </p:spPr>
      </p:pic>
      <p:pic>
        <p:nvPicPr>
          <p:cNvPr id="19" name="图片 18">
            <a:extLst>
              <a:ext uri="{FF2B5EF4-FFF2-40B4-BE49-F238E27FC236}">
                <a16:creationId xmlns:a16="http://schemas.microsoft.com/office/drawing/2014/main" id="{8F06841B-D808-4566-BD13-56B0BF31CD27}"/>
              </a:ext>
            </a:extLst>
          </p:cNvPr>
          <p:cNvPicPr>
            <a:picLocks noChangeAspect="1"/>
          </p:cNvPicPr>
          <p:nvPr/>
        </p:nvPicPr>
        <p:blipFill>
          <a:blip r:embed="rId7"/>
          <a:stretch>
            <a:fillRect/>
          </a:stretch>
        </p:blipFill>
        <p:spPr>
          <a:xfrm>
            <a:off x="7302836" y="4829174"/>
            <a:ext cx="4041313" cy="1561253"/>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51A5F8B-7C55-7D05-CF91-BE014EF4FBC6}"/>
                  </a:ext>
                </a:extLst>
              </p:cNvPr>
              <p:cNvSpPr txBox="1"/>
              <p:nvPr/>
            </p:nvSpPr>
            <p:spPr>
              <a:xfrm>
                <a:off x="853615" y="5498315"/>
                <a:ext cx="6100762" cy="8426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Pre>
                        <m:sPrePr>
                          <m:ctrlPr>
                            <a:rPr lang="en-US" altLang="zh-CN" sz="1800" i="1" smtClean="0">
                              <a:solidFill>
                                <a:schemeClr val="tx1"/>
                              </a:solidFill>
                              <a:latin typeface="Cambria Math" panose="02040503050406030204" pitchFamily="18" charset="0"/>
                              <a:ea typeface="Microsoft YaHei" panose="020B0503020204020204" pitchFamily="34" charset="-122"/>
                            </a:rPr>
                          </m:ctrlPr>
                        </m:sPrePr>
                        <m:sub>
                          <m:r>
                            <a:rPr lang="en-US" altLang="zh-CN" sz="1800" b="0" i="1" smtClean="0">
                              <a:solidFill>
                                <a:schemeClr val="tx1"/>
                              </a:solidFill>
                              <a:latin typeface="Cambria Math" panose="02040503050406030204" pitchFamily="18" charset="0"/>
                              <a:ea typeface="Microsoft YaHei" panose="020B0503020204020204" pitchFamily="34" charset="-122"/>
                            </a:rPr>
                            <m:t>𝑡</m:t>
                          </m:r>
                          <m:r>
                            <a:rPr lang="en-US" altLang="zh-CN" sz="1800" b="0" i="1" smtClean="0">
                              <a:solidFill>
                                <a:schemeClr val="tx1"/>
                              </a:solidFill>
                              <a:latin typeface="Cambria Math" panose="02040503050406030204" pitchFamily="18" charset="0"/>
                              <a:ea typeface="Cambria Math" panose="02040503050406030204" pitchFamily="18" charset="0"/>
                            </a:rPr>
                            <m:t>∈</m:t>
                          </m:r>
                          <m:sSub>
                            <m:sSubPr>
                              <m:ctrlPr>
                                <a:rPr lang="en-US" altLang="zh-CN" sz="1800" b="0" i="1" smtClean="0">
                                  <a:solidFill>
                                    <a:schemeClr val="tx1"/>
                                  </a:solidFill>
                                  <a:latin typeface="Cambria Math" panose="02040503050406030204" pitchFamily="18" charset="0"/>
                                  <a:ea typeface="Cambria Math" panose="02040503050406030204" pitchFamily="18" charset="0"/>
                                </a:rPr>
                              </m:ctrlPr>
                            </m:sSubPr>
                            <m:e>
                              <m:r>
                                <a:rPr lang="en-US" altLang="zh-CN" sz="1800" b="0" i="1" smtClean="0">
                                  <a:solidFill>
                                    <a:schemeClr val="tx1"/>
                                  </a:solidFill>
                                  <a:latin typeface="Cambria Math" panose="02040503050406030204" pitchFamily="18" charset="0"/>
                                  <a:ea typeface="Cambria Math" panose="02040503050406030204" pitchFamily="18" charset="0"/>
                                </a:rPr>
                                <m:t>𝑇</m:t>
                              </m:r>
                            </m:e>
                            <m:sub>
                              <m:r>
                                <a:rPr lang="en-US" altLang="zh-CN" sz="1800" b="0" i="1" smtClean="0">
                                  <a:solidFill>
                                    <a:schemeClr val="tx1"/>
                                  </a:solidFill>
                                  <a:latin typeface="Cambria Math" panose="02040503050406030204" pitchFamily="18" charset="0"/>
                                  <a:ea typeface="Cambria Math" panose="02040503050406030204" pitchFamily="18" charset="0"/>
                                </a:rPr>
                                <m:t>𝑎</m:t>
                              </m:r>
                            </m:sub>
                          </m:sSub>
                        </m:sub>
                        <m:sup>
                          <m:r>
                            <a:rPr lang="en-US" b="0" i="1" smtClean="0">
                              <a:solidFill>
                                <a:schemeClr val="tx1"/>
                              </a:solidFill>
                              <a:latin typeface="Cambria Math" panose="02040503050406030204" pitchFamily="18" charset="0"/>
                            </a:rPr>
                            <m:t>𝑚𝑎𝑥</m:t>
                          </m:r>
                        </m:sup>
                        <m:e>
                          <m:r>
                            <a:rPr lang="en-US" b="0" i="1" smtClean="0">
                              <a:solidFill>
                                <a:schemeClr val="tx1"/>
                              </a:solidFill>
                              <a:latin typeface="Cambria Math" panose="02040503050406030204" pitchFamily="18" charset="0"/>
                            </a:rPr>
                            <m:t>𝐸𝑛𝑡</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b="0" i="1" smtClean="0">
                              <a:solidFill>
                                <a:schemeClr val="tx1"/>
                              </a:solidFill>
                              <a:latin typeface="Cambria Math" panose="02040503050406030204" pitchFamily="18" charset="0"/>
                            </a:rPr>
                            <m:t>−</m:t>
                          </m:r>
                          <m:nary>
                            <m:naryPr>
                              <m:chr m:val="∑"/>
                              <m:supHide m:val="on"/>
                              <m:ctrlPr>
                                <a:rPr lang="en-US" altLang="zh-CN" i="1">
                                  <a:solidFill>
                                    <a:schemeClr val="tx1"/>
                                  </a:solidFill>
                                  <a:latin typeface="Cambria Math" panose="02040503050406030204" pitchFamily="18" charset="0"/>
                                  <a:ea typeface="Microsoft YaHei" panose="020B0503020204020204" pitchFamily="34" charset="-122"/>
                                </a:rPr>
                              </m:ctrlPr>
                            </m:naryPr>
                            <m:sub>
                              <m:r>
                                <a:rPr lang="en-US" altLang="zh-CN" i="1" smtClean="0">
                                  <a:solidFill>
                                    <a:schemeClr val="tx1"/>
                                  </a:solidFill>
                                  <a:latin typeface="Cambria Math" panose="02040503050406030204" pitchFamily="18" charset="0"/>
                                  <a:ea typeface="Cambria Math" panose="02040503050406030204" pitchFamily="18" charset="0"/>
                                </a:rPr>
                                <m:t>𝜆</m:t>
                              </m:r>
                              <m:r>
                                <a:rPr lang="en-US" altLang="zh-CN" i="1" smtClean="0">
                                  <a:solidFill>
                                    <a:schemeClr val="tx1"/>
                                  </a:solidFill>
                                  <a:latin typeface="Cambria Math" panose="02040503050406030204" pitchFamily="18" charset="0"/>
                                  <a:ea typeface="Cambria Math" panose="02040503050406030204" pitchFamily="18" charset="0"/>
                                </a:rPr>
                                <m:t>∈{−,+}</m:t>
                              </m:r>
                            </m:sub>
                            <m:sup/>
                            <m:e>
                              <m:f>
                                <m:fPr>
                                  <m:ctrlPr>
                                    <a:rPr lang="en-US" altLang="zh-CN" i="1">
                                      <a:solidFill>
                                        <a:schemeClr val="tx1"/>
                                      </a:solidFill>
                                      <a:latin typeface="Cambria Math" panose="02040503050406030204" pitchFamily="18" charset="0"/>
                                      <a:ea typeface="Microsoft YaHei" panose="020B0503020204020204" pitchFamily="34" charset="-122"/>
                                    </a:rPr>
                                  </m:ctrlPr>
                                </m:fPr>
                                <m:num>
                                  <m:d>
                                    <m:dPr>
                                      <m:begChr m:val="|"/>
                                      <m:endChr m:val="|"/>
                                      <m:ctrlPr>
                                        <a:rPr lang="en-US" altLang="zh-CN" i="1">
                                          <a:solidFill>
                                            <a:schemeClr val="tx1"/>
                                          </a:solidFill>
                                          <a:latin typeface="Cambria Math" panose="02040503050406030204" pitchFamily="18" charset="0"/>
                                          <a:ea typeface="Microsoft YaHei" panose="020B0503020204020204" pitchFamily="34" charset="-122"/>
                                        </a:rPr>
                                      </m:ctrlPr>
                                    </m:dPr>
                                    <m:e>
                                      <m:sSubSup>
                                        <m:sSubSupPr>
                                          <m:ctrlPr>
                                            <a:rPr lang="en-US" altLang="zh-CN" i="1" smtClean="0">
                                              <a:solidFill>
                                                <a:schemeClr val="tx1"/>
                                              </a:solidFill>
                                              <a:latin typeface="Cambria Math" panose="02040503050406030204" pitchFamily="18" charset="0"/>
                                              <a:ea typeface="Microsoft YaHei" panose="020B0503020204020204" pitchFamily="34" charset="-122"/>
                                            </a:rPr>
                                          </m:ctrlPr>
                                        </m:sSubSupPr>
                                        <m:e>
                                          <m:r>
                                            <a:rPr lang="en-US" altLang="zh-CN" b="0" i="1" smtClean="0">
                                              <a:solidFill>
                                                <a:schemeClr val="tx1"/>
                                              </a:solidFill>
                                              <a:latin typeface="Cambria Math" panose="02040503050406030204" pitchFamily="18" charset="0"/>
                                              <a:ea typeface="Microsoft YaHei" panose="020B0503020204020204" pitchFamily="34" charset="-122"/>
                                            </a:rPr>
                                            <m:t>𝐷</m:t>
                                          </m:r>
                                        </m:e>
                                        <m:sub>
                                          <m:r>
                                            <a:rPr lang="en-US" altLang="zh-CN" b="0" i="1" smtClean="0">
                                              <a:solidFill>
                                                <a:schemeClr val="tx1"/>
                                              </a:solidFill>
                                              <a:latin typeface="Cambria Math" panose="02040503050406030204" pitchFamily="18" charset="0"/>
                                              <a:ea typeface="Microsoft YaHei" panose="020B0503020204020204" pitchFamily="34" charset="-122"/>
                                            </a:rPr>
                                            <m:t>𝑡</m:t>
                                          </m:r>
                                        </m:sub>
                                        <m:sup>
                                          <m:r>
                                            <a:rPr lang="en-US" altLang="zh-CN" i="1" smtClean="0">
                                              <a:solidFill>
                                                <a:schemeClr val="tx1"/>
                                              </a:solidFill>
                                              <a:latin typeface="Cambria Math" panose="02040503050406030204" pitchFamily="18" charset="0"/>
                                              <a:ea typeface="Cambria Math" panose="02040503050406030204" pitchFamily="18" charset="0"/>
                                            </a:rPr>
                                            <m:t>𝜆</m:t>
                                          </m:r>
                                        </m:sup>
                                      </m:sSubSup>
                                    </m:e>
                                  </m:d>
                                </m:num>
                                <m:den>
                                  <m:d>
                                    <m:dPr>
                                      <m:begChr m:val="|"/>
                                      <m:endChr m:val="|"/>
                                      <m:ctrlPr>
                                        <a:rPr lang="en-US" altLang="zh-CN" i="1">
                                          <a:solidFill>
                                            <a:schemeClr val="tx1"/>
                                          </a:solidFill>
                                          <a:latin typeface="Cambria Math" panose="02040503050406030204" pitchFamily="18" charset="0"/>
                                          <a:ea typeface="Microsoft YaHei" panose="020B0503020204020204" pitchFamily="34" charset="-122"/>
                                        </a:rPr>
                                      </m:ctrlPr>
                                    </m:dPr>
                                    <m:e>
                                      <m:r>
                                        <a:rPr lang="en-US" altLang="zh-CN" i="1">
                                          <a:solidFill>
                                            <a:schemeClr val="tx1"/>
                                          </a:solidFill>
                                          <a:latin typeface="Cambria Math" panose="02040503050406030204" pitchFamily="18" charset="0"/>
                                          <a:ea typeface="Microsoft YaHei" panose="020B0503020204020204" pitchFamily="34" charset="-122"/>
                                        </a:rPr>
                                        <m:t>𝐷</m:t>
                                      </m:r>
                                    </m:e>
                                  </m:d>
                                </m:den>
                              </m:f>
                              <m:r>
                                <a:rPr lang="en-US" altLang="zh-CN" i="1">
                                  <a:solidFill>
                                    <a:schemeClr val="tx1"/>
                                  </a:solidFill>
                                  <a:latin typeface="Cambria Math" panose="02040503050406030204" pitchFamily="18" charset="0"/>
                                  <a:ea typeface="Microsoft YaHei" panose="020B0503020204020204" pitchFamily="34" charset="-122"/>
                                </a:rPr>
                                <m:t>𝐸𝑛𝑡</m:t>
                              </m:r>
                              <m:r>
                                <a:rPr lang="en-US" altLang="zh-CN" i="1">
                                  <a:solidFill>
                                    <a:schemeClr val="tx1"/>
                                  </a:solidFill>
                                  <a:latin typeface="Cambria Math" panose="02040503050406030204" pitchFamily="18" charset="0"/>
                                  <a:ea typeface="Microsoft YaHei" panose="020B0503020204020204" pitchFamily="34" charset="-122"/>
                                </a:rPr>
                                <m:t>(</m:t>
                              </m:r>
                              <m:sSubSup>
                                <m:sSubSupPr>
                                  <m:ctrlPr>
                                    <a:rPr lang="en-US" altLang="zh-CN" i="1">
                                      <a:solidFill>
                                        <a:schemeClr val="tx1"/>
                                      </a:solidFill>
                                      <a:latin typeface="Cambria Math" panose="02040503050406030204" pitchFamily="18" charset="0"/>
                                      <a:ea typeface="Microsoft YaHei" panose="020B0503020204020204" pitchFamily="34" charset="-122"/>
                                    </a:rPr>
                                  </m:ctrlPr>
                                </m:sSubSupPr>
                                <m:e>
                                  <m:r>
                                    <a:rPr lang="en-US" altLang="zh-CN" i="1">
                                      <a:solidFill>
                                        <a:schemeClr val="tx1"/>
                                      </a:solidFill>
                                      <a:latin typeface="Cambria Math" panose="02040503050406030204" pitchFamily="18" charset="0"/>
                                      <a:ea typeface="Microsoft YaHei" panose="020B0503020204020204" pitchFamily="34" charset="-122"/>
                                    </a:rPr>
                                    <m:t>𝐷</m:t>
                                  </m:r>
                                </m:e>
                                <m:sub>
                                  <m:r>
                                    <a:rPr lang="en-US" altLang="zh-CN" i="1">
                                      <a:solidFill>
                                        <a:schemeClr val="tx1"/>
                                      </a:solidFill>
                                      <a:latin typeface="Cambria Math" panose="02040503050406030204" pitchFamily="18" charset="0"/>
                                      <a:ea typeface="Microsoft YaHei" panose="020B0503020204020204" pitchFamily="34" charset="-122"/>
                                    </a:rPr>
                                    <m:t>𝑡</m:t>
                                  </m:r>
                                </m:sub>
                                <m:sup>
                                  <m:r>
                                    <a:rPr lang="en-US" altLang="zh-CN" i="1">
                                      <a:solidFill>
                                        <a:schemeClr val="tx1"/>
                                      </a:solidFill>
                                      <a:latin typeface="Cambria Math" panose="02040503050406030204" pitchFamily="18" charset="0"/>
                                      <a:ea typeface="Cambria Math" panose="02040503050406030204" pitchFamily="18" charset="0"/>
                                    </a:rPr>
                                    <m:t>𝜆</m:t>
                                  </m:r>
                                </m:sup>
                              </m:sSubSup>
                              <m:r>
                                <a:rPr lang="en-US" altLang="zh-CN" i="1">
                                  <a:solidFill>
                                    <a:schemeClr val="tx1"/>
                                  </a:solidFill>
                                  <a:latin typeface="Cambria Math" panose="02040503050406030204" pitchFamily="18" charset="0"/>
                                  <a:ea typeface="Microsoft YaHei" panose="020B0503020204020204" pitchFamily="34" charset="-122"/>
                                </a:rPr>
                                <m:t>)</m:t>
                              </m:r>
                            </m:e>
                          </m:nary>
                        </m:e>
                      </m:sPre>
                    </m:oMath>
                  </m:oMathPara>
                </a14:m>
                <a:endParaRPr lang="en-CN" dirty="0">
                  <a:solidFill>
                    <a:schemeClr val="tx1"/>
                  </a:solidFill>
                </a:endParaRPr>
              </a:p>
            </p:txBody>
          </p:sp>
        </mc:Choice>
        <mc:Fallback xmlns="">
          <p:sp>
            <p:nvSpPr>
              <p:cNvPr id="9" name="TextBox 8">
                <a:extLst>
                  <a:ext uri="{FF2B5EF4-FFF2-40B4-BE49-F238E27FC236}">
                    <a16:creationId xmlns:a16="http://schemas.microsoft.com/office/drawing/2014/main" id="{651A5F8B-7C55-7D05-CF91-BE014EF4FBC6}"/>
                  </a:ext>
                </a:extLst>
              </p:cNvPr>
              <p:cNvSpPr txBox="1">
                <a:spLocks noRot="1" noChangeAspect="1" noMove="1" noResize="1" noEditPoints="1" noAdjustHandles="1" noChangeArrowheads="1" noChangeShapeType="1" noTextEdit="1"/>
              </p:cNvSpPr>
              <p:nvPr/>
            </p:nvSpPr>
            <p:spPr>
              <a:xfrm>
                <a:off x="853615" y="5498315"/>
                <a:ext cx="6100762" cy="842603"/>
              </a:xfrm>
              <a:prstGeom prst="rect">
                <a:avLst/>
              </a:prstGeom>
              <a:blipFill>
                <a:blip r:embed="rId8"/>
                <a:stretch>
                  <a:fillRect t="-102941" b="-148529"/>
                </a:stretch>
              </a:blipFill>
            </p:spPr>
            <p:txBody>
              <a:bodyPr/>
              <a:lstStyle/>
              <a:p>
                <a:r>
                  <a:rPr lang="en-CN">
                    <a:noFill/>
                  </a:rPr>
                  <a:t> </a:t>
                </a:r>
              </a:p>
            </p:txBody>
          </p:sp>
        </mc:Fallback>
      </mc:AlternateContent>
      <p:sp>
        <p:nvSpPr>
          <p:cNvPr id="6" name="文本框 5">
            <a:extLst>
              <a:ext uri="{FF2B5EF4-FFF2-40B4-BE49-F238E27FC236}">
                <a16:creationId xmlns:a16="http://schemas.microsoft.com/office/drawing/2014/main" id="{78F03E94-F118-41D3-9139-5C03CADD3B83}"/>
              </a:ext>
            </a:extLst>
          </p:cNvPr>
          <p:cNvSpPr txBox="1"/>
          <p:nvPr/>
        </p:nvSpPr>
        <p:spPr>
          <a:xfrm>
            <a:off x="7635926" y="4116344"/>
            <a:ext cx="1409694" cy="369332"/>
          </a:xfrm>
          <a:prstGeom prst="rect">
            <a:avLst/>
          </a:prstGeom>
          <a:noFill/>
        </p:spPr>
        <p:txBody>
          <a:bodyPr wrap="square" rtlCol="0">
            <a:spAutoFit/>
          </a:bodyPr>
          <a:lstStyle/>
          <a:p>
            <a:pPr algn="l"/>
            <a:r>
              <a:rPr lang="en-US" altLang="zh-CN" b="1" dirty="0">
                <a:solidFill>
                  <a:srgbClr val="FF0000"/>
                </a:solidFill>
                <a:latin typeface="+mn-ea"/>
              </a:rPr>
              <a:t>-1</a:t>
            </a:r>
            <a:endParaRPr lang="zh-CN" altLang="en-US" b="1" dirty="0">
              <a:solidFill>
                <a:srgbClr val="FF0000"/>
              </a:solidFill>
              <a:latin typeface="+mn-ea"/>
            </a:endParaRPr>
          </a:p>
        </p:txBody>
      </p:sp>
      <p:sp>
        <p:nvSpPr>
          <p:cNvPr id="13" name="文本框 12">
            <a:extLst>
              <a:ext uri="{FF2B5EF4-FFF2-40B4-BE49-F238E27FC236}">
                <a16:creationId xmlns:a16="http://schemas.microsoft.com/office/drawing/2014/main" id="{CECC7192-D2C2-4229-B81F-229F7A06F809}"/>
              </a:ext>
            </a:extLst>
          </p:cNvPr>
          <p:cNvSpPr txBox="1"/>
          <p:nvPr/>
        </p:nvSpPr>
        <p:spPr>
          <a:xfrm>
            <a:off x="9045620" y="4166547"/>
            <a:ext cx="1409694" cy="369332"/>
          </a:xfrm>
          <a:prstGeom prst="rect">
            <a:avLst/>
          </a:prstGeom>
          <a:noFill/>
        </p:spPr>
        <p:txBody>
          <a:bodyPr wrap="square" rtlCol="0">
            <a:spAutoFit/>
          </a:bodyPr>
          <a:lstStyle/>
          <a:p>
            <a:pPr algn="l"/>
            <a:r>
              <a:rPr lang="en-US" altLang="zh-CN" b="1" dirty="0">
                <a:solidFill>
                  <a:srgbClr val="FF0000"/>
                </a:solidFill>
                <a:latin typeface="+mn-ea"/>
              </a:rPr>
              <a:t>+1</a:t>
            </a:r>
            <a:endParaRPr lang="zh-CN" altLang="en-US" b="1" dirty="0">
              <a:solidFill>
                <a:srgbClr val="FF0000"/>
              </a:solidFill>
              <a:latin typeface="+mn-ea"/>
            </a:endParaRPr>
          </a:p>
        </p:txBody>
      </p:sp>
      <p:sp>
        <p:nvSpPr>
          <p:cNvPr id="2" name="灯片编号占位符 1"/>
          <p:cNvSpPr>
            <a:spLocks noGrp="1"/>
          </p:cNvSpPr>
          <p:nvPr>
            <p:ph type="sldNum" sz="quarter" idx="14"/>
          </p:nvPr>
        </p:nvSpPr>
        <p:spPr/>
        <p:txBody>
          <a:bodyPr/>
          <a:lstStyle/>
          <a:p>
            <a:fld id="{AF69888C-E133-43D9-A638-B5C95925B91C}" type="slidenum">
              <a:rPr lang="zh-CN" altLang="en-US" smtClean="0"/>
              <a:t>25</a:t>
            </a:fld>
            <a:endParaRPr lang="zh-CN" altLang="en-US" dirty="0"/>
          </a:p>
        </p:txBody>
      </p:sp>
    </p:spTree>
    <p:extLst>
      <p:ext uri="{BB962C8B-B14F-4D97-AF65-F5344CB8AC3E}">
        <p14:creationId xmlns:p14="http://schemas.microsoft.com/office/powerpoint/2010/main" val="177821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2.2</a:t>
            </a:r>
            <a:r>
              <a:rPr lang="zh-CN" altLang="en-US" sz="4000" dirty="0"/>
              <a:t>、</a:t>
            </a:r>
            <a:r>
              <a:rPr lang="en-US" altLang="zh-CN" sz="4000" dirty="0"/>
              <a:t>C4.5</a:t>
            </a:r>
            <a:r>
              <a:rPr lang="zh-CN" altLang="en-US" sz="4000" dirty="0"/>
              <a:t>算法</a:t>
            </a:r>
          </a:p>
        </p:txBody>
      </p:sp>
      <p:sp>
        <p:nvSpPr>
          <p:cNvPr id="7" name="矩形 6">
            <a:extLst>
              <a:ext uri="{FF2B5EF4-FFF2-40B4-BE49-F238E27FC236}">
                <a16:creationId xmlns:a16="http://schemas.microsoft.com/office/drawing/2014/main" id="{D81A8123-1152-46D1-AF9F-B8471A64CBD9}"/>
              </a:ext>
            </a:extLst>
          </p:cNvPr>
          <p:cNvSpPr/>
          <p:nvPr/>
        </p:nvSpPr>
        <p:spPr>
          <a:xfrm>
            <a:off x="922560" y="891083"/>
            <a:ext cx="2696892" cy="633187"/>
          </a:xfrm>
          <a:prstGeom prst="rect">
            <a:avLst/>
          </a:prstGeom>
        </p:spPr>
        <p:txBody>
          <a:bodyPr wrap="none">
            <a:spAutoFit/>
          </a:bodyPr>
          <a:lstStyle/>
          <a:p>
            <a:pPr marL="342900" lvl="0" indent="-342900">
              <a:lnSpc>
                <a:spcPct val="120000"/>
              </a:lnSpc>
              <a:buFont typeface="Wingdings" pitchFamily="2" charset="2"/>
              <a:buChar char="Ø"/>
            </a:pPr>
            <a:r>
              <a:rPr lang="zh-CN" altLang="en-US" sz="3200" spc="-10" dirty="0">
                <a:latin typeface="微软雅黑"/>
              </a:rPr>
              <a:t> 缺失值处理</a:t>
            </a:r>
            <a:endParaRPr lang="en-US" altLang="zh-CN" sz="3200" spc="-10" dirty="0">
              <a:latin typeface="微软雅黑"/>
            </a:endParaRPr>
          </a:p>
        </p:txBody>
      </p:sp>
      <p:sp>
        <p:nvSpPr>
          <p:cNvPr id="5" name="矩形 4">
            <a:extLst>
              <a:ext uri="{FF2B5EF4-FFF2-40B4-BE49-F238E27FC236}">
                <a16:creationId xmlns:a16="http://schemas.microsoft.com/office/drawing/2014/main" id="{FC1EDFBF-DD72-4726-9434-A072A5F1196C}"/>
              </a:ext>
            </a:extLst>
          </p:cNvPr>
          <p:cNvSpPr/>
          <p:nvPr/>
        </p:nvSpPr>
        <p:spPr>
          <a:xfrm>
            <a:off x="1263350" y="1894575"/>
            <a:ext cx="3249608" cy="461665"/>
          </a:xfrm>
          <a:prstGeom prst="rect">
            <a:avLst/>
          </a:prstGeom>
        </p:spPr>
        <p:txBody>
          <a:bodyPr wrap="none">
            <a:spAutoFit/>
          </a:bodyPr>
          <a:lstStyle/>
          <a:p>
            <a:r>
              <a:rPr lang="zh-CN" altLang="en-US" sz="2400" spc="-10" dirty="0">
                <a:solidFill>
                  <a:prstClr val="black"/>
                </a:solidFill>
                <a:latin typeface="微软雅黑"/>
              </a:rPr>
              <a:t>仅选用无缺失值样本？</a:t>
            </a:r>
            <a:endParaRPr lang="en-US" altLang="zh-CN" sz="2400" spc="-10" dirty="0">
              <a:solidFill>
                <a:prstClr val="black"/>
              </a:solidFill>
              <a:latin typeface="微软雅黑"/>
            </a:endParaRPr>
          </a:p>
        </p:txBody>
      </p:sp>
      <p:sp>
        <p:nvSpPr>
          <p:cNvPr id="6" name="箭头: 下 5">
            <a:extLst>
              <a:ext uri="{FF2B5EF4-FFF2-40B4-BE49-F238E27FC236}">
                <a16:creationId xmlns:a16="http://schemas.microsoft.com/office/drawing/2014/main" id="{4E41F798-CAF2-4482-9499-8C1309FE191B}"/>
              </a:ext>
            </a:extLst>
          </p:cNvPr>
          <p:cNvSpPr/>
          <p:nvPr/>
        </p:nvSpPr>
        <p:spPr>
          <a:xfrm>
            <a:off x="2644560" y="2574980"/>
            <a:ext cx="243594" cy="66423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42AC0D5-39FF-48AD-A3F5-B711C7786D75}"/>
                  </a:ext>
                </a:extLst>
              </p:cNvPr>
              <p:cNvSpPr/>
              <p:nvPr/>
            </p:nvSpPr>
            <p:spPr>
              <a:xfrm>
                <a:off x="1850978" y="3485396"/>
                <a:ext cx="1704954" cy="461665"/>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2400" b="0" i="1" spc="-10" smtClean="0">
                          <a:solidFill>
                            <a:prstClr val="black"/>
                          </a:solidFill>
                          <a:latin typeface="Cambria Math" panose="02040503050406030204" pitchFamily="18" charset="0"/>
                        </a:rPr>
                        <m:t>{4,7,14,16}</m:t>
                      </m:r>
                    </m:oMath>
                  </m:oMathPara>
                </a14:m>
                <a:endParaRPr lang="en-US" altLang="zh-CN" sz="2400" spc="-10" dirty="0">
                  <a:solidFill>
                    <a:prstClr val="black"/>
                  </a:solidFill>
                  <a:latin typeface="微软雅黑"/>
                </a:endParaRPr>
              </a:p>
            </p:txBody>
          </p:sp>
        </mc:Choice>
        <mc:Fallback xmlns="">
          <p:sp>
            <p:nvSpPr>
              <p:cNvPr id="10" name="矩形 9">
                <a:extLst>
                  <a:ext uri="{FF2B5EF4-FFF2-40B4-BE49-F238E27FC236}">
                    <a16:creationId xmlns:a16="http://schemas.microsoft.com/office/drawing/2014/main" id="{842AC0D5-39FF-48AD-A3F5-B711C7786D75}"/>
                  </a:ext>
                </a:extLst>
              </p:cNvPr>
              <p:cNvSpPr>
                <a:spLocks noRot="1" noChangeAspect="1" noMove="1" noResize="1" noEditPoints="1" noAdjustHandles="1" noChangeArrowheads="1" noChangeShapeType="1" noTextEdit="1"/>
              </p:cNvSpPr>
              <p:nvPr/>
            </p:nvSpPr>
            <p:spPr>
              <a:xfrm>
                <a:off x="1850978" y="3485396"/>
                <a:ext cx="1704954" cy="461665"/>
              </a:xfrm>
              <a:prstGeom prst="rect">
                <a:avLst/>
              </a:prstGeom>
              <a:blipFill>
                <a:blip r:embed="rId3"/>
                <a:stretch>
                  <a:fillRect r="-358" b="-20000"/>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C9076491-CD04-43CE-AACA-98022767E43B}"/>
              </a:ext>
            </a:extLst>
          </p:cNvPr>
          <p:cNvSpPr/>
          <p:nvPr/>
        </p:nvSpPr>
        <p:spPr>
          <a:xfrm>
            <a:off x="1057153" y="4317366"/>
            <a:ext cx="3862596" cy="461665"/>
          </a:xfrm>
          <a:prstGeom prst="rect">
            <a:avLst/>
          </a:prstGeom>
        </p:spPr>
        <p:txBody>
          <a:bodyPr wrap="none">
            <a:spAutoFit/>
          </a:bodyPr>
          <a:lstStyle/>
          <a:p>
            <a:pPr lvl="0"/>
            <a:r>
              <a:rPr lang="zh-CN" altLang="en-US" sz="2400" spc="-10" dirty="0">
                <a:solidFill>
                  <a:prstClr val="black"/>
                </a:solidFill>
                <a:latin typeface="微软雅黑"/>
              </a:rPr>
              <a:t>这样显然浪费了大量数据。</a:t>
            </a:r>
            <a:endParaRPr lang="en-US" altLang="zh-CN" sz="2400" spc="-10" dirty="0">
              <a:solidFill>
                <a:prstClr val="black"/>
              </a:solidFill>
              <a:latin typeface="微软雅黑"/>
            </a:endParaRPr>
          </a:p>
        </p:txBody>
      </p:sp>
      <p:pic>
        <p:nvPicPr>
          <p:cNvPr id="12" name="图片 11">
            <a:extLst>
              <a:ext uri="{FF2B5EF4-FFF2-40B4-BE49-F238E27FC236}">
                <a16:creationId xmlns:a16="http://schemas.microsoft.com/office/drawing/2014/main" id="{97B4CB94-4899-4434-80D0-D8694693EEC4}"/>
              </a:ext>
            </a:extLst>
          </p:cNvPr>
          <p:cNvPicPr>
            <a:picLocks noChangeAspect="1"/>
          </p:cNvPicPr>
          <p:nvPr/>
        </p:nvPicPr>
        <p:blipFill>
          <a:blip r:embed="rId4"/>
          <a:stretch>
            <a:fillRect/>
          </a:stretch>
        </p:blipFill>
        <p:spPr>
          <a:xfrm>
            <a:off x="4671984" y="760867"/>
            <a:ext cx="7215044" cy="5440143"/>
          </a:xfrm>
          <a:prstGeom prst="rect">
            <a:avLst/>
          </a:prstGeom>
        </p:spPr>
      </p:pic>
      <p:sp>
        <p:nvSpPr>
          <p:cNvPr id="2" name="灯片编号占位符 1"/>
          <p:cNvSpPr>
            <a:spLocks noGrp="1"/>
          </p:cNvSpPr>
          <p:nvPr>
            <p:ph type="sldNum" sz="quarter" idx="14"/>
          </p:nvPr>
        </p:nvSpPr>
        <p:spPr/>
        <p:txBody>
          <a:bodyPr/>
          <a:lstStyle/>
          <a:p>
            <a:fld id="{AF69888C-E133-43D9-A638-B5C95925B91C}" type="slidenum">
              <a:rPr lang="zh-CN" altLang="en-US" smtClean="0"/>
              <a:t>26</a:t>
            </a:fld>
            <a:endParaRPr lang="zh-CN" altLang="en-US" dirty="0"/>
          </a:p>
        </p:txBody>
      </p:sp>
    </p:spTree>
    <p:extLst>
      <p:ext uri="{BB962C8B-B14F-4D97-AF65-F5344CB8AC3E}">
        <p14:creationId xmlns:p14="http://schemas.microsoft.com/office/powerpoint/2010/main" val="1219166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2.2</a:t>
            </a:r>
            <a:r>
              <a:rPr lang="zh-CN" altLang="en-US" sz="4000" dirty="0"/>
              <a:t>、</a:t>
            </a:r>
            <a:r>
              <a:rPr lang="en-US" altLang="zh-CN" sz="4000" dirty="0"/>
              <a:t>C4.5</a:t>
            </a:r>
            <a:r>
              <a:rPr lang="zh-CN" altLang="en-US" sz="4000" dirty="0"/>
              <a:t>算法</a:t>
            </a:r>
          </a:p>
        </p:txBody>
      </p:sp>
      <p:sp>
        <p:nvSpPr>
          <p:cNvPr id="7" name="矩形 6">
            <a:extLst>
              <a:ext uri="{FF2B5EF4-FFF2-40B4-BE49-F238E27FC236}">
                <a16:creationId xmlns:a16="http://schemas.microsoft.com/office/drawing/2014/main" id="{D81A8123-1152-46D1-AF9F-B8471A64CBD9}"/>
              </a:ext>
            </a:extLst>
          </p:cNvPr>
          <p:cNvSpPr/>
          <p:nvPr/>
        </p:nvSpPr>
        <p:spPr>
          <a:xfrm>
            <a:off x="922560" y="891083"/>
            <a:ext cx="2696892" cy="633187"/>
          </a:xfrm>
          <a:prstGeom prst="rect">
            <a:avLst/>
          </a:prstGeom>
        </p:spPr>
        <p:txBody>
          <a:bodyPr wrap="none">
            <a:spAutoFit/>
          </a:bodyPr>
          <a:lstStyle/>
          <a:p>
            <a:pPr marL="342900" lvl="0" indent="-342900">
              <a:lnSpc>
                <a:spcPct val="120000"/>
              </a:lnSpc>
              <a:buFont typeface="Wingdings" pitchFamily="2" charset="2"/>
              <a:buChar char="Ø"/>
            </a:pPr>
            <a:r>
              <a:rPr lang="zh-CN" altLang="en-US" sz="3200" spc="-10" dirty="0">
                <a:latin typeface="微软雅黑"/>
              </a:rPr>
              <a:t> 缺失值处理</a:t>
            </a:r>
            <a:endParaRPr lang="en-US" altLang="zh-CN" sz="3200" spc="-10" dirty="0">
              <a:latin typeface="微软雅黑"/>
            </a:endParaRPr>
          </a:p>
        </p:txBody>
      </p:sp>
      <p:sp>
        <p:nvSpPr>
          <p:cNvPr id="3" name="矩形 2">
            <a:extLst>
              <a:ext uri="{FF2B5EF4-FFF2-40B4-BE49-F238E27FC236}">
                <a16:creationId xmlns:a16="http://schemas.microsoft.com/office/drawing/2014/main" id="{5BB5B7A2-DE42-4A7A-83C6-AF2CCDAB5FB5}"/>
              </a:ext>
            </a:extLst>
          </p:cNvPr>
          <p:cNvSpPr/>
          <p:nvPr/>
        </p:nvSpPr>
        <p:spPr>
          <a:xfrm>
            <a:off x="1280369" y="1609387"/>
            <a:ext cx="2864250" cy="650114"/>
          </a:xfrm>
          <a:prstGeom prst="rect">
            <a:avLst/>
          </a:prstGeom>
        </p:spPr>
        <p:txBody>
          <a:bodyPr wrap="square">
            <a:spAutoFit/>
          </a:bodyPr>
          <a:lstStyle/>
          <a:p>
            <a:pPr lvl="0">
              <a:lnSpc>
                <a:spcPct val="175000"/>
              </a:lnSpc>
            </a:pPr>
            <a:r>
              <a:rPr lang="zh-CN" altLang="en-US" sz="2400" dirty="0">
                <a:solidFill>
                  <a:srgbClr val="121212"/>
                </a:solidFill>
                <a:latin typeface="Times New Roman" panose="02020603050405020304" pitchFamily="18" charset="0"/>
                <a:cs typeface="Times New Roman" panose="02020603050405020304" pitchFamily="18" charset="0"/>
              </a:rPr>
              <a:t>考虑两个问题：</a:t>
            </a:r>
          </a:p>
        </p:txBody>
      </p:sp>
      <p:sp>
        <p:nvSpPr>
          <p:cNvPr id="9" name="矩形 8">
            <a:extLst>
              <a:ext uri="{FF2B5EF4-FFF2-40B4-BE49-F238E27FC236}">
                <a16:creationId xmlns:a16="http://schemas.microsoft.com/office/drawing/2014/main" id="{D63A4D8C-C6FE-4801-A58B-AD84FC532416}"/>
              </a:ext>
            </a:extLst>
          </p:cNvPr>
          <p:cNvSpPr/>
          <p:nvPr/>
        </p:nvSpPr>
        <p:spPr>
          <a:xfrm>
            <a:off x="1280368" y="2505580"/>
            <a:ext cx="6243553" cy="650114"/>
          </a:xfrm>
          <a:prstGeom prst="rect">
            <a:avLst/>
          </a:prstGeom>
        </p:spPr>
        <p:txBody>
          <a:bodyPr wrap="square">
            <a:spAutoFit/>
          </a:bodyPr>
          <a:lstStyle/>
          <a:p>
            <a:pPr lvl="0">
              <a:lnSpc>
                <a:spcPct val="175000"/>
              </a:lnSpc>
              <a:buFont typeface="+mj-lt"/>
              <a:buAutoNum type="arabicPeriod"/>
            </a:pPr>
            <a:r>
              <a:rPr lang="zh-CN" altLang="en-US" sz="2400" b="1" dirty="0">
                <a:solidFill>
                  <a:srgbClr val="006BCC"/>
                </a:solidFill>
                <a:latin typeface="Times New Roman" panose="02020603050405020304" pitchFamily="18" charset="0"/>
                <a:cs typeface="Times New Roman" panose="02020603050405020304" pitchFamily="18" charset="0"/>
              </a:rPr>
              <a:t> 属性值缺失情况下，该如何选择划分属性？</a:t>
            </a:r>
            <a:endParaRPr lang="en-US" altLang="zh-CN" sz="2400" b="1" dirty="0">
              <a:solidFill>
                <a:srgbClr val="006BCC"/>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41CBFBAB-102E-463E-8E68-43B3AED64B1B}"/>
              </a:ext>
            </a:extLst>
          </p:cNvPr>
          <p:cNvSpPr/>
          <p:nvPr/>
        </p:nvSpPr>
        <p:spPr>
          <a:xfrm>
            <a:off x="1280368" y="3642719"/>
            <a:ext cx="10606831" cy="650114"/>
          </a:xfrm>
          <a:prstGeom prst="rect">
            <a:avLst/>
          </a:prstGeom>
        </p:spPr>
        <p:txBody>
          <a:bodyPr wrap="square">
            <a:spAutoFit/>
          </a:bodyPr>
          <a:lstStyle/>
          <a:p>
            <a:pPr lvl="0">
              <a:lnSpc>
                <a:spcPct val="175000"/>
              </a:lnSpc>
            </a:pPr>
            <a:r>
              <a:rPr lang="en-US" altLang="zh-CN" sz="2400" b="1" dirty="0">
                <a:solidFill>
                  <a:srgbClr val="006BCC"/>
                </a:solidFill>
                <a:latin typeface="Times New Roman" panose="02020603050405020304" pitchFamily="18" charset="0"/>
                <a:cs typeface="Times New Roman" panose="02020603050405020304" pitchFamily="18" charset="0"/>
              </a:rPr>
              <a:t>2. </a:t>
            </a:r>
            <a:r>
              <a:rPr lang="zh-CN" altLang="en-US" sz="2400" b="1" dirty="0">
                <a:solidFill>
                  <a:srgbClr val="006BCC"/>
                </a:solidFill>
                <a:latin typeface="Times New Roman" panose="02020603050405020304" pitchFamily="18" charset="0"/>
                <a:cs typeface="Times New Roman" panose="02020603050405020304" pitchFamily="18" charset="0"/>
              </a:rPr>
              <a:t>如果现在已经给定了划分属性，样本在该属性上的值缺失，如何划分该样本？</a:t>
            </a:r>
          </a:p>
        </p:txBody>
      </p:sp>
      <p:sp>
        <p:nvSpPr>
          <p:cNvPr id="2" name="灯片编号占位符 1"/>
          <p:cNvSpPr>
            <a:spLocks noGrp="1"/>
          </p:cNvSpPr>
          <p:nvPr>
            <p:ph type="sldNum" sz="quarter" idx="14"/>
          </p:nvPr>
        </p:nvSpPr>
        <p:spPr/>
        <p:txBody>
          <a:bodyPr/>
          <a:lstStyle/>
          <a:p>
            <a:fld id="{AF69888C-E133-43D9-A638-B5C95925B91C}" type="slidenum">
              <a:rPr lang="zh-CN" altLang="en-US" smtClean="0"/>
              <a:t>27</a:t>
            </a:fld>
            <a:endParaRPr lang="zh-CN" altLang="en-US" dirty="0"/>
          </a:p>
        </p:txBody>
      </p:sp>
    </p:spTree>
    <p:extLst>
      <p:ext uri="{BB962C8B-B14F-4D97-AF65-F5344CB8AC3E}">
        <p14:creationId xmlns:p14="http://schemas.microsoft.com/office/powerpoint/2010/main" val="120137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2.2</a:t>
            </a:r>
            <a:r>
              <a:rPr lang="zh-CN" altLang="en-US" sz="4000" dirty="0"/>
              <a:t>、</a:t>
            </a:r>
            <a:r>
              <a:rPr lang="en-US" altLang="zh-CN" sz="4000" dirty="0"/>
              <a:t>C4.5</a:t>
            </a:r>
            <a:r>
              <a:rPr lang="zh-CN" altLang="en-US" sz="4000" dirty="0"/>
              <a:t>算法</a:t>
            </a:r>
          </a:p>
        </p:txBody>
      </p:sp>
      <p:sp>
        <p:nvSpPr>
          <p:cNvPr id="7" name="矩形 6">
            <a:extLst>
              <a:ext uri="{FF2B5EF4-FFF2-40B4-BE49-F238E27FC236}">
                <a16:creationId xmlns:a16="http://schemas.microsoft.com/office/drawing/2014/main" id="{D81A8123-1152-46D1-AF9F-B8471A64CBD9}"/>
              </a:ext>
            </a:extLst>
          </p:cNvPr>
          <p:cNvSpPr/>
          <p:nvPr/>
        </p:nvSpPr>
        <p:spPr>
          <a:xfrm>
            <a:off x="922560" y="891083"/>
            <a:ext cx="2696892" cy="633187"/>
          </a:xfrm>
          <a:prstGeom prst="rect">
            <a:avLst/>
          </a:prstGeom>
        </p:spPr>
        <p:txBody>
          <a:bodyPr wrap="none">
            <a:spAutoFit/>
          </a:bodyPr>
          <a:lstStyle/>
          <a:p>
            <a:pPr marL="342900" lvl="0" indent="-342900">
              <a:lnSpc>
                <a:spcPct val="120000"/>
              </a:lnSpc>
              <a:buFont typeface="Wingdings" pitchFamily="2" charset="2"/>
              <a:buChar char="Ø"/>
            </a:pPr>
            <a:r>
              <a:rPr lang="zh-CN" altLang="en-US" sz="3200" spc="-10" dirty="0">
                <a:latin typeface="微软雅黑"/>
              </a:rPr>
              <a:t> 缺失值处理</a:t>
            </a:r>
            <a:endParaRPr lang="en-US" altLang="zh-CN" sz="3200" spc="-10" dirty="0">
              <a:latin typeface="微软雅黑"/>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5BB5B7A2-DE42-4A7A-83C6-AF2CCDAB5FB5}"/>
                  </a:ext>
                </a:extLst>
              </p:cNvPr>
              <p:cNvSpPr/>
              <p:nvPr/>
            </p:nvSpPr>
            <p:spPr>
              <a:xfrm>
                <a:off x="1038261" y="1657062"/>
                <a:ext cx="3573495" cy="1454309"/>
              </a:xfrm>
              <a:prstGeom prst="rect">
                <a:avLst/>
              </a:prstGeom>
            </p:spPr>
            <p:txBody>
              <a:bodyPr wrap="square">
                <a:spAutoFit/>
              </a:bodyPr>
              <a:lstStyle/>
              <a:p>
                <a:pPr lvl="0">
                  <a:lnSpc>
                    <a:spcPct val="125000"/>
                  </a:lnSpc>
                </a:pPr>
                <a:r>
                  <a:rPr lang="zh-CN" altLang="en-US" sz="2400" dirty="0">
                    <a:solidFill>
                      <a:srgbClr val="121212"/>
                    </a:solidFill>
                    <a:latin typeface="Times New Roman" panose="02020603050405020304" pitchFamily="18" charset="0"/>
                    <a:cs typeface="Times New Roman" panose="02020603050405020304" pitchFamily="18" charset="0"/>
                  </a:rPr>
                  <a:t>问题</a:t>
                </a:r>
                <a:r>
                  <a:rPr lang="en-US" altLang="zh-CN" sz="2400" dirty="0">
                    <a:solidFill>
                      <a:srgbClr val="121212"/>
                    </a:solidFill>
                    <a:latin typeface="Times New Roman" panose="02020603050405020304" pitchFamily="18" charset="0"/>
                    <a:cs typeface="Times New Roman" panose="02020603050405020304" pitchFamily="18" charset="0"/>
                  </a:rPr>
                  <a:t>1</a:t>
                </a:r>
                <a:r>
                  <a:rPr lang="zh-CN" altLang="en-US" sz="2400" dirty="0">
                    <a:solidFill>
                      <a:srgbClr val="121212"/>
                    </a:solidFill>
                    <a:latin typeface="Times New Roman" panose="02020603050405020304" pitchFamily="18" charset="0"/>
                    <a:cs typeface="Times New Roman" panose="02020603050405020304" pitchFamily="18" charset="0"/>
                  </a:rPr>
                  <a:t>：取在属性</a:t>
                </a:r>
                <a:r>
                  <a:rPr lang="en-US" altLang="zh-CN" sz="2400" dirty="0">
                    <a:solidFill>
                      <a:srgbClr val="121212"/>
                    </a:solidFill>
                    <a:latin typeface="Times New Roman" panose="02020603050405020304" pitchFamily="18" charset="0"/>
                    <a:cs typeface="Times New Roman" panose="02020603050405020304" pitchFamily="18" charset="0"/>
                  </a:rPr>
                  <a:t>a</a:t>
                </a:r>
                <a:r>
                  <a:rPr lang="zh-CN" altLang="en-US" sz="2400" dirty="0">
                    <a:solidFill>
                      <a:srgbClr val="121212"/>
                    </a:solidFill>
                    <a:latin typeface="Times New Roman" panose="02020603050405020304" pitchFamily="18" charset="0"/>
                    <a:cs typeface="Times New Roman" panose="02020603050405020304" pitchFamily="18" charset="0"/>
                  </a:rPr>
                  <a:t>上无缺失值的样本子集</a:t>
                </a:r>
                <a14:m>
                  <m:oMath xmlns:m="http://schemas.openxmlformats.org/officeDocument/2006/math">
                    <m:acc>
                      <m:accPr>
                        <m:chr m:val="̃"/>
                        <m:ctrlPr>
                          <a:rPr lang="zh-CN" altLang="en-US" sz="2400" i="1" smtClean="0">
                            <a:solidFill>
                              <a:srgbClr val="121212"/>
                            </a:solidFill>
                            <a:latin typeface="Cambria Math" panose="02040503050406030204" pitchFamily="18" charset="0"/>
                            <a:cs typeface="Times New Roman" panose="02020603050405020304" pitchFamily="18" charset="0"/>
                          </a:rPr>
                        </m:ctrlPr>
                      </m:accPr>
                      <m:e>
                        <m:r>
                          <a:rPr lang="en-US" altLang="zh-CN" sz="2400" b="0" i="1" smtClean="0">
                            <a:solidFill>
                              <a:srgbClr val="121212"/>
                            </a:solidFill>
                            <a:latin typeface="Cambria Math" panose="02040503050406030204" pitchFamily="18" charset="0"/>
                            <a:cs typeface="Times New Roman" panose="02020603050405020304" pitchFamily="18" charset="0"/>
                          </a:rPr>
                          <m:t>𝐷</m:t>
                        </m:r>
                      </m:e>
                    </m:acc>
                    <m:r>
                      <a:rPr lang="zh-CN" altLang="en-US" sz="2400" i="1">
                        <a:solidFill>
                          <a:srgbClr val="121212"/>
                        </a:solidFill>
                        <a:latin typeface="Cambria Math" panose="02040503050406030204" pitchFamily="18" charset="0"/>
                        <a:cs typeface="Times New Roman" panose="02020603050405020304" pitchFamily="18" charset="0"/>
                      </a:rPr>
                      <m:t>，</m:t>
                    </m:r>
                  </m:oMath>
                </a14:m>
                <a:r>
                  <a:rPr lang="zh-CN" altLang="en-US" sz="2400" dirty="0">
                    <a:solidFill>
                      <a:srgbClr val="121212"/>
                    </a:solidFill>
                    <a:latin typeface="Times New Roman" panose="02020603050405020304" pitchFamily="18" charset="0"/>
                    <a:cs typeface="Times New Roman" panose="02020603050405020304" pitchFamily="18" charset="0"/>
                  </a:rPr>
                  <a:t>使用</a:t>
                </a:r>
                <a14:m>
                  <m:oMath xmlns:m="http://schemas.openxmlformats.org/officeDocument/2006/math">
                    <m:acc>
                      <m:accPr>
                        <m:chr m:val="̃"/>
                        <m:ctrlPr>
                          <a:rPr lang="zh-CN" altLang="en-US" sz="2400" i="1">
                            <a:solidFill>
                              <a:srgbClr val="121212"/>
                            </a:solidFill>
                            <a:latin typeface="Cambria Math" panose="02040503050406030204" pitchFamily="18" charset="0"/>
                            <a:cs typeface="Times New Roman" panose="02020603050405020304" pitchFamily="18" charset="0"/>
                          </a:rPr>
                        </m:ctrlPr>
                      </m:accPr>
                      <m:e>
                        <m:r>
                          <a:rPr lang="en-US" altLang="zh-CN" sz="2400" i="1">
                            <a:solidFill>
                              <a:srgbClr val="121212"/>
                            </a:solidFill>
                            <a:latin typeface="Cambria Math" panose="02040503050406030204" pitchFamily="18" charset="0"/>
                            <a:cs typeface="Times New Roman" panose="02020603050405020304" pitchFamily="18" charset="0"/>
                          </a:rPr>
                          <m:t>𝐷</m:t>
                        </m:r>
                      </m:e>
                    </m:acc>
                  </m:oMath>
                </a14:m>
                <a:r>
                  <a:rPr lang="zh-CN" altLang="en-US" sz="2400" dirty="0">
                    <a:solidFill>
                      <a:srgbClr val="121212"/>
                    </a:solidFill>
                    <a:latin typeface="Times New Roman" panose="02020603050405020304" pitchFamily="18" charset="0"/>
                    <a:cs typeface="Times New Roman" panose="02020603050405020304" pitchFamily="18" charset="0"/>
                  </a:rPr>
                  <a:t>来判断属性</a:t>
                </a:r>
                <a:r>
                  <a:rPr lang="en-US" altLang="zh-CN" sz="2400" dirty="0">
                    <a:solidFill>
                      <a:srgbClr val="121212"/>
                    </a:solidFill>
                    <a:latin typeface="Times New Roman" panose="02020603050405020304" pitchFamily="18" charset="0"/>
                    <a:cs typeface="Times New Roman" panose="02020603050405020304" pitchFamily="18" charset="0"/>
                  </a:rPr>
                  <a:t>a</a:t>
                </a:r>
                <a:r>
                  <a:rPr lang="zh-CN" altLang="en-US" sz="2400" dirty="0">
                    <a:solidFill>
                      <a:srgbClr val="121212"/>
                    </a:solidFill>
                    <a:latin typeface="Times New Roman" panose="02020603050405020304" pitchFamily="18" charset="0"/>
                    <a:cs typeface="Times New Roman" panose="02020603050405020304" pitchFamily="18" charset="0"/>
                  </a:rPr>
                  <a:t>的优劣。</a:t>
                </a:r>
                <a:r>
                  <a:rPr lang="en-US" altLang="zh-CN" sz="2400" dirty="0">
                    <a:solidFill>
                      <a:srgbClr val="121212"/>
                    </a:solidFill>
                    <a:latin typeface="Times New Roman" panose="02020603050405020304" pitchFamily="18" charset="0"/>
                    <a:cs typeface="Times New Roman" panose="02020603050405020304" pitchFamily="18" charset="0"/>
                  </a:rPr>
                  <a:t>       </a:t>
                </a:r>
                <a:endParaRPr lang="zh-CN" altLang="en-US" sz="2400" dirty="0">
                  <a:solidFill>
                    <a:srgbClr val="121212"/>
                  </a:solidFill>
                  <a:latin typeface="Times New Roman" panose="02020603050405020304" pitchFamily="18" charset="0"/>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5BB5B7A2-DE42-4A7A-83C6-AF2CCDAB5FB5}"/>
                  </a:ext>
                </a:extLst>
              </p:cNvPr>
              <p:cNvSpPr>
                <a:spLocks noRot="1" noChangeAspect="1" noMove="1" noResize="1" noEditPoints="1" noAdjustHandles="1" noChangeArrowheads="1" noChangeShapeType="1" noTextEdit="1"/>
              </p:cNvSpPr>
              <p:nvPr/>
            </p:nvSpPr>
            <p:spPr>
              <a:xfrm>
                <a:off x="1038261" y="1657062"/>
                <a:ext cx="3573495" cy="1454309"/>
              </a:xfrm>
              <a:prstGeom prst="rect">
                <a:avLst/>
              </a:prstGeom>
              <a:blipFill>
                <a:blip r:embed="rId3"/>
                <a:stretch>
                  <a:fillRect l="-2555" r="-1022" b="-9244"/>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C778DF79-52E0-4722-9464-32F1E90F747C}"/>
              </a:ext>
            </a:extLst>
          </p:cNvPr>
          <p:cNvPicPr>
            <a:picLocks noChangeAspect="1"/>
          </p:cNvPicPr>
          <p:nvPr/>
        </p:nvPicPr>
        <p:blipFill>
          <a:blip r:embed="rId4"/>
          <a:stretch>
            <a:fillRect/>
          </a:stretch>
        </p:blipFill>
        <p:spPr>
          <a:xfrm>
            <a:off x="4811132" y="692300"/>
            <a:ext cx="7215044" cy="5440143"/>
          </a:xfrm>
          <a:prstGeom prst="rect">
            <a:avLst/>
          </a:prstGeom>
        </p:spPr>
      </p:pic>
      <p:sp>
        <p:nvSpPr>
          <p:cNvPr id="2" name="矩形 1">
            <a:extLst>
              <a:ext uri="{FF2B5EF4-FFF2-40B4-BE49-F238E27FC236}">
                <a16:creationId xmlns:a16="http://schemas.microsoft.com/office/drawing/2014/main" id="{649C9CF2-9884-44E3-8866-9F165536C420}"/>
              </a:ext>
            </a:extLst>
          </p:cNvPr>
          <p:cNvSpPr/>
          <p:nvPr/>
        </p:nvSpPr>
        <p:spPr>
          <a:xfrm>
            <a:off x="1038261" y="3656834"/>
            <a:ext cx="3570208" cy="1434945"/>
          </a:xfrm>
          <a:prstGeom prst="rect">
            <a:avLst/>
          </a:prstGeom>
        </p:spPr>
        <p:txBody>
          <a:bodyPr wrap="none">
            <a:spAutoFit/>
          </a:bodyPr>
          <a:lstStyle/>
          <a:p>
            <a:pPr lvl="0">
              <a:lnSpc>
                <a:spcPct val="125000"/>
              </a:lnSpc>
            </a:pPr>
            <a:r>
              <a:rPr lang="zh-CN" altLang="en-US" sz="2400" dirty="0">
                <a:solidFill>
                  <a:srgbClr val="8719B3"/>
                </a:solidFill>
                <a:latin typeface="Times New Roman" panose="02020603050405020304" pitchFamily="18" charset="0"/>
                <a:cs typeface="Times New Roman" panose="02020603050405020304" pitchFamily="18" charset="0"/>
              </a:rPr>
              <a:t>以右侧数据为例，我们取</a:t>
            </a:r>
            <a:endParaRPr lang="en-US" altLang="zh-CN" sz="2400" dirty="0">
              <a:solidFill>
                <a:srgbClr val="8719B3"/>
              </a:solidFill>
              <a:latin typeface="Times New Roman" panose="02020603050405020304" pitchFamily="18" charset="0"/>
              <a:cs typeface="Times New Roman" panose="02020603050405020304" pitchFamily="18" charset="0"/>
            </a:endParaRPr>
          </a:p>
          <a:p>
            <a:pPr lvl="0">
              <a:lnSpc>
                <a:spcPct val="125000"/>
              </a:lnSpc>
            </a:pPr>
            <a:r>
              <a:rPr lang="zh-CN" altLang="en-US" sz="2400" dirty="0">
                <a:solidFill>
                  <a:srgbClr val="8719B3"/>
                </a:solidFill>
                <a:latin typeface="Times New Roman" panose="02020603050405020304" pitchFamily="18" charset="0"/>
                <a:cs typeface="Times New Roman" panose="02020603050405020304" pitchFamily="18" charset="0"/>
              </a:rPr>
              <a:t>“色泽”这一属性，计算</a:t>
            </a:r>
            <a:endParaRPr lang="en-US" altLang="zh-CN" sz="2400" dirty="0">
              <a:solidFill>
                <a:srgbClr val="8719B3"/>
              </a:solidFill>
              <a:latin typeface="Times New Roman" panose="02020603050405020304" pitchFamily="18" charset="0"/>
              <a:cs typeface="Times New Roman" panose="02020603050405020304" pitchFamily="18" charset="0"/>
            </a:endParaRPr>
          </a:p>
          <a:p>
            <a:pPr lvl="0">
              <a:lnSpc>
                <a:spcPct val="125000"/>
              </a:lnSpc>
            </a:pPr>
            <a:r>
              <a:rPr lang="zh-CN" altLang="en-US" sz="2400" dirty="0">
                <a:solidFill>
                  <a:srgbClr val="8719B3"/>
                </a:solidFill>
                <a:latin typeface="Times New Roman" panose="02020603050405020304" pitchFamily="18" charset="0"/>
                <a:cs typeface="Times New Roman" panose="02020603050405020304" pitchFamily="18" charset="0"/>
              </a:rPr>
              <a:t>其信息增益。</a:t>
            </a:r>
            <a:r>
              <a:rPr lang="en-US" altLang="zh-CN" sz="2400" dirty="0">
                <a:solidFill>
                  <a:srgbClr val="8719B3"/>
                </a:solidFill>
                <a:latin typeface="Times New Roman" panose="02020603050405020304" pitchFamily="18" charset="0"/>
                <a:cs typeface="Times New Roman" panose="02020603050405020304" pitchFamily="18" charset="0"/>
              </a:rPr>
              <a:t> </a:t>
            </a:r>
          </a:p>
        </p:txBody>
      </p:sp>
      <p:sp>
        <p:nvSpPr>
          <p:cNvPr id="9" name="矩形 8">
            <a:extLst>
              <a:ext uri="{FF2B5EF4-FFF2-40B4-BE49-F238E27FC236}">
                <a16:creationId xmlns:a16="http://schemas.microsoft.com/office/drawing/2014/main" id="{57B78651-EC2D-4BF6-8759-285BEFD9994F}"/>
              </a:ext>
            </a:extLst>
          </p:cNvPr>
          <p:cNvSpPr/>
          <p:nvPr/>
        </p:nvSpPr>
        <p:spPr>
          <a:xfrm>
            <a:off x="5792993" y="1140311"/>
            <a:ext cx="796066" cy="499213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4"/>
          </p:nvPr>
        </p:nvSpPr>
        <p:spPr/>
        <p:txBody>
          <a:bodyPr/>
          <a:lstStyle/>
          <a:p>
            <a:fld id="{AF69888C-E133-43D9-A638-B5C95925B91C}" type="slidenum">
              <a:rPr lang="zh-CN" altLang="en-US" smtClean="0"/>
              <a:t>28</a:t>
            </a:fld>
            <a:endParaRPr lang="zh-CN" altLang="en-US" dirty="0"/>
          </a:p>
        </p:txBody>
      </p:sp>
    </p:spTree>
    <p:extLst>
      <p:ext uri="{BB962C8B-B14F-4D97-AF65-F5344CB8AC3E}">
        <p14:creationId xmlns:p14="http://schemas.microsoft.com/office/powerpoint/2010/main" val="3211245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2.2</a:t>
            </a:r>
            <a:r>
              <a:rPr lang="zh-CN" altLang="en-US" sz="4000" dirty="0"/>
              <a:t>、</a:t>
            </a:r>
            <a:r>
              <a:rPr lang="en-US" altLang="zh-CN" sz="4000" dirty="0"/>
              <a:t>C4.5</a:t>
            </a:r>
            <a:r>
              <a:rPr lang="zh-CN" altLang="en-US" sz="4000" dirty="0"/>
              <a:t>算法</a:t>
            </a:r>
          </a:p>
        </p:txBody>
      </p:sp>
      <p:sp>
        <p:nvSpPr>
          <p:cNvPr id="7" name="矩形 6">
            <a:extLst>
              <a:ext uri="{FF2B5EF4-FFF2-40B4-BE49-F238E27FC236}">
                <a16:creationId xmlns:a16="http://schemas.microsoft.com/office/drawing/2014/main" id="{D81A8123-1152-46D1-AF9F-B8471A64CBD9}"/>
              </a:ext>
            </a:extLst>
          </p:cNvPr>
          <p:cNvSpPr/>
          <p:nvPr/>
        </p:nvSpPr>
        <p:spPr>
          <a:xfrm>
            <a:off x="922560" y="891083"/>
            <a:ext cx="2696892" cy="633187"/>
          </a:xfrm>
          <a:prstGeom prst="rect">
            <a:avLst/>
          </a:prstGeom>
        </p:spPr>
        <p:txBody>
          <a:bodyPr wrap="none">
            <a:spAutoFit/>
          </a:bodyPr>
          <a:lstStyle/>
          <a:p>
            <a:pPr marL="342900" lvl="0" indent="-342900">
              <a:lnSpc>
                <a:spcPct val="120000"/>
              </a:lnSpc>
              <a:buFont typeface="Wingdings" pitchFamily="2" charset="2"/>
              <a:buChar char="Ø"/>
            </a:pPr>
            <a:r>
              <a:rPr lang="zh-CN" altLang="en-US" sz="3200" spc="-10" dirty="0">
                <a:latin typeface="微软雅黑"/>
              </a:rPr>
              <a:t> 缺失值处理</a:t>
            </a:r>
            <a:endParaRPr lang="en-US" altLang="zh-CN" sz="3200" spc="-10" dirty="0">
              <a:latin typeface="微软雅黑"/>
            </a:endParaRPr>
          </a:p>
        </p:txBody>
      </p:sp>
      <p:pic>
        <p:nvPicPr>
          <p:cNvPr id="8" name="图片 7">
            <a:extLst>
              <a:ext uri="{FF2B5EF4-FFF2-40B4-BE49-F238E27FC236}">
                <a16:creationId xmlns:a16="http://schemas.microsoft.com/office/drawing/2014/main" id="{C778DF79-52E0-4722-9464-32F1E90F747C}"/>
              </a:ext>
            </a:extLst>
          </p:cNvPr>
          <p:cNvPicPr>
            <a:picLocks noChangeAspect="1"/>
          </p:cNvPicPr>
          <p:nvPr/>
        </p:nvPicPr>
        <p:blipFill>
          <a:blip r:embed="rId3"/>
          <a:stretch>
            <a:fillRect/>
          </a:stretch>
        </p:blipFill>
        <p:spPr>
          <a:xfrm>
            <a:off x="4811132" y="692300"/>
            <a:ext cx="7215044" cy="5440143"/>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07D72FF-843A-48A8-A766-7A9D22C0B6E1}"/>
                  </a:ext>
                </a:extLst>
              </p:cNvPr>
              <p:cNvSpPr/>
              <p:nvPr/>
            </p:nvSpPr>
            <p:spPr>
              <a:xfrm>
                <a:off x="922560" y="1524270"/>
                <a:ext cx="3424784" cy="1027782"/>
              </a:xfrm>
              <a:prstGeom prst="rect">
                <a:avLst/>
              </a:prstGeom>
            </p:spPr>
            <p:txBody>
              <a:bodyPr wrap="none">
                <a:spAutoFit/>
              </a:bodyPr>
              <a:lstStyle/>
              <a:p>
                <a:pPr>
                  <a:lnSpc>
                    <a:spcPct val="125000"/>
                  </a:lnSpc>
                </a:pPr>
                <a14:m>
                  <m:oMathPara xmlns:m="http://schemas.openxmlformats.org/officeDocument/2006/math">
                    <m:oMathParaPr>
                      <m:jc m:val="centerGroup"/>
                    </m:oMathParaPr>
                    <m:oMath xmlns:m="http://schemas.openxmlformats.org/officeDocument/2006/math">
                      <m:acc>
                        <m:accPr>
                          <m:chr m:val="̃"/>
                          <m:ctrlPr>
                            <a:rPr lang="zh-CN" altLang="en-US" sz="2400" i="1" smtClean="0">
                              <a:solidFill>
                                <a:srgbClr val="121212"/>
                              </a:solidFill>
                              <a:latin typeface="Cambria Math" panose="02040503050406030204" pitchFamily="18" charset="0"/>
                              <a:cs typeface="Times New Roman" panose="02020603050405020304" pitchFamily="18" charset="0"/>
                            </a:rPr>
                          </m:ctrlPr>
                        </m:accPr>
                        <m:e>
                          <m:r>
                            <a:rPr lang="en-US" altLang="zh-CN" sz="2400" i="1">
                              <a:solidFill>
                                <a:srgbClr val="121212"/>
                              </a:solidFill>
                              <a:latin typeface="Cambria Math" panose="02040503050406030204" pitchFamily="18" charset="0"/>
                              <a:cs typeface="Times New Roman" panose="02020603050405020304" pitchFamily="18" charset="0"/>
                            </a:rPr>
                            <m:t>𝐷</m:t>
                          </m:r>
                        </m:e>
                      </m:acc>
                      <m:r>
                        <a:rPr lang="en-US" altLang="zh-CN" sz="2400" b="0" i="1" smtClean="0">
                          <a:solidFill>
                            <a:srgbClr val="121212"/>
                          </a:solidFill>
                          <a:latin typeface="Cambria Math" panose="02040503050406030204" pitchFamily="18" charset="0"/>
                          <a:cs typeface="Times New Roman" panose="02020603050405020304" pitchFamily="18" charset="0"/>
                        </a:rPr>
                        <m:t>={2,3,4,6,7,8,9,10,11,</m:t>
                      </m:r>
                    </m:oMath>
                  </m:oMathPara>
                </a14:m>
                <a:endParaRPr lang="en-US" altLang="zh-CN" sz="2400" b="0" i="1" dirty="0">
                  <a:solidFill>
                    <a:srgbClr val="121212"/>
                  </a:solidFill>
                  <a:latin typeface="Cambria Math" panose="02040503050406030204" pitchFamily="18" charset="0"/>
                  <a:cs typeface="Times New Roman" panose="02020603050405020304" pitchFamily="18" charset="0"/>
                </a:endParaRPr>
              </a:p>
              <a:p>
                <a:pPr>
                  <a:lnSpc>
                    <a:spcPct val="125000"/>
                  </a:lnSpc>
                </a:pPr>
                <a14:m>
                  <m:oMathPara xmlns:m="http://schemas.openxmlformats.org/officeDocument/2006/math">
                    <m:oMathParaPr>
                      <m:jc m:val="centerGroup"/>
                    </m:oMathParaPr>
                    <m:oMath xmlns:m="http://schemas.openxmlformats.org/officeDocument/2006/math">
                      <m:r>
                        <a:rPr lang="en-US" altLang="zh-CN" sz="2400" b="0" i="1" smtClean="0">
                          <a:solidFill>
                            <a:srgbClr val="121212"/>
                          </a:solidFill>
                          <a:latin typeface="Cambria Math" panose="02040503050406030204" pitchFamily="18" charset="0"/>
                          <a:cs typeface="Times New Roman" panose="02020603050405020304" pitchFamily="18" charset="0"/>
                        </a:rPr>
                        <m:t>12,14,15,16,17}</m:t>
                      </m:r>
                    </m:oMath>
                  </m:oMathPara>
                </a14:m>
                <a:endParaRPr lang="zh-CN" altLang="en-US" dirty="0"/>
              </a:p>
            </p:txBody>
          </p:sp>
        </mc:Choice>
        <mc:Fallback xmlns="">
          <p:sp>
            <p:nvSpPr>
              <p:cNvPr id="5" name="矩形 4">
                <a:extLst>
                  <a:ext uri="{FF2B5EF4-FFF2-40B4-BE49-F238E27FC236}">
                    <a16:creationId xmlns:a16="http://schemas.microsoft.com/office/drawing/2014/main" id="{D07D72FF-843A-48A8-A766-7A9D22C0B6E1}"/>
                  </a:ext>
                </a:extLst>
              </p:cNvPr>
              <p:cNvSpPr>
                <a:spLocks noRot="1" noChangeAspect="1" noMove="1" noResize="1" noEditPoints="1" noAdjustHandles="1" noChangeArrowheads="1" noChangeShapeType="1" noTextEdit="1"/>
              </p:cNvSpPr>
              <p:nvPr/>
            </p:nvSpPr>
            <p:spPr>
              <a:xfrm>
                <a:off x="922560" y="1524270"/>
                <a:ext cx="3424784" cy="1027782"/>
              </a:xfrm>
              <a:prstGeom prst="rect">
                <a:avLst/>
              </a:prstGeom>
              <a:blipFill>
                <a:blip r:embed="rId4"/>
                <a:stretch>
                  <a:fillRect/>
                </a:stretch>
              </a:blipFill>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77C25F22-70A7-4C51-BF50-E38AD10A92BD}"/>
              </a:ext>
            </a:extLst>
          </p:cNvPr>
          <p:cNvGraphicFramePr>
            <a:graphicFrameLocks noGrp="1"/>
          </p:cNvGraphicFramePr>
          <p:nvPr/>
        </p:nvGraphicFramePr>
        <p:xfrm>
          <a:off x="304972" y="2549747"/>
          <a:ext cx="4376358" cy="792480"/>
        </p:xfrm>
        <a:graphic>
          <a:graphicData uri="http://schemas.openxmlformats.org/drawingml/2006/table">
            <a:tbl>
              <a:tblPr firstRow="1" bandRow="1">
                <a:tableStyleId>{5C22544A-7EE6-4342-B048-85BDC9FD1C3A}</a:tableStyleId>
              </a:tblPr>
              <a:tblGrid>
                <a:gridCol w="1399431">
                  <a:extLst>
                    <a:ext uri="{9D8B030D-6E8A-4147-A177-3AD203B41FA5}">
                      <a16:colId xmlns:a16="http://schemas.microsoft.com/office/drawing/2014/main" val="2257107972"/>
                    </a:ext>
                  </a:extLst>
                </a:gridCol>
                <a:gridCol w="2976927">
                  <a:extLst>
                    <a:ext uri="{9D8B030D-6E8A-4147-A177-3AD203B41FA5}">
                      <a16:colId xmlns:a16="http://schemas.microsoft.com/office/drawing/2014/main" val="2895171931"/>
                    </a:ext>
                  </a:extLst>
                </a:gridCol>
              </a:tblGrid>
              <a:tr h="370840">
                <a:tc>
                  <a:txBody>
                    <a:bodyPr/>
                    <a:lstStyle/>
                    <a:p>
                      <a:pPr algn="ctr"/>
                      <a:r>
                        <a:rPr lang="zh-CN" altLang="en-US" sz="2000" dirty="0"/>
                        <a:t>好瓜</a:t>
                      </a:r>
                    </a:p>
                  </a:txBody>
                  <a:tcPr/>
                </a:tc>
                <a:tc>
                  <a:txBody>
                    <a:bodyPr/>
                    <a:lstStyle/>
                    <a:p>
                      <a:pPr algn="ctr"/>
                      <a:r>
                        <a:rPr lang="zh-CN" altLang="en-US" sz="2000" dirty="0"/>
                        <a:t>坏瓜</a:t>
                      </a:r>
                    </a:p>
                  </a:txBody>
                  <a:tcPr/>
                </a:tc>
                <a:extLst>
                  <a:ext uri="{0D108BD9-81ED-4DB2-BD59-A6C34878D82A}">
                    <a16:rowId xmlns:a16="http://schemas.microsoft.com/office/drawing/2014/main" val="2949993331"/>
                  </a:ext>
                </a:extLst>
              </a:tr>
              <a:tr h="277508">
                <a:tc>
                  <a:txBody>
                    <a:bodyPr/>
                    <a:lstStyle/>
                    <a:p>
                      <a:pPr algn="ctr"/>
                      <a:r>
                        <a:rPr lang="en-US" altLang="zh-CN" sz="2000" dirty="0"/>
                        <a:t>2,3,4,6,7,8</a:t>
                      </a:r>
                      <a:endParaRPr lang="zh-CN" altLang="en-US" sz="2000" dirty="0"/>
                    </a:p>
                  </a:txBody>
                  <a:tcPr/>
                </a:tc>
                <a:tc>
                  <a:txBody>
                    <a:bodyPr/>
                    <a:lstStyle/>
                    <a:p>
                      <a:pPr algn="ctr"/>
                      <a:r>
                        <a:rPr lang="en-US" altLang="zh-CN" sz="2000" dirty="0"/>
                        <a:t>9,10,11,12,14,15,16,17</a:t>
                      </a:r>
                      <a:endParaRPr lang="zh-CN" altLang="en-US" sz="2000" dirty="0"/>
                    </a:p>
                  </a:txBody>
                  <a:tcPr/>
                </a:tc>
                <a:extLst>
                  <a:ext uri="{0D108BD9-81ED-4DB2-BD59-A6C34878D82A}">
                    <a16:rowId xmlns:a16="http://schemas.microsoft.com/office/drawing/2014/main" val="2487051776"/>
                  </a:ext>
                </a:extLst>
              </a:tr>
            </a:tbl>
          </a:graphicData>
        </a:graphic>
      </p:graphicFrame>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070B44B-AC95-4D1A-85F0-1FEA119C7512}"/>
                  </a:ext>
                </a:extLst>
              </p:cNvPr>
              <p:cNvSpPr txBox="1"/>
              <p:nvPr/>
            </p:nvSpPr>
            <p:spPr>
              <a:xfrm>
                <a:off x="19237" y="2927458"/>
                <a:ext cx="5339619" cy="2964081"/>
              </a:xfrm>
              <a:prstGeom prst="rect">
                <a:avLst/>
              </a:prstGeom>
              <a:noFill/>
            </p:spPr>
            <p:txBody>
              <a:bodyPr wrap="square" rtlCol="0">
                <a:spAutoFit/>
              </a:bodyPr>
              <a:lstStyle/>
              <a:p>
                <a:pPr>
                  <a:lnSpc>
                    <a:spcPct val="150000"/>
                  </a:lnSpc>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𝐸𝑛𝑡</m:t>
                      </m:r>
                      <m:d>
                        <m:dPr>
                          <m:ctrlPr>
                            <a:rPr lang="en-US" altLang="zh-CN" sz="2400" b="0" i="1" smtClean="0">
                              <a:latin typeface="Cambria Math" panose="02040503050406030204" pitchFamily="18" charset="0"/>
                            </a:rPr>
                          </m:ctrlPr>
                        </m:dPr>
                        <m:e>
                          <m:acc>
                            <m:accPr>
                              <m:chr m:val="̃"/>
                              <m:ctrlPr>
                                <a:rPr lang="zh-CN" altLang="en-US" sz="2400" i="1">
                                  <a:solidFill>
                                    <a:srgbClr val="121212"/>
                                  </a:solidFill>
                                  <a:latin typeface="Cambria Math" panose="02040503050406030204" pitchFamily="18" charset="0"/>
                                  <a:cs typeface="Times New Roman" panose="02020603050405020304" pitchFamily="18" charset="0"/>
                                </a:rPr>
                              </m:ctrlPr>
                            </m:accPr>
                            <m:e>
                              <m:r>
                                <a:rPr lang="en-US" altLang="zh-CN" sz="2400" i="1">
                                  <a:solidFill>
                                    <a:srgbClr val="121212"/>
                                  </a:solidFill>
                                  <a:latin typeface="Cambria Math" panose="02040503050406030204" pitchFamily="18" charset="0"/>
                                  <a:cs typeface="Times New Roman" panose="02020603050405020304" pitchFamily="18" charset="0"/>
                                </a:rPr>
                                <m:t>𝐷</m:t>
                              </m:r>
                            </m:e>
                          </m:acc>
                        </m:e>
                      </m:d>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2</m:t>
                          </m:r>
                        </m:sup>
                        <m:e>
                          <m:sSub>
                            <m:sSubPr>
                              <m:ctrlPr>
                                <a:rPr lang="en-US" altLang="zh-CN" sz="2400" b="0" i="1" smtClean="0">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𝑝</m:t>
                                  </m:r>
                                </m:e>
                              </m:acc>
                            </m:e>
                            <m:sub>
                              <m:r>
                                <a:rPr lang="en-US" altLang="zh-CN" sz="2400" b="0" i="1" smtClean="0">
                                  <a:latin typeface="Cambria Math" panose="02040503050406030204" pitchFamily="18" charset="0"/>
                                </a:rPr>
                                <m:t>𝑘</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𝑙𝑜𝑔</m:t>
                              </m:r>
                            </m:e>
                            <m:sub>
                              <m:r>
                                <a:rPr lang="en-US" altLang="zh-CN" sz="2400" b="0" i="1" smtClean="0">
                                  <a:latin typeface="Cambria Math" panose="02040503050406030204" pitchFamily="18" charset="0"/>
                                </a:rPr>
                                <m:t>2</m:t>
                              </m:r>
                            </m:sub>
                          </m:sSub>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𝑝</m:t>
                                  </m:r>
                                </m:e>
                              </m:acc>
                            </m:e>
                            <m:sub>
                              <m:r>
                                <a:rPr lang="en-US" altLang="zh-CN" sz="2400" i="1">
                                  <a:latin typeface="Cambria Math" panose="02040503050406030204" pitchFamily="18" charset="0"/>
                                </a:rPr>
                                <m:t>𝑘</m:t>
                              </m:r>
                            </m:sub>
                          </m:sSub>
                        </m:e>
                      </m:nary>
                    </m:oMath>
                  </m:oMathPara>
                </a14:m>
                <a:endParaRPr lang="en-US" altLang="zh-CN" sz="2400" b="0" i="1" dirty="0">
                  <a:latin typeface="Cambria Math" panose="02040503050406030204" pitchFamily="18" charset="0"/>
                </a:endParaRPr>
              </a:p>
              <a:p>
                <a:pPr>
                  <a:lnSpc>
                    <a:spcPct val="150000"/>
                  </a:lnSpc>
                </a:pPr>
                <a:r>
                  <a:rPr lang="en-US" altLang="zh-CN" sz="2400" b="0" dirty="0"/>
                  <a:t>             </a:t>
                </a:r>
                <a14:m>
                  <m:oMath xmlns:m="http://schemas.openxmlformats.org/officeDocument/2006/math">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6</m:t>
                            </m:r>
                          </m:num>
                          <m:den>
                            <m:r>
                              <a:rPr lang="en-US" altLang="zh-CN" sz="2400" b="0" i="1" smtClean="0">
                                <a:latin typeface="Cambria Math" panose="02040503050406030204" pitchFamily="18" charset="0"/>
                              </a:rPr>
                              <m:t>14</m:t>
                            </m:r>
                          </m:den>
                        </m:f>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𝑙𝑜𝑔</m:t>
                            </m:r>
                          </m:e>
                          <m:sub>
                            <m:r>
                              <a:rPr lang="en-US" altLang="zh-CN" sz="2400" i="1">
                                <a:latin typeface="Cambria Math" panose="02040503050406030204" pitchFamily="18" charset="0"/>
                              </a:rPr>
                              <m:t>2</m:t>
                            </m:r>
                          </m:sub>
                        </m:sSub>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6</m:t>
                            </m:r>
                          </m:num>
                          <m:den>
                            <m:r>
                              <a:rPr lang="en-US" altLang="zh-CN" sz="2400" b="0" i="1" smtClean="0">
                                <a:latin typeface="Cambria Math" panose="02040503050406030204" pitchFamily="18" charset="0"/>
                              </a:rPr>
                              <m:t>14</m:t>
                            </m:r>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8</m:t>
                            </m:r>
                          </m:num>
                          <m:den>
                            <m:r>
                              <a:rPr lang="en-US" altLang="zh-CN" sz="2400" i="1">
                                <a:latin typeface="Cambria Math" panose="02040503050406030204" pitchFamily="18" charset="0"/>
                              </a:rPr>
                              <m:t>14</m:t>
                            </m:r>
                          </m:den>
                        </m:f>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𝑙𝑜𝑔</m:t>
                            </m:r>
                          </m:e>
                          <m:sub>
                            <m:r>
                              <a:rPr lang="en-US" altLang="zh-CN" sz="2400" i="1">
                                <a:latin typeface="Cambria Math" panose="02040503050406030204" pitchFamily="18" charset="0"/>
                              </a:rPr>
                              <m:t>2</m:t>
                            </m:r>
                          </m:sub>
                        </m:sSub>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8</m:t>
                            </m:r>
                          </m:num>
                          <m:den>
                            <m:r>
                              <a:rPr lang="en-US" altLang="zh-CN" sz="2400" i="1">
                                <a:latin typeface="Cambria Math" panose="02040503050406030204" pitchFamily="18" charset="0"/>
                              </a:rPr>
                              <m:t>14</m:t>
                            </m:r>
                          </m:den>
                        </m:f>
                      </m:e>
                    </m:d>
                  </m:oMath>
                </a14:m>
                <a:endParaRPr lang="en-US" altLang="zh-CN" sz="2400" b="0" i="1" dirty="0">
                  <a:latin typeface="Cambria Math" panose="02040503050406030204" pitchFamily="18" charset="0"/>
                </a:endParaRPr>
              </a:p>
              <a:p>
                <a:pPr>
                  <a:lnSpc>
                    <a:spcPct val="150000"/>
                  </a:lnSpc>
                </a:pPr>
                <a:r>
                  <a:rPr lang="en-US" altLang="zh-CN" sz="2400" b="0" dirty="0"/>
                  <a:t>             </a:t>
                </a:r>
                <a14:m>
                  <m:oMath xmlns:m="http://schemas.openxmlformats.org/officeDocument/2006/math">
                    <m:r>
                      <a:rPr lang="en-US" altLang="zh-CN" sz="2400" b="0" i="1" smtClean="0">
                        <a:latin typeface="Cambria Math" panose="02040503050406030204" pitchFamily="18" charset="0"/>
                      </a:rPr>
                      <m:t>=0.985</m:t>
                    </m:r>
                  </m:oMath>
                </a14:m>
                <a:endParaRPr lang="en-US" altLang="zh-CN" sz="2400" b="0" dirty="0"/>
              </a:p>
            </p:txBody>
          </p:sp>
        </mc:Choice>
        <mc:Fallback xmlns="">
          <p:sp>
            <p:nvSpPr>
              <p:cNvPr id="9" name="文本框 8">
                <a:extLst>
                  <a:ext uri="{FF2B5EF4-FFF2-40B4-BE49-F238E27FC236}">
                    <a16:creationId xmlns:a16="http://schemas.microsoft.com/office/drawing/2014/main" id="{5070B44B-AC95-4D1A-85F0-1FEA119C7512}"/>
                  </a:ext>
                </a:extLst>
              </p:cNvPr>
              <p:cNvSpPr txBox="1">
                <a:spLocks noRot="1" noChangeAspect="1" noMove="1" noResize="1" noEditPoints="1" noAdjustHandles="1" noChangeArrowheads="1" noChangeShapeType="1" noTextEdit="1"/>
              </p:cNvSpPr>
              <p:nvPr/>
            </p:nvSpPr>
            <p:spPr>
              <a:xfrm>
                <a:off x="19237" y="2927458"/>
                <a:ext cx="5339619" cy="2964081"/>
              </a:xfrm>
              <a:prstGeom prst="rect">
                <a:avLst/>
              </a:prstGeom>
              <a:blipFill>
                <a:blip r:embed="rId5"/>
                <a:stretch>
                  <a:fillRect/>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5F194C02-81EB-447C-BE8F-D3BAE109F8F9}"/>
              </a:ext>
            </a:extLst>
          </p:cNvPr>
          <p:cNvSpPr/>
          <p:nvPr/>
        </p:nvSpPr>
        <p:spPr>
          <a:xfrm>
            <a:off x="243795" y="1609077"/>
            <a:ext cx="646331" cy="369332"/>
          </a:xfrm>
          <a:prstGeom prst="rect">
            <a:avLst/>
          </a:prstGeom>
        </p:spPr>
        <p:txBody>
          <a:bodyPr wrap="none">
            <a:spAutoFit/>
          </a:bodyPr>
          <a:lstStyle/>
          <a:p>
            <a:r>
              <a:rPr lang="zh-CN" altLang="en-US" dirty="0">
                <a:solidFill>
                  <a:srgbClr val="8719B3"/>
                </a:solidFill>
                <a:latin typeface="Times New Roman" panose="02020603050405020304" pitchFamily="18" charset="0"/>
                <a:cs typeface="Times New Roman" panose="02020603050405020304" pitchFamily="18" charset="0"/>
              </a:rPr>
              <a:t>色泽</a:t>
            </a:r>
            <a:endParaRPr lang="zh-CN" altLang="en-US" dirty="0"/>
          </a:p>
        </p:txBody>
      </p:sp>
      <p:sp>
        <p:nvSpPr>
          <p:cNvPr id="3" name="矩形 2">
            <a:extLst>
              <a:ext uri="{FF2B5EF4-FFF2-40B4-BE49-F238E27FC236}">
                <a16:creationId xmlns:a16="http://schemas.microsoft.com/office/drawing/2014/main" id="{3546ECDA-B6E0-47C2-B466-6676F30C5542}"/>
              </a:ext>
            </a:extLst>
          </p:cNvPr>
          <p:cNvSpPr/>
          <p:nvPr/>
        </p:nvSpPr>
        <p:spPr>
          <a:xfrm>
            <a:off x="5792993" y="1140311"/>
            <a:ext cx="796066" cy="499213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p:cNvSpPr>
            <a:spLocks noGrp="1"/>
          </p:cNvSpPr>
          <p:nvPr>
            <p:ph type="sldNum" sz="quarter" idx="14"/>
          </p:nvPr>
        </p:nvSpPr>
        <p:spPr/>
        <p:txBody>
          <a:bodyPr/>
          <a:lstStyle/>
          <a:p>
            <a:fld id="{AF69888C-E133-43D9-A638-B5C95925B91C}" type="slidenum">
              <a:rPr lang="zh-CN" altLang="en-US" smtClean="0"/>
              <a:t>29</a:t>
            </a:fld>
            <a:endParaRPr lang="zh-CN" altLang="en-US" dirty="0"/>
          </a:p>
        </p:txBody>
      </p:sp>
    </p:spTree>
    <p:extLst>
      <p:ext uri="{BB962C8B-B14F-4D97-AF65-F5344CB8AC3E}">
        <p14:creationId xmlns:p14="http://schemas.microsoft.com/office/powerpoint/2010/main" val="841619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、决策树的基本概念</a:t>
            </a:r>
          </a:p>
        </p:txBody>
      </p:sp>
      <p:sp>
        <p:nvSpPr>
          <p:cNvPr id="7" name="文本框 6">
            <a:extLst>
              <a:ext uri="{FF2B5EF4-FFF2-40B4-BE49-F238E27FC236}">
                <a16:creationId xmlns:a16="http://schemas.microsoft.com/office/drawing/2014/main" id="{1C1B0DD5-9285-4B41-B789-1A89C32D174D}"/>
              </a:ext>
            </a:extLst>
          </p:cNvPr>
          <p:cNvSpPr txBox="1"/>
          <p:nvPr/>
        </p:nvSpPr>
        <p:spPr>
          <a:xfrm>
            <a:off x="714475" y="973263"/>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什么是</a:t>
            </a:r>
            <a:r>
              <a:rPr lang="zh-CN" altLang="en-US" sz="3200" spc="-10" dirty="0">
                <a:solidFill>
                  <a:srgbClr val="FF0000"/>
                </a:solidFill>
                <a:latin typeface="+mn-ea"/>
              </a:rPr>
              <a:t>决策树</a:t>
            </a:r>
            <a:r>
              <a:rPr lang="zh-CN" altLang="en-US" sz="3200" spc="-10" dirty="0">
                <a:latin typeface="+mn-ea"/>
              </a:rPr>
              <a:t>？</a:t>
            </a:r>
            <a:endParaRPr lang="en-US" altLang="zh-CN" sz="3200" spc="-10" dirty="0">
              <a:latin typeface="+mn-ea"/>
            </a:endParaRPr>
          </a:p>
        </p:txBody>
      </p:sp>
      <p:sp>
        <p:nvSpPr>
          <p:cNvPr id="3" name="矩形 2">
            <a:extLst>
              <a:ext uri="{FF2B5EF4-FFF2-40B4-BE49-F238E27FC236}">
                <a16:creationId xmlns:a16="http://schemas.microsoft.com/office/drawing/2014/main" id="{19788247-5F03-48D9-B5F5-C58E7FF60EF5}"/>
              </a:ext>
            </a:extLst>
          </p:cNvPr>
          <p:cNvSpPr/>
          <p:nvPr/>
        </p:nvSpPr>
        <p:spPr>
          <a:xfrm>
            <a:off x="1762527" y="1683253"/>
            <a:ext cx="10380884" cy="511102"/>
          </a:xfrm>
          <a:prstGeom prst="rect">
            <a:avLst/>
          </a:prstGeom>
        </p:spPr>
        <p:txBody>
          <a:bodyPr wrap="square">
            <a:spAutoFit/>
          </a:bodyPr>
          <a:lstStyle/>
          <a:p>
            <a:pPr>
              <a:lnSpc>
                <a:spcPct val="125000"/>
              </a:lnSpc>
            </a:pPr>
            <a:r>
              <a:rPr lang="zh-CN" altLang="en-US" sz="2400" spc="-10" dirty="0">
                <a:solidFill>
                  <a:prstClr val="black"/>
                </a:solidFill>
                <a:latin typeface="微软雅黑"/>
              </a:rPr>
              <a:t>决策树是一种用于进行决策的</a:t>
            </a:r>
            <a:r>
              <a:rPr lang="zh-CN" altLang="en-US" sz="2400" spc="-10" dirty="0">
                <a:solidFill>
                  <a:schemeClr val="accent1"/>
                </a:solidFill>
                <a:latin typeface="微软雅黑"/>
              </a:rPr>
              <a:t>树形结构</a:t>
            </a:r>
            <a:r>
              <a:rPr lang="zh-CN" altLang="en-US" sz="2400" spc="-10" dirty="0">
                <a:solidFill>
                  <a:prstClr val="black"/>
                </a:solidFill>
                <a:latin typeface="微软雅黑"/>
              </a:rPr>
              <a:t>。</a:t>
            </a:r>
            <a:endParaRPr lang="zh-CN" altLang="en-US" sz="2400" dirty="0">
              <a:solidFill>
                <a:srgbClr val="FF0000"/>
              </a:solidFill>
            </a:endParaRPr>
          </a:p>
        </p:txBody>
      </p:sp>
      <p:pic>
        <p:nvPicPr>
          <p:cNvPr id="10" name="图片 9">
            <a:extLst>
              <a:ext uri="{FF2B5EF4-FFF2-40B4-BE49-F238E27FC236}">
                <a16:creationId xmlns:a16="http://schemas.microsoft.com/office/drawing/2014/main" id="{670C17D3-5BA4-49BE-A07A-2C5DCFA785FE}"/>
              </a:ext>
            </a:extLst>
          </p:cNvPr>
          <p:cNvPicPr>
            <a:picLocks noChangeAspect="1"/>
          </p:cNvPicPr>
          <p:nvPr/>
        </p:nvPicPr>
        <p:blipFill>
          <a:blip r:embed="rId3"/>
          <a:stretch>
            <a:fillRect/>
          </a:stretch>
        </p:blipFill>
        <p:spPr>
          <a:xfrm>
            <a:off x="1116399" y="2647033"/>
            <a:ext cx="3768073" cy="3641705"/>
          </a:xfrm>
          <a:prstGeom prst="rect">
            <a:avLst/>
          </a:prstGeom>
        </p:spPr>
      </p:pic>
      <p:sp>
        <p:nvSpPr>
          <p:cNvPr id="11" name="矩形 10">
            <a:extLst>
              <a:ext uri="{FF2B5EF4-FFF2-40B4-BE49-F238E27FC236}">
                <a16:creationId xmlns:a16="http://schemas.microsoft.com/office/drawing/2014/main" id="{EA2B0438-21E8-4155-BBD0-E83E21338FAE}"/>
              </a:ext>
            </a:extLst>
          </p:cNvPr>
          <p:cNvSpPr/>
          <p:nvPr/>
        </p:nvSpPr>
        <p:spPr>
          <a:xfrm>
            <a:off x="5984463" y="3293363"/>
            <a:ext cx="583073" cy="1815882"/>
          </a:xfrm>
          <a:prstGeom prst="rect">
            <a:avLst/>
          </a:prstGeom>
        </p:spPr>
        <p:txBody>
          <a:bodyPr wrap="square">
            <a:spAutoFit/>
          </a:bodyPr>
          <a:lstStyle/>
          <a:p>
            <a:r>
              <a:rPr lang="zh-CN" altLang="en-US" sz="2800" spc="-10" dirty="0">
                <a:solidFill>
                  <a:srgbClr val="0070C0"/>
                </a:solidFill>
                <a:latin typeface="微软雅黑"/>
              </a:rPr>
              <a:t>树形结构   </a:t>
            </a:r>
            <a:endParaRPr lang="zh-CN" altLang="en-US" sz="2800" dirty="0">
              <a:solidFill>
                <a:srgbClr val="0070C0"/>
              </a:solidFill>
            </a:endParaRPr>
          </a:p>
        </p:txBody>
      </p:sp>
      <p:sp>
        <p:nvSpPr>
          <p:cNvPr id="14" name="矩形 13">
            <a:extLst>
              <a:ext uri="{FF2B5EF4-FFF2-40B4-BE49-F238E27FC236}">
                <a16:creationId xmlns:a16="http://schemas.microsoft.com/office/drawing/2014/main" id="{6AD5898B-4CF0-4E60-B8FC-5BBD87808CFE}"/>
              </a:ext>
            </a:extLst>
          </p:cNvPr>
          <p:cNvSpPr/>
          <p:nvPr/>
        </p:nvSpPr>
        <p:spPr>
          <a:xfrm>
            <a:off x="8461134" y="2647033"/>
            <a:ext cx="1904157" cy="3108543"/>
          </a:xfrm>
          <a:prstGeom prst="rect">
            <a:avLst/>
          </a:prstGeom>
        </p:spPr>
        <p:txBody>
          <a:bodyPr wrap="square">
            <a:spAutoFit/>
          </a:bodyPr>
          <a:lstStyle/>
          <a:p>
            <a:r>
              <a:rPr lang="zh-CN" altLang="en-US" sz="2800" spc="-10" dirty="0">
                <a:solidFill>
                  <a:srgbClr val="0070C0"/>
                </a:solidFill>
                <a:latin typeface="微软雅黑"/>
              </a:rPr>
              <a:t>根结点</a:t>
            </a:r>
            <a:endParaRPr lang="en-US" altLang="zh-CN" sz="2800" spc="-10" dirty="0">
              <a:solidFill>
                <a:srgbClr val="0070C0"/>
              </a:solidFill>
              <a:latin typeface="微软雅黑"/>
            </a:endParaRPr>
          </a:p>
          <a:p>
            <a:endParaRPr lang="en-US" altLang="zh-CN" sz="2800" spc="-10" dirty="0">
              <a:solidFill>
                <a:srgbClr val="0070C0"/>
              </a:solidFill>
              <a:latin typeface="微软雅黑"/>
            </a:endParaRPr>
          </a:p>
          <a:p>
            <a:r>
              <a:rPr lang="zh-CN" altLang="en-US" sz="2800" spc="-10" dirty="0">
                <a:solidFill>
                  <a:srgbClr val="0070C0"/>
                </a:solidFill>
                <a:latin typeface="微软雅黑"/>
              </a:rPr>
              <a:t>分支</a:t>
            </a:r>
            <a:endParaRPr lang="en-US" altLang="zh-CN" sz="2800" spc="-10" dirty="0">
              <a:solidFill>
                <a:srgbClr val="0070C0"/>
              </a:solidFill>
              <a:latin typeface="微软雅黑"/>
            </a:endParaRPr>
          </a:p>
          <a:p>
            <a:endParaRPr lang="en-US" altLang="zh-CN" sz="2800" spc="-10" dirty="0">
              <a:solidFill>
                <a:srgbClr val="0070C0"/>
              </a:solidFill>
              <a:latin typeface="微软雅黑"/>
            </a:endParaRPr>
          </a:p>
          <a:p>
            <a:r>
              <a:rPr lang="zh-CN" altLang="en-US" sz="2800" spc="-10" dirty="0">
                <a:solidFill>
                  <a:srgbClr val="0070C0"/>
                </a:solidFill>
                <a:latin typeface="微软雅黑"/>
              </a:rPr>
              <a:t>内部结点</a:t>
            </a:r>
            <a:endParaRPr lang="zh-CN" altLang="en-US" sz="2800" dirty="0">
              <a:solidFill>
                <a:srgbClr val="0070C0"/>
              </a:solidFill>
            </a:endParaRPr>
          </a:p>
          <a:p>
            <a:endParaRPr lang="zh-CN" altLang="en-US" sz="2800" dirty="0">
              <a:solidFill>
                <a:srgbClr val="0070C0"/>
              </a:solidFill>
            </a:endParaRPr>
          </a:p>
          <a:p>
            <a:r>
              <a:rPr lang="zh-CN" altLang="en-US" sz="2800" spc="-10" dirty="0">
                <a:solidFill>
                  <a:srgbClr val="0070C0"/>
                </a:solidFill>
                <a:latin typeface="微软雅黑"/>
              </a:rPr>
              <a:t>叶子结点</a:t>
            </a:r>
            <a:endParaRPr lang="zh-CN" altLang="en-US" sz="2800" dirty="0">
              <a:solidFill>
                <a:srgbClr val="0070C0"/>
              </a:solidFill>
            </a:endParaRPr>
          </a:p>
        </p:txBody>
      </p:sp>
      <p:sp>
        <p:nvSpPr>
          <p:cNvPr id="23" name="箭头: 右 22">
            <a:extLst>
              <a:ext uri="{FF2B5EF4-FFF2-40B4-BE49-F238E27FC236}">
                <a16:creationId xmlns:a16="http://schemas.microsoft.com/office/drawing/2014/main" id="{DEAAC520-D0D7-4DE6-A2D0-1CA93D048EFD}"/>
              </a:ext>
            </a:extLst>
          </p:cNvPr>
          <p:cNvSpPr/>
          <p:nvPr/>
        </p:nvSpPr>
        <p:spPr>
          <a:xfrm>
            <a:off x="6969480" y="3639743"/>
            <a:ext cx="1270839" cy="112312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n-ea"/>
              </a:rPr>
              <a:t>包括</a:t>
            </a:r>
          </a:p>
        </p:txBody>
      </p:sp>
      <p:sp>
        <p:nvSpPr>
          <p:cNvPr id="2" name="灯片编号占位符 1"/>
          <p:cNvSpPr>
            <a:spLocks noGrp="1"/>
          </p:cNvSpPr>
          <p:nvPr>
            <p:ph type="sldNum" sz="quarter" idx="14"/>
          </p:nvPr>
        </p:nvSpPr>
        <p:spPr/>
        <p:txBody>
          <a:bodyPr/>
          <a:lstStyle/>
          <a:p>
            <a:fld id="{AF69888C-E133-43D9-A638-B5C95925B91C}" type="slidenum">
              <a:rPr lang="zh-CN" altLang="en-US" smtClean="0"/>
              <a:t>3</a:t>
            </a:fld>
            <a:endParaRPr lang="zh-CN" altLang="en-US" dirty="0"/>
          </a:p>
        </p:txBody>
      </p:sp>
    </p:spTree>
    <p:extLst>
      <p:ext uri="{BB962C8B-B14F-4D97-AF65-F5344CB8AC3E}">
        <p14:creationId xmlns:p14="http://schemas.microsoft.com/office/powerpoint/2010/main" val="2974901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2.2</a:t>
            </a:r>
            <a:r>
              <a:rPr lang="zh-CN" altLang="en-US" sz="4000" dirty="0"/>
              <a:t>、</a:t>
            </a:r>
            <a:r>
              <a:rPr lang="en-US" altLang="zh-CN" sz="4000" dirty="0"/>
              <a:t>C4.5</a:t>
            </a:r>
            <a:r>
              <a:rPr lang="zh-CN" altLang="en-US" sz="4000" dirty="0"/>
              <a:t>算法</a:t>
            </a:r>
          </a:p>
        </p:txBody>
      </p:sp>
      <p:sp>
        <p:nvSpPr>
          <p:cNvPr id="7" name="矩形 6">
            <a:extLst>
              <a:ext uri="{FF2B5EF4-FFF2-40B4-BE49-F238E27FC236}">
                <a16:creationId xmlns:a16="http://schemas.microsoft.com/office/drawing/2014/main" id="{D81A8123-1152-46D1-AF9F-B8471A64CBD9}"/>
              </a:ext>
            </a:extLst>
          </p:cNvPr>
          <p:cNvSpPr/>
          <p:nvPr/>
        </p:nvSpPr>
        <p:spPr>
          <a:xfrm>
            <a:off x="922560" y="891083"/>
            <a:ext cx="2696892" cy="633187"/>
          </a:xfrm>
          <a:prstGeom prst="rect">
            <a:avLst/>
          </a:prstGeom>
        </p:spPr>
        <p:txBody>
          <a:bodyPr wrap="none">
            <a:spAutoFit/>
          </a:bodyPr>
          <a:lstStyle/>
          <a:p>
            <a:pPr marL="342900" lvl="0" indent="-342900">
              <a:lnSpc>
                <a:spcPct val="120000"/>
              </a:lnSpc>
              <a:buFont typeface="Wingdings" pitchFamily="2" charset="2"/>
              <a:buChar char="Ø"/>
            </a:pPr>
            <a:r>
              <a:rPr lang="zh-CN" altLang="en-US" sz="3200" spc="-10" dirty="0">
                <a:latin typeface="微软雅黑"/>
              </a:rPr>
              <a:t> 缺失值处理</a:t>
            </a:r>
            <a:endParaRPr lang="en-US" altLang="zh-CN" sz="3200" spc="-10" dirty="0">
              <a:latin typeface="微软雅黑"/>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070B44B-AC95-4D1A-85F0-1FEA119C7512}"/>
                  </a:ext>
                </a:extLst>
              </p:cNvPr>
              <p:cNvSpPr txBox="1"/>
              <p:nvPr/>
            </p:nvSpPr>
            <p:spPr>
              <a:xfrm>
                <a:off x="94429" y="2900462"/>
                <a:ext cx="7266609" cy="1233415"/>
              </a:xfrm>
              <a:prstGeom prst="rect">
                <a:avLst/>
              </a:prstGeom>
              <a:noFill/>
            </p:spPr>
            <p:txBody>
              <a:bodyPr wrap="square" rtlCol="0">
                <a:spAutoFit/>
              </a:bodyPr>
              <a:lstStyle/>
              <a:p>
                <a:pPr>
                  <a:lnSpc>
                    <a:spcPct val="150000"/>
                  </a:lnSpc>
                </a:pPr>
                <a14:m>
                  <m:oMathPara xmlns:m="http://schemas.openxmlformats.org/officeDocument/2006/math">
                    <m:oMathParaPr>
                      <m:jc m:val="left"/>
                    </m:oMathParaPr>
                    <m:oMath xmlns:m="http://schemas.openxmlformats.org/officeDocument/2006/math">
                      <m:r>
                        <a:rPr lang="en-US" altLang="zh-CN" sz="2200" b="0" i="1" smtClean="0">
                          <a:latin typeface="Cambria Math" panose="02040503050406030204" pitchFamily="18" charset="0"/>
                        </a:rPr>
                        <m:t>𝐸𝑛𝑡</m:t>
                      </m:r>
                      <m:d>
                        <m:dPr>
                          <m:ctrlPr>
                            <a:rPr lang="en-US" altLang="zh-CN" sz="2200" b="0" i="1" smtClean="0">
                              <a:latin typeface="Cambria Math" panose="02040503050406030204" pitchFamily="18" charset="0"/>
                            </a:rPr>
                          </m:ctrlPr>
                        </m:dPr>
                        <m:e>
                          <m:sSup>
                            <m:sSupPr>
                              <m:ctrlPr>
                                <a:rPr lang="en-US" altLang="zh-CN" sz="2200" b="0" i="1" smtClean="0">
                                  <a:latin typeface="Cambria Math" panose="02040503050406030204" pitchFamily="18" charset="0"/>
                                </a:rPr>
                              </m:ctrlPr>
                            </m:sSupPr>
                            <m:e>
                              <m:acc>
                                <m:accPr>
                                  <m:chr m:val="̃"/>
                                  <m:ctrlPr>
                                    <a:rPr lang="zh-CN" altLang="en-US" sz="2200" i="1">
                                      <a:solidFill>
                                        <a:srgbClr val="121212"/>
                                      </a:solidFill>
                                      <a:latin typeface="Cambria Math" panose="02040503050406030204" pitchFamily="18" charset="0"/>
                                      <a:cs typeface="Times New Roman" panose="02020603050405020304" pitchFamily="18" charset="0"/>
                                    </a:rPr>
                                  </m:ctrlPr>
                                </m:accPr>
                                <m:e>
                                  <m:r>
                                    <a:rPr lang="en-US" altLang="zh-CN" sz="2200" i="1">
                                      <a:solidFill>
                                        <a:srgbClr val="121212"/>
                                      </a:solidFill>
                                      <a:latin typeface="Cambria Math" panose="02040503050406030204" pitchFamily="18" charset="0"/>
                                      <a:cs typeface="Times New Roman" panose="02020603050405020304" pitchFamily="18" charset="0"/>
                                    </a:rPr>
                                    <m:t>𝐷</m:t>
                                  </m:r>
                                </m:e>
                              </m:acc>
                            </m:e>
                            <m:sup>
                              <m:r>
                                <a:rPr lang="en-US" altLang="zh-CN" sz="2200" b="0" i="1" smtClean="0">
                                  <a:latin typeface="Cambria Math" panose="02040503050406030204" pitchFamily="18" charset="0"/>
                                </a:rPr>
                                <m:t>1</m:t>
                              </m:r>
                            </m:sup>
                          </m:sSup>
                          <m:r>
                            <a:rPr lang="en-US" altLang="zh-CN" sz="2200" b="0" i="1" smtClean="0">
                              <a:latin typeface="Cambria Math" panose="02040503050406030204" pitchFamily="18" charset="0"/>
                            </a:rPr>
                            <m:t>=</m:t>
                          </m:r>
                          <m:r>
                            <a:rPr lang="zh-CN" altLang="en-US" sz="2200" i="1">
                              <a:latin typeface="Cambria Math" panose="02040503050406030204" pitchFamily="18" charset="0"/>
                            </a:rPr>
                            <m:t>乌黑</m:t>
                          </m:r>
                        </m:e>
                      </m:d>
                      <m:r>
                        <a:rPr lang="en-US" altLang="zh-CN" sz="2200" b="0" i="1" smtClean="0">
                          <a:latin typeface="Cambria Math" panose="02040503050406030204" pitchFamily="18" charset="0"/>
                        </a:rPr>
                        <m:t>=−</m:t>
                      </m:r>
                      <m:d>
                        <m:dPr>
                          <m:ctrlPr>
                            <a:rPr lang="en-US" altLang="zh-CN" sz="2200" b="0" i="1" smtClean="0">
                              <a:latin typeface="Cambria Math" panose="02040503050406030204" pitchFamily="18" charset="0"/>
                            </a:rPr>
                          </m:ctrlPr>
                        </m:dPr>
                        <m:e>
                          <m:f>
                            <m:fPr>
                              <m:ctrlPr>
                                <a:rPr lang="en-US" altLang="zh-CN" sz="2200" b="0" i="1" smtClean="0">
                                  <a:latin typeface="Cambria Math" panose="02040503050406030204" pitchFamily="18" charset="0"/>
                                </a:rPr>
                              </m:ctrlPr>
                            </m:fPr>
                            <m:num>
                              <m:r>
                                <a:rPr lang="en-US" altLang="zh-CN" sz="2200" i="1">
                                  <a:latin typeface="Cambria Math" panose="02040503050406030204" pitchFamily="18" charset="0"/>
                                </a:rPr>
                                <m:t>4</m:t>
                              </m:r>
                            </m:num>
                            <m:den>
                              <m:r>
                                <a:rPr lang="en-US" altLang="zh-CN" sz="2200" i="1">
                                  <a:latin typeface="Cambria Math" panose="02040503050406030204" pitchFamily="18" charset="0"/>
                                </a:rPr>
                                <m:t>6</m:t>
                              </m:r>
                            </m:den>
                          </m:f>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𝑙𝑜𝑔</m:t>
                              </m:r>
                            </m:e>
                            <m:sub>
                              <m:r>
                                <a:rPr lang="en-US" altLang="zh-CN" sz="2200" i="1">
                                  <a:latin typeface="Cambria Math" panose="02040503050406030204" pitchFamily="18" charset="0"/>
                                </a:rPr>
                                <m:t>2</m:t>
                              </m:r>
                            </m:sub>
                          </m:sSub>
                          <m:f>
                            <m:fPr>
                              <m:ctrlPr>
                                <a:rPr lang="en-US" altLang="zh-CN" sz="2200" i="1" smtClean="0">
                                  <a:latin typeface="Cambria Math" panose="02040503050406030204" pitchFamily="18" charset="0"/>
                                </a:rPr>
                              </m:ctrlPr>
                            </m:fPr>
                            <m:num>
                              <m:r>
                                <a:rPr lang="en-US" altLang="zh-CN" sz="2200" i="1">
                                  <a:latin typeface="Cambria Math" panose="02040503050406030204" pitchFamily="18" charset="0"/>
                                </a:rPr>
                                <m:t>4</m:t>
                              </m:r>
                            </m:num>
                            <m:den>
                              <m:r>
                                <a:rPr lang="en-US" altLang="zh-CN" sz="2200" i="1">
                                  <a:latin typeface="Cambria Math" panose="02040503050406030204" pitchFamily="18" charset="0"/>
                                </a:rPr>
                                <m:t>6</m:t>
                              </m:r>
                            </m:den>
                          </m:f>
                          <m:r>
                            <a:rPr lang="en-US" altLang="zh-CN" sz="2200" b="0" i="1" smtClean="0">
                              <a:latin typeface="Cambria Math" panose="02040503050406030204" pitchFamily="18" charset="0"/>
                            </a:rPr>
                            <m:t>+</m:t>
                          </m:r>
                          <m:f>
                            <m:fPr>
                              <m:ctrlPr>
                                <a:rPr lang="en-US" altLang="zh-CN" sz="2200" i="1">
                                  <a:latin typeface="Cambria Math" panose="02040503050406030204" pitchFamily="18" charset="0"/>
                                </a:rPr>
                              </m:ctrlPr>
                            </m:fPr>
                            <m:num>
                              <m:r>
                                <a:rPr lang="en-US" altLang="zh-CN" sz="2200" i="1" smtClean="0">
                                  <a:latin typeface="Cambria Math" panose="02040503050406030204" pitchFamily="18" charset="0"/>
                                </a:rPr>
                                <m:t>2</m:t>
                              </m:r>
                            </m:num>
                            <m:den>
                              <m:r>
                                <a:rPr lang="en-US" altLang="zh-CN" sz="2200" i="1" smtClean="0">
                                  <a:latin typeface="Cambria Math" panose="02040503050406030204" pitchFamily="18" charset="0"/>
                                </a:rPr>
                                <m:t>6</m:t>
                              </m:r>
                            </m:den>
                          </m:f>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𝑙𝑜𝑔</m:t>
                              </m:r>
                            </m:e>
                            <m:sub>
                              <m:r>
                                <a:rPr lang="en-US" altLang="zh-CN" sz="2200" i="1">
                                  <a:latin typeface="Cambria Math" panose="02040503050406030204" pitchFamily="18" charset="0"/>
                                </a:rPr>
                                <m:t>2</m:t>
                              </m:r>
                            </m:sub>
                          </m:sSub>
                          <m:f>
                            <m:fPr>
                              <m:ctrlPr>
                                <a:rPr lang="en-US" altLang="zh-CN" sz="2200" i="1">
                                  <a:latin typeface="Cambria Math" panose="02040503050406030204" pitchFamily="18" charset="0"/>
                                </a:rPr>
                              </m:ctrlPr>
                            </m:fPr>
                            <m:num>
                              <m:r>
                                <a:rPr lang="en-US" altLang="zh-CN" sz="2200" i="1" smtClean="0">
                                  <a:latin typeface="Cambria Math" panose="02040503050406030204" pitchFamily="18" charset="0"/>
                                </a:rPr>
                                <m:t>2</m:t>
                              </m:r>
                            </m:num>
                            <m:den>
                              <m:r>
                                <a:rPr lang="en-US" altLang="zh-CN" sz="2200" i="1" smtClean="0">
                                  <a:latin typeface="Cambria Math" panose="02040503050406030204" pitchFamily="18" charset="0"/>
                                </a:rPr>
                                <m:t>6</m:t>
                              </m:r>
                            </m:den>
                          </m:f>
                        </m:e>
                      </m:d>
                      <m:r>
                        <a:rPr lang="en-US" altLang="zh-CN" sz="2200" b="0" i="1" smtClean="0">
                          <a:latin typeface="Cambria Math" panose="02040503050406030204" pitchFamily="18" charset="0"/>
                        </a:rPr>
                        <m:t>=0.9</m:t>
                      </m:r>
                      <m:r>
                        <a:rPr lang="en-US" altLang="zh-CN" sz="2200" i="1">
                          <a:latin typeface="Cambria Math" panose="02040503050406030204" pitchFamily="18" charset="0"/>
                        </a:rPr>
                        <m:t>1</m:t>
                      </m:r>
                      <m:r>
                        <a:rPr lang="en-US" altLang="zh-CN" sz="2200" i="1" smtClean="0">
                          <a:latin typeface="Cambria Math" panose="02040503050406030204" pitchFamily="18" charset="0"/>
                        </a:rPr>
                        <m:t>8</m:t>
                      </m:r>
                    </m:oMath>
                  </m:oMathPara>
                </a14:m>
                <a:endParaRPr lang="en-US" altLang="zh-CN" sz="2200" b="0" dirty="0"/>
              </a:p>
            </p:txBody>
          </p:sp>
        </mc:Choice>
        <mc:Fallback xmlns="">
          <p:sp>
            <p:nvSpPr>
              <p:cNvPr id="9" name="文本框 8">
                <a:extLst>
                  <a:ext uri="{FF2B5EF4-FFF2-40B4-BE49-F238E27FC236}">
                    <a16:creationId xmlns:a16="http://schemas.microsoft.com/office/drawing/2014/main" id="{5070B44B-AC95-4D1A-85F0-1FEA119C7512}"/>
                  </a:ext>
                </a:extLst>
              </p:cNvPr>
              <p:cNvSpPr txBox="1">
                <a:spLocks noRot="1" noChangeAspect="1" noMove="1" noResize="1" noEditPoints="1" noAdjustHandles="1" noChangeArrowheads="1" noChangeShapeType="1" noTextEdit="1"/>
              </p:cNvSpPr>
              <p:nvPr/>
            </p:nvSpPr>
            <p:spPr>
              <a:xfrm>
                <a:off x="94429" y="2900462"/>
                <a:ext cx="7266609" cy="1233415"/>
              </a:xfrm>
              <a:prstGeom prst="rect">
                <a:avLst/>
              </a:prstGeom>
              <a:blipFill>
                <a:blip r:embed="rId3"/>
                <a:stretch>
                  <a:fillRect/>
                </a:stretch>
              </a:blipFill>
            </p:spPr>
            <p:txBody>
              <a:bodyPr/>
              <a:lstStyle/>
              <a:p>
                <a:r>
                  <a:rPr lang="zh-CN" altLang="en-US">
                    <a:noFill/>
                  </a:rPr>
                  <a:t> </a:t>
                </a:r>
              </a:p>
            </p:txBody>
          </p:sp>
        </mc:Fallback>
      </mc:AlternateContent>
      <p:graphicFrame>
        <p:nvGraphicFramePr>
          <p:cNvPr id="3" name="表格 2">
            <a:extLst>
              <a:ext uri="{FF2B5EF4-FFF2-40B4-BE49-F238E27FC236}">
                <a16:creationId xmlns:a16="http://schemas.microsoft.com/office/drawing/2014/main" id="{3E67F727-21EA-4781-9890-C6E8D7A2A9E0}"/>
              </a:ext>
            </a:extLst>
          </p:cNvPr>
          <p:cNvGraphicFramePr>
            <a:graphicFrameLocks noGrp="1"/>
          </p:cNvGraphicFramePr>
          <p:nvPr/>
        </p:nvGraphicFramePr>
        <p:xfrm>
          <a:off x="1292812" y="1488367"/>
          <a:ext cx="4653279" cy="1483360"/>
        </p:xfrm>
        <a:graphic>
          <a:graphicData uri="http://schemas.openxmlformats.org/drawingml/2006/table">
            <a:tbl>
              <a:tblPr firstRow="1" bandRow="1">
                <a:tableStyleId>{5C22544A-7EE6-4342-B048-85BDC9FD1C3A}</a:tableStyleId>
              </a:tblPr>
              <a:tblGrid>
                <a:gridCol w="1551093">
                  <a:extLst>
                    <a:ext uri="{9D8B030D-6E8A-4147-A177-3AD203B41FA5}">
                      <a16:colId xmlns:a16="http://schemas.microsoft.com/office/drawing/2014/main" val="1698246723"/>
                    </a:ext>
                  </a:extLst>
                </a:gridCol>
                <a:gridCol w="1551093">
                  <a:extLst>
                    <a:ext uri="{9D8B030D-6E8A-4147-A177-3AD203B41FA5}">
                      <a16:colId xmlns:a16="http://schemas.microsoft.com/office/drawing/2014/main" val="196389878"/>
                    </a:ext>
                  </a:extLst>
                </a:gridCol>
                <a:gridCol w="1551093">
                  <a:extLst>
                    <a:ext uri="{9D8B030D-6E8A-4147-A177-3AD203B41FA5}">
                      <a16:colId xmlns:a16="http://schemas.microsoft.com/office/drawing/2014/main" val="2616824046"/>
                    </a:ext>
                  </a:extLst>
                </a:gridCol>
              </a:tblGrid>
              <a:tr h="370840">
                <a:tc>
                  <a:txBody>
                    <a:bodyPr/>
                    <a:lstStyle/>
                    <a:p>
                      <a:pPr algn="ctr"/>
                      <a:r>
                        <a:rPr lang="zh-CN" altLang="en-US" dirty="0"/>
                        <a:t>色泽</a:t>
                      </a:r>
                    </a:p>
                  </a:txBody>
                  <a:tcPr/>
                </a:tc>
                <a:tc>
                  <a:txBody>
                    <a:bodyPr/>
                    <a:lstStyle/>
                    <a:p>
                      <a:pPr algn="ctr"/>
                      <a:r>
                        <a:rPr lang="zh-CN" altLang="en-US" dirty="0"/>
                        <a:t>好瓜</a:t>
                      </a:r>
                    </a:p>
                  </a:txBody>
                  <a:tcPr/>
                </a:tc>
                <a:tc>
                  <a:txBody>
                    <a:bodyPr/>
                    <a:lstStyle/>
                    <a:p>
                      <a:pPr algn="ctr"/>
                      <a:r>
                        <a:rPr lang="zh-CN" altLang="en-US" dirty="0"/>
                        <a:t>坏瓜</a:t>
                      </a:r>
                    </a:p>
                  </a:txBody>
                  <a:tcPr/>
                </a:tc>
                <a:extLst>
                  <a:ext uri="{0D108BD9-81ED-4DB2-BD59-A6C34878D82A}">
                    <a16:rowId xmlns:a16="http://schemas.microsoft.com/office/drawing/2014/main" val="4162477433"/>
                  </a:ext>
                </a:extLst>
              </a:tr>
              <a:tr h="370840">
                <a:tc>
                  <a:txBody>
                    <a:bodyPr/>
                    <a:lstStyle/>
                    <a:p>
                      <a:pPr algn="ctr"/>
                      <a:r>
                        <a:rPr lang="zh-CN" altLang="en-US" dirty="0"/>
                        <a:t>乌黑</a:t>
                      </a:r>
                    </a:p>
                  </a:txBody>
                  <a:tcPr/>
                </a:tc>
                <a:tc>
                  <a:txBody>
                    <a:bodyPr/>
                    <a:lstStyle/>
                    <a:p>
                      <a:pPr algn="ctr"/>
                      <a:r>
                        <a:rPr lang="en-US" altLang="zh-CN" dirty="0"/>
                        <a:t>2,3,7,8</a:t>
                      </a:r>
                      <a:endParaRPr lang="zh-CN" altLang="en-US" dirty="0"/>
                    </a:p>
                  </a:txBody>
                  <a:tcPr/>
                </a:tc>
                <a:tc>
                  <a:txBody>
                    <a:bodyPr/>
                    <a:lstStyle/>
                    <a:p>
                      <a:pPr algn="ctr"/>
                      <a:r>
                        <a:rPr lang="en-US" altLang="zh-CN" dirty="0"/>
                        <a:t>9,15</a:t>
                      </a:r>
                      <a:endParaRPr lang="zh-CN" altLang="en-US" dirty="0"/>
                    </a:p>
                  </a:txBody>
                  <a:tcPr/>
                </a:tc>
                <a:extLst>
                  <a:ext uri="{0D108BD9-81ED-4DB2-BD59-A6C34878D82A}">
                    <a16:rowId xmlns:a16="http://schemas.microsoft.com/office/drawing/2014/main" val="3682890942"/>
                  </a:ext>
                </a:extLst>
              </a:tr>
              <a:tr h="370840">
                <a:tc>
                  <a:txBody>
                    <a:bodyPr/>
                    <a:lstStyle/>
                    <a:p>
                      <a:pPr algn="ctr"/>
                      <a:r>
                        <a:rPr lang="zh-CN" altLang="en-US" dirty="0"/>
                        <a:t>青绿</a:t>
                      </a:r>
                    </a:p>
                  </a:txBody>
                  <a:tcPr/>
                </a:tc>
                <a:tc>
                  <a:txBody>
                    <a:bodyPr/>
                    <a:lstStyle/>
                    <a:p>
                      <a:pPr algn="ctr"/>
                      <a:r>
                        <a:rPr lang="en-US" altLang="zh-CN" dirty="0"/>
                        <a:t>4,6</a:t>
                      </a:r>
                      <a:endParaRPr lang="zh-CN" altLang="en-US" dirty="0"/>
                    </a:p>
                  </a:txBody>
                  <a:tcPr/>
                </a:tc>
                <a:tc>
                  <a:txBody>
                    <a:bodyPr/>
                    <a:lstStyle/>
                    <a:p>
                      <a:pPr algn="ctr"/>
                      <a:r>
                        <a:rPr lang="en-US" altLang="zh-CN" dirty="0"/>
                        <a:t>10,17</a:t>
                      </a:r>
                      <a:endParaRPr lang="zh-CN" altLang="en-US" dirty="0"/>
                    </a:p>
                  </a:txBody>
                  <a:tcPr/>
                </a:tc>
                <a:extLst>
                  <a:ext uri="{0D108BD9-81ED-4DB2-BD59-A6C34878D82A}">
                    <a16:rowId xmlns:a16="http://schemas.microsoft.com/office/drawing/2014/main" val="931452693"/>
                  </a:ext>
                </a:extLst>
              </a:tr>
              <a:tr h="370840">
                <a:tc>
                  <a:txBody>
                    <a:bodyPr/>
                    <a:lstStyle/>
                    <a:p>
                      <a:pPr algn="ctr"/>
                      <a:r>
                        <a:rPr lang="zh-CN" altLang="en-US" dirty="0"/>
                        <a:t>浅白</a:t>
                      </a:r>
                    </a:p>
                  </a:txBody>
                  <a:tcPr/>
                </a:tc>
                <a:tc>
                  <a:txBody>
                    <a:bodyPr/>
                    <a:lstStyle/>
                    <a:p>
                      <a:pPr algn="ctr"/>
                      <a:r>
                        <a:rPr lang="en-US" altLang="zh-CN" dirty="0"/>
                        <a:t>\</a:t>
                      </a:r>
                      <a:endParaRPr lang="zh-CN" altLang="en-US" dirty="0"/>
                    </a:p>
                  </a:txBody>
                  <a:tcPr/>
                </a:tc>
                <a:tc>
                  <a:txBody>
                    <a:bodyPr/>
                    <a:lstStyle/>
                    <a:p>
                      <a:pPr algn="ctr"/>
                      <a:r>
                        <a:rPr lang="en-US" altLang="zh-CN" dirty="0"/>
                        <a:t>11,12,14,16</a:t>
                      </a:r>
                      <a:endParaRPr lang="zh-CN" altLang="en-US" dirty="0"/>
                    </a:p>
                  </a:txBody>
                  <a:tcPr/>
                </a:tc>
                <a:extLst>
                  <a:ext uri="{0D108BD9-81ED-4DB2-BD59-A6C34878D82A}">
                    <a16:rowId xmlns:a16="http://schemas.microsoft.com/office/drawing/2014/main" val="3653003152"/>
                  </a:ext>
                </a:extLst>
              </a:tr>
            </a:tbl>
          </a:graphicData>
        </a:graphic>
      </p:graphicFrame>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6581BE6-2891-4C57-9E2B-8C743AAFF06D}"/>
                  </a:ext>
                </a:extLst>
              </p:cNvPr>
              <p:cNvSpPr/>
              <p:nvPr/>
            </p:nvSpPr>
            <p:spPr>
              <a:xfrm>
                <a:off x="94429" y="3854695"/>
                <a:ext cx="7232406" cy="1233415"/>
              </a:xfrm>
              <a:prstGeom prst="rect">
                <a:avLst/>
              </a:prstGeom>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altLang="zh-CN" sz="2200" i="1" smtClean="0">
                          <a:latin typeface="Cambria Math" panose="02040503050406030204" pitchFamily="18" charset="0"/>
                        </a:rPr>
                        <m:t>𝐸𝑛𝑡</m:t>
                      </m:r>
                      <m:d>
                        <m:dPr>
                          <m:ctrlPr>
                            <a:rPr lang="en-US" altLang="zh-CN" sz="2200" i="1">
                              <a:latin typeface="Cambria Math" panose="02040503050406030204" pitchFamily="18" charset="0"/>
                            </a:rPr>
                          </m:ctrlPr>
                        </m:dPr>
                        <m:e>
                          <m:sSup>
                            <m:sSupPr>
                              <m:ctrlPr>
                                <a:rPr lang="en-US" altLang="zh-CN" sz="2200" i="1">
                                  <a:latin typeface="Cambria Math" panose="02040503050406030204" pitchFamily="18" charset="0"/>
                                </a:rPr>
                              </m:ctrlPr>
                            </m:sSupPr>
                            <m:e>
                              <m:acc>
                                <m:accPr>
                                  <m:chr m:val="̃"/>
                                  <m:ctrlPr>
                                    <a:rPr lang="zh-CN" altLang="en-US" sz="2200" i="1">
                                      <a:solidFill>
                                        <a:srgbClr val="121212"/>
                                      </a:solidFill>
                                      <a:latin typeface="Cambria Math" panose="02040503050406030204" pitchFamily="18" charset="0"/>
                                      <a:cs typeface="Times New Roman" panose="02020603050405020304" pitchFamily="18" charset="0"/>
                                    </a:rPr>
                                  </m:ctrlPr>
                                </m:accPr>
                                <m:e>
                                  <m:r>
                                    <a:rPr lang="en-US" altLang="zh-CN" sz="2200" i="1">
                                      <a:solidFill>
                                        <a:srgbClr val="121212"/>
                                      </a:solidFill>
                                      <a:latin typeface="Cambria Math" panose="02040503050406030204" pitchFamily="18" charset="0"/>
                                      <a:cs typeface="Times New Roman" panose="02020603050405020304" pitchFamily="18" charset="0"/>
                                    </a:rPr>
                                    <m:t>𝐷</m:t>
                                  </m:r>
                                </m:e>
                              </m:acc>
                            </m:e>
                            <m:sup>
                              <m:r>
                                <a:rPr lang="en-US" altLang="zh-CN" sz="2200" i="1">
                                  <a:solidFill>
                                    <a:srgbClr val="121212"/>
                                  </a:solidFill>
                                  <a:latin typeface="Cambria Math" panose="02040503050406030204" pitchFamily="18" charset="0"/>
                                  <a:cs typeface="Times New Roman" panose="02020603050405020304" pitchFamily="18" charset="0"/>
                                </a:rPr>
                                <m:t>2</m:t>
                              </m:r>
                            </m:sup>
                          </m:sSup>
                          <m:r>
                            <a:rPr lang="en-US" altLang="zh-CN" sz="2200" i="1">
                              <a:latin typeface="Cambria Math" panose="02040503050406030204" pitchFamily="18" charset="0"/>
                            </a:rPr>
                            <m:t>=</m:t>
                          </m:r>
                          <m:r>
                            <a:rPr lang="zh-CN" altLang="en-US" sz="2200" i="1" smtClean="0">
                              <a:latin typeface="Cambria Math" panose="02040503050406030204" pitchFamily="18" charset="0"/>
                            </a:rPr>
                            <m:t>青绿</m:t>
                          </m:r>
                        </m:e>
                      </m:d>
                      <m:r>
                        <a:rPr lang="en-US" altLang="zh-CN" sz="2200" i="1">
                          <a:latin typeface="Cambria Math" panose="02040503050406030204" pitchFamily="18" charset="0"/>
                        </a:rPr>
                        <m:t>=−</m:t>
                      </m:r>
                      <m:d>
                        <m:dPr>
                          <m:ctrlPr>
                            <a:rPr lang="en-US" altLang="zh-CN" sz="2200" i="1">
                              <a:latin typeface="Cambria Math" panose="02040503050406030204" pitchFamily="18" charset="0"/>
                            </a:rPr>
                          </m:ctrlPr>
                        </m:dPr>
                        <m:e>
                          <m:f>
                            <m:fPr>
                              <m:ctrlPr>
                                <a:rPr lang="en-US" altLang="zh-CN" sz="2200" i="1">
                                  <a:latin typeface="Cambria Math" panose="02040503050406030204" pitchFamily="18" charset="0"/>
                                </a:rPr>
                              </m:ctrlPr>
                            </m:fPr>
                            <m:num>
                              <m:r>
                                <a:rPr lang="en-US" altLang="zh-CN" sz="2200" i="1" smtClean="0">
                                  <a:latin typeface="Cambria Math" panose="02040503050406030204" pitchFamily="18" charset="0"/>
                                </a:rPr>
                                <m:t>2</m:t>
                              </m:r>
                            </m:num>
                            <m:den>
                              <m:r>
                                <a:rPr lang="en-US" altLang="zh-CN" sz="2200" i="1">
                                  <a:latin typeface="Cambria Math" panose="02040503050406030204" pitchFamily="18" charset="0"/>
                                </a:rPr>
                                <m:t>4</m:t>
                              </m:r>
                            </m:den>
                          </m:f>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𝑙𝑜𝑔</m:t>
                              </m:r>
                            </m:e>
                            <m:sub>
                              <m:r>
                                <a:rPr lang="en-US" altLang="zh-CN" sz="2200" i="1">
                                  <a:latin typeface="Cambria Math" panose="02040503050406030204" pitchFamily="18" charset="0"/>
                                </a:rPr>
                                <m:t>2</m:t>
                              </m:r>
                            </m:sub>
                          </m:sSub>
                          <m:f>
                            <m:fPr>
                              <m:ctrlPr>
                                <a:rPr lang="en-US" altLang="zh-CN" sz="2200" i="1">
                                  <a:latin typeface="Cambria Math" panose="02040503050406030204" pitchFamily="18" charset="0"/>
                                </a:rPr>
                              </m:ctrlPr>
                            </m:fPr>
                            <m:num>
                              <m:r>
                                <a:rPr lang="en-US" altLang="zh-CN" sz="2200" i="1" smtClean="0">
                                  <a:latin typeface="Cambria Math" panose="02040503050406030204" pitchFamily="18" charset="0"/>
                                </a:rPr>
                                <m:t>2</m:t>
                              </m:r>
                            </m:num>
                            <m:den>
                              <m:r>
                                <a:rPr lang="en-US" altLang="zh-CN" sz="2200" i="1">
                                  <a:latin typeface="Cambria Math" panose="02040503050406030204" pitchFamily="18" charset="0"/>
                                </a:rPr>
                                <m:t>4</m:t>
                              </m:r>
                            </m:den>
                          </m:f>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r>
                                <a:rPr lang="en-US" altLang="zh-CN" sz="2200" i="1">
                                  <a:latin typeface="Cambria Math" panose="02040503050406030204" pitchFamily="18" charset="0"/>
                                </a:rPr>
                                <m:t>2</m:t>
                              </m:r>
                            </m:num>
                            <m:den>
                              <m:r>
                                <a:rPr lang="en-US" altLang="zh-CN" sz="2200" i="1" smtClean="0">
                                  <a:latin typeface="Cambria Math" panose="02040503050406030204" pitchFamily="18" charset="0"/>
                                </a:rPr>
                                <m:t>4</m:t>
                              </m:r>
                            </m:den>
                          </m:f>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𝑙𝑜𝑔</m:t>
                              </m:r>
                            </m:e>
                            <m:sub>
                              <m:r>
                                <a:rPr lang="en-US" altLang="zh-CN" sz="2200" i="1">
                                  <a:latin typeface="Cambria Math" panose="02040503050406030204" pitchFamily="18" charset="0"/>
                                </a:rPr>
                                <m:t>2</m:t>
                              </m:r>
                            </m:sub>
                          </m:sSub>
                          <m:f>
                            <m:fPr>
                              <m:ctrlPr>
                                <a:rPr lang="en-US" altLang="zh-CN" sz="2200" i="1">
                                  <a:latin typeface="Cambria Math" panose="02040503050406030204" pitchFamily="18" charset="0"/>
                                </a:rPr>
                              </m:ctrlPr>
                            </m:fPr>
                            <m:num>
                              <m:r>
                                <a:rPr lang="en-US" altLang="zh-CN" sz="2200" i="1">
                                  <a:latin typeface="Cambria Math" panose="02040503050406030204" pitchFamily="18" charset="0"/>
                                </a:rPr>
                                <m:t>2</m:t>
                              </m:r>
                            </m:num>
                            <m:den>
                              <m:r>
                                <a:rPr lang="en-US" altLang="zh-CN" sz="2200" i="1" smtClean="0">
                                  <a:latin typeface="Cambria Math" panose="02040503050406030204" pitchFamily="18" charset="0"/>
                                </a:rPr>
                                <m:t>4</m:t>
                              </m:r>
                            </m:den>
                          </m:f>
                        </m:e>
                      </m:d>
                      <m:r>
                        <a:rPr lang="en-US" altLang="zh-CN" sz="2200" i="1">
                          <a:latin typeface="Cambria Math" panose="02040503050406030204" pitchFamily="18" charset="0"/>
                        </a:rPr>
                        <m:t>=</m:t>
                      </m:r>
                      <m:r>
                        <a:rPr lang="en-US" altLang="zh-CN" sz="2200" i="1" smtClean="0">
                          <a:latin typeface="Cambria Math" panose="02040503050406030204" pitchFamily="18" charset="0"/>
                        </a:rPr>
                        <m:t>1</m:t>
                      </m:r>
                      <m:r>
                        <a:rPr lang="en-US" altLang="zh-CN" sz="2200" b="0" i="0" smtClean="0">
                          <a:latin typeface="Cambria Math" panose="02040503050406030204" pitchFamily="18" charset="0"/>
                        </a:rPr>
                        <m:t>.000</m:t>
                      </m:r>
                    </m:oMath>
                  </m:oMathPara>
                </a14:m>
                <a:endParaRPr lang="en-US" altLang="zh-CN" sz="2200" dirty="0"/>
              </a:p>
            </p:txBody>
          </p:sp>
        </mc:Choice>
        <mc:Fallback xmlns="">
          <p:sp>
            <p:nvSpPr>
              <p:cNvPr id="10" name="矩形 9">
                <a:extLst>
                  <a:ext uri="{FF2B5EF4-FFF2-40B4-BE49-F238E27FC236}">
                    <a16:creationId xmlns:a16="http://schemas.microsoft.com/office/drawing/2014/main" id="{26581BE6-2891-4C57-9E2B-8C743AAFF06D}"/>
                  </a:ext>
                </a:extLst>
              </p:cNvPr>
              <p:cNvSpPr>
                <a:spLocks noRot="1" noChangeAspect="1" noMove="1" noResize="1" noEditPoints="1" noAdjustHandles="1" noChangeArrowheads="1" noChangeShapeType="1" noTextEdit="1"/>
              </p:cNvSpPr>
              <p:nvPr/>
            </p:nvSpPr>
            <p:spPr>
              <a:xfrm>
                <a:off x="94429" y="3854695"/>
                <a:ext cx="7232406" cy="123341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E6B29B4F-0C25-4537-8306-D1C078E41998}"/>
                  </a:ext>
                </a:extLst>
              </p:cNvPr>
              <p:cNvSpPr/>
              <p:nvPr/>
            </p:nvSpPr>
            <p:spPr>
              <a:xfrm>
                <a:off x="94429" y="4778647"/>
                <a:ext cx="6443752" cy="1233415"/>
              </a:xfrm>
              <a:prstGeom prst="rect">
                <a:avLst/>
              </a:prstGeom>
            </p:spPr>
            <p:txBody>
              <a:bodyPr wrap="none">
                <a:spAutoFit/>
              </a:bodyPr>
              <a:lstStyle/>
              <a:p>
                <a:pPr>
                  <a:lnSpc>
                    <a:spcPct val="150000"/>
                  </a:lnSpc>
                </a:pPr>
                <a14:m>
                  <m:oMathPara xmlns:m="http://schemas.openxmlformats.org/officeDocument/2006/math">
                    <m:oMathParaPr>
                      <m:jc m:val="left"/>
                    </m:oMathParaPr>
                    <m:oMath xmlns:m="http://schemas.openxmlformats.org/officeDocument/2006/math">
                      <m:r>
                        <a:rPr lang="en-US" altLang="zh-CN" sz="2200" i="1" smtClean="0">
                          <a:latin typeface="Cambria Math" panose="02040503050406030204" pitchFamily="18" charset="0"/>
                        </a:rPr>
                        <m:t>𝐸𝑛𝑡</m:t>
                      </m:r>
                      <m:d>
                        <m:dPr>
                          <m:ctrlPr>
                            <a:rPr lang="en-US" altLang="zh-CN" sz="2200" i="1">
                              <a:latin typeface="Cambria Math" panose="02040503050406030204" pitchFamily="18" charset="0"/>
                            </a:rPr>
                          </m:ctrlPr>
                        </m:dPr>
                        <m:e>
                          <m:sSup>
                            <m:sSupPr>
                              <m:ctrlPr>
                                <a:rPr lang="en-US" altLang="zh-CN" sz="2200" i="1">
                                  <a:latin typeface="Cambria Math" panose="02040503050406030204" pitchFamily="18" charset="0"/>
                                </a:rPr>
                              </m:ctrlPr>
                            </m:sSupPr>
                            <m:e>
                              <m:acc>
                                <m:accPr>
                                  <m:chr m:val="̃"/>
                                  <m:ctrlPr>
                                    <a:rPr lang="zh-CN" altLang="en-US" sz="2200" i="1">
                                      <a:solidFill>
                                        <a:srgbClr val="121212"/>
                                      </a:solidFill>
                                      <a:latin typeface="Cambria Math" panose="02040503050406030204" pitchFamily="18" charset="0"/>
                                      <a:cs typeface="Times New Roman" panose="02020603050405020304" pitchFamily="18" charset="0"/>
                                    </a:rPr>
                                  </m:ctrlPr>
                                </m:accPr>
                                <m:e>
                                  <m:r>
                                    <a:rPr lang="en-US" altLang="zh-CN" sz="2200" i="1">
                                      <a:solidFill>
                                        <a:srgbClr val="121212"/>
                                      </a:solidFill>
                                      <a:latin typeface="Cambria Math" panose="02040503050406030204" pitchFamily="18" charset="0"/>
                                      <a:cs typeface="Times New Roman" panose="02020603050405020304" pitchFamily="18" charset="0"/>
                                    </a:rPr>
                                    <m:t>𝐷</m:t>
                                  </m:r>
                                </m:e>
                              </m:acc>
                            </m:e>
                            <m:sup>
                              <m:r>
                                <a:rPr lang="en-US" altLang="zh-CN" sz="2200" b="0" i="1" smtClean="0">
                                  <a:solidFill>
                                    <a:srgbClr val="121212"/>
                                  </a:solidFill>
                                  <a:latin typeface="Cambria Math" panose="02040503050406030204" pitchFamily="18" charset="0"/>
                                  <a:cs typeface="Times New Roman" panose="02020603050405020304" pitchFamily="18" charset="0"/>
                                </a:rPr>
                                <m:t>3</m:t>
                              </m:r>
                            </m:sup>
                          </m:sSup>
                          <m:r>
                            <a:rPr lang="en-US" altLang="zh-CN" sz="2200" i="1">
                              <a:latin typeface="Cambria Math" panose="02040503050406030204" pitchFamily="18" charset="0"/>
                            </a:rPr>
                            <m:t>=</m:t>
                          </m:r>
                          <m:r>
                            <a:rPr lang="zh-CN" altLang="en-US" sz="2200" i="1" smtClean="0">
                              <a:latin typeface="Cambria Math" panose="02040503050406030204" pitchFamily="18" charset="0"/>
                            </a:rPr>
                            <m:t>浅白</m:t>
                          </m:r>
                        </m:e>
                      </m:d>
                      <m:r>
                        <a:rPr lang="en-US" altLang="zh-CN" sz="2200" i="1">
                          <a:latin typeface="Cambria Math" panose="02040503050406030204" pitchFamily="18" charset="0"/>
                        </a:rPr>
                        <m:t>=−</m:t>
                      </m:r>
                      <m:d>
                        <m:dPr>
                          <m:ctrlPr>
                            <a:rPr lang="en-US" altLang="zh-CN" sz="2200" i="1">
                              <a:latin typeface="Cambria Math" panose="02040503050406030204" pitchFamily="18" charset="0"/>
                            </a:rPr>
                          </m:ctrlPr>
                        </m:dPr>
                        <m:e>
                          <m:f>
                            <m:fPr>
                              <m:ctrlPr>
                                <a:rPr lang="en-US" altLang="zh-CN" sz="2200" i="1">
                                  <a:latin typeface="Cambria Math" panose="02040503050406030204" pitchFamily="18" charset="0"/>
                                </a:rPr>
                              </m:ctrlPr>
                            </m:fPr>
                            <m:num>
                              <m:r>
                                <a:rPr lang="en-US" altLang="zh-CN" sz="2200" i="1" smtClean="0">
                                  <a:latin typeface="Cambria Math" panose="02040503050406030204" pitchFamily="18" charset="0"/>
                                </a:rPr>
                                <m:t>0</m:t>
                              </m:r>
                            </m:num>
                            <m:den>
                              <m:r>
                                <a:rPr lang="en-US" altLang="zh-CN" sz="2200" b="0" i="1" smtClean="0">
                                  <a:latin typeface="Cambria Math" panose="02040503050406030204" pitchFamily="18" charset="0"/>
                                </a:rPr>
                                <m:t>4</m:t>
                              </m:r>
                            </m:den>
                          </m:f>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𝑙𝑜𝑔</m:t>
                              </m:r>
                            </m:e>
                            <m:sub>
                              <m:r>
                                <a:rPr lang="en-US" altLang="zh-CN" sz="2200" i="1">
                                  <a:latin typeface="Cambria Math" panose="02040503050406030204" pitchFamily="18" charset="0"/>
                                </a:rPr>
                                <m:t>2</m:t>
                              </m:r>
                            </m:sub>
                          </m:sSub>
                          <m:f>
                            <m:fPr>
                              <m:ctrlPr>
                                <a:rPr lang="en-US" altLang="zh-CN" sz="2200" i="1">
                                  <a:latin typeface="Cambria Math" panose="02040503050406030204" pitchFamily="18" charset="0"/>
                                </a:rPr>
                              </m:ctrlPr>
                            </m:fPr>
                            <m:num>
                              <m:r>
                                <a:rPr lang="en-US" altLang="zh-CN" sz="2200" i="1" smtClean="0">
                                  <a:latin typeface="Cambria Math" panose="02040503050406030204" pitchFamily="18" charset="0"/>
                                </a:rPr>
                                <m:t>0</m:t>
                              </m:r>
                            </m:num>
                            <m:den>
                              <m:r>
                                <a:rPr lang="en-US" altLang="zh-CN" sz="2200" b="0" i="1" smtClean="0">
                                  <a:latin typeface="Cambria Math" panose="02040503050406030204" pitchFamily="18" charset="0"/>
                                </a:rPr>
                                <m:t>4</m:t>
                              </m:r>
                            </m:den>
                          </m:f>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r>
                                <a:rPr lang="en-US" altLang="zh-CN" sz="2200" b="0" i="1" smtClean="0">
                                  <a:latin typeface="Cambria Math" panose="02040503050406030204" pitchFamily="18" charset="0"/>
                                </a:rPr>
                                <m:t>4</m:t>
                              </m:r>
                            </m:num>
                            <m:den>
                              <m:r>
                                <a:rPr lang="en-US" altLang="zh-CN" sz="2200" b="0" i="1" smtClean="0">
                                  <a:latin typeface="Cambria Math" panose="02040503050406030204" pitchFamily="18" charset="0"/>
                                </a:rPr>
                                <m:t>4</m:t>
                              </m:r>
                            </m:den>
                          </m:f>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𝑙𝑜𝑔</m:t>
                              </m:r>
                            </m:e>
                            <m:sub>
                              <m:r>
                                <a:rPr lang="en-US" altLang="zh-CN" sz="2200" i="1">
                                  <a:latin typeface="Cambria Math" panose="02040503050406030204" pitchFamily="18" charset="0"/>
                                </a:rPr>
                                <m:t>2</m:t>
                              </m:r>
                            </m:sub>
                          </m:sSub>
                          <m:f>
                            <m:fPr>
                              <m:ctrlPr>
                                <a:rPr lang="en-US" altLang="zh-CN" sz="2200" i="1">
                                  <a:latin typeface="Cambria Math" panose="02040503050406030204" pitchFamily="18" charset="0"/>
                                </a:rPr>
                              </m:ctrlPr>
                            </m:fPr>
                            <m:num>
                              <m:r>
                                <a:rPr lang="en-US" altLang="zh-CN" sz="2200" b="0" i="1" smtClean="0">
                                  <a:latin typeface="Cambria Math" panose="02040503050406030204" pitchFamily="18" charset="0"/>
                                </a:rPr>
                                <m:t>4</m:t>
                              </m:r>
                            </m:num>
                            <m:den>
                              <m:r>
                                <a:rPr lang="en-US" altLang="zh-CN" sz="2200" b="0" i="1" smtClean="0">
                                  <a:latin typeface="Cambria Math" panose="02040503050406030204" pitchFamily="18" charset="0"/>
                                </a:rPr>
                                <m:t>4</m:t>
                              </m:r>
                            </m:den>
                          </m:f>
                        </m:e>
                      </m:d>
                      <m:r>
                        <a:rPr lang="en-US" altLang="zh-CN" sz="2200" i="1">
                          <a:latin typeface="Cambria Math" panose="02040503050406030204" pitchFamily="18" charset="0"/>
                        </a:rPr>
                        <m:t>=</m:t>
                      </m:r>
                      <m:r>
                        <a:rPr lang="en-US" altLang="zh-CN" sz="2200" b="0" i="1" smtClean="0">
                          <a:latin typeface="Cambria Math" panose="02040503050406030204" pitchFamily="18" charset="0"/>
                        </a:rPr>
                        <m:t>0.000</m:t>
                      </m:r>
                    </m:oMath>
                  </m:oMathPara>
                </a14:m>
                <a:endParaRPr lang="en-US" altLang="zh-CN" sz="2200" dirty="0"/>
              </a:p>
            </p:txBody>
          </p:sp>
        </mc:Choice>
        <mc:Fallback xmlns="">
          <p:sp>
            <p:nvSpPr>
              <p:cNvPr id="11" name="矩形 10">
                <a:extLst>
                  <a:ext uri="{FF2B5EF4-FFF2-40B4-BE49-F238E27FC236}">
                    <a16:creationId xmlns:a16="http://schemas.microsoft.com/office/drawing/2014/main" id="{E6B29B4F-0C25-4537-8306-D1C078E41998}"/>
                  </a:ext>
                </a:extLst>
              </p:cNvPr>
              <p:cNvSpPr>
                <a:spLocks noRot="1" noChangeAspect="1" noMove="1" noResize="1" noEditPoints="1" noAdjustHandles="1" noChangeArrowheads="1" noChangeShapeType="1" noTextEdit="1"/>
              </p:cNvSpPr>
              <p:nvPr/>
            </p:nvSpPr>
            <p:spPr>
              <a:xfrm>
                <a:off x="94429" y="4778647"/>
                <a:ext cx="6443752" cy="123341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E0ACBA2-618A-431B-9454-511BDB255CB5}"/>
                  </a:ext>
                </a:extLst>
              </p:cNvPr>
              <p:cNvSpPr txBox="1"/>
              <p:nvPr/>
            </p:nvSpPr>
            <p:spPr>
              <a:xfrm>
                <a:off x="6871786" y="3815316"/>
                <a:ext cx="4287460" cy="1895968"/>
              </a:xfrm>
              <a:prstGeom prst="rect">
                <a:avLst/>
              </a:prstGeom>
              <a:noFill/>
            </p:spPr>
            <p:txBody>
              <a:bodyPr wrap="square" rtlCol="0">
                <a:spAutoFit/>
              </a:bodyPr>
              <a:lstStyle/>
              <a:p>
                <a:pPr>
                  <a:lnSpc>
                    <a:spcPct val="150000"/>
                  </a:lnSpc>
                </a:pPr>
                <a14:m>
                  <m:oMathPara xmlns:m="http://schemas.openxmlformats.org/officeDocument/2006/math">
                    <m:oMathParaPr>
                      <m:jc m:val="left"/>
                    </m:oMathParaPr>
                    <m:oMath xmlns:m="http://schemas.openxmlformats.org/officeDocument/2006/math">
                      <m:r>
                        <a:rPr lang="en-US" altLang="zh-CN" sz="2200" b="0" i="1" smtClean="0">
                          <a:latin typeface="Cambria Math" panose="02040503050406030204" pitchFamily="18" charset="0"/>
                        </a:rPr>
                        <m:t>𝐺𝑎𝑖𝑛</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𝐷</m:t>
                          </m:r>
                          <m:r>
                            <a:rPr lang="en-US" altLang="zh-CN" sz="2200" b="0" i="1" smtClean="0">
                              <a:latin typeface="Cambria Math" panose="02040503050406030204" pitchFamily="18" charset="0"/>
                            </a:rPr>
                            <m:t>,</m:t>
                          </m:r>
                          <m:r>
                            <a:rPr lang="zh-CN" altLang="en-US" sz="2200" i="1">
                              <a:latin typeface="Cambria Math" panose="02040503050406030204" pitchFamily="18" charset="0"/>
                            </a:rPr>
                            <m:t>色泽</m:t>
                          </m:r>
                        </m:e>
                      </m:d>
                      <m:r>
                        <a:rPr lang="en-US" altLang="zh-CN" sz="2200" b="0" i="1" smtClean="0">
                          <a:latin typeface="Cambria Math" panose="02040503050406030204" pitchFamily="18" charset="0"/>
                        </a:rPr>
                        <m:t>=</m:t>
                      </m:r>
                      <m:r>
                        <a:rPr lang="zh-CN" altLang="en-US" sz="2200" b="0" i="1" smtClean="0">
                          <a:solidFill>
                            <a:srgbClr val="FF0000"/>
                          </a:solidFill>
                          <a:latin typeface="Cambria Math" panose="02040503050406030204" pitchFamily="18" charset="0"/>
                        </a:rPr>
                        <m:t>𝜌</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𝐺𝑎𝑖𝑛</m:t>
                      </m:r>
                      <m:d>
                        <m:dPr>
                          <m:ctrlPr>
                            <a:rPr lang="en-US" altLang="zh-CN" sz="2200" i="1">
                              <a:latin typeface="Cambria Math" panose="02040503050406030204" pitchFamily="18" charset="0"/>
                            </a:rPr>
                          </m:ctrlPr>
                        </m:dPr>
                        <m:e>
                          <m:acc>
                            <m:accPr>
                              <m:chr m:val="̃"/>
                              <m:ctrlPr>
                                <a:rPr lang="en-US" altLang="zh-CN" sz="2200" b="0" i="1" smtClean="0">
                                  <a:latin typeface="Cambria Math" panose="02040503050406030204" pitchFamily="18" charset="0"/>
                                </a:rPr>
                              </m:ctrlPr>
                            </m:accPr>
                            <m:e>
                              <m:r>
                                <a:rPr lang="en-US" altLang="zh-CN" sz="2200" i="1">
                                  <a:latin typeface="Cambria Math" panose="02040503050406030204" pitchFamily="18" charset="0"/>
                                </a:rPr>
                                <m:t>𝐷</m:t>
                              </m:r>
                            </m:e>
                          </m:acc>
                          <m:r>
                            <a:rPr lang="en-US" altLang="zh-CN" sz="2200" i="1">
                              <a:latin typeface="Cambria Math" panose="02040503050406030204" pitchFamily="18" charset="0"/>
                            </a:rPr>
                            <m:t>,</m:t>
                          </m:r>
                          <m:r>
                            <a:rPr lang="zh-CN" altLang="en-US" sz="2200" i="1">
                              <a:latin typeface="Cambria Math" panose="02040503050406030204" pitchFamily="18" charset="0"/>
                            </a:rPr>
                            <m:t>色泽</m:t>
                          </m:r>
                        </m:e>
                      </m:d>
                    </m:oMath>
                  </m:oMathPara>
                </a14:m>
                <a:endParaRPr lang="en-US" altLang="zh-CN" sz="2200" i="1" dirty="0">
                  <a:latin typeface="Cambria Math" panose="02040503050406030204" pitchFamily="18" charset="0"/>
                </a:endParaRPr>
              </a:p>
              <a:p>
                <a:pPr>
                  <a:lnSpc>
                    <a:spcPct val="150000"/>
                  </a:lnSpc>
                </a:pPr>
                <a14:m>
                  <m:oMath xmlns:m="http://schemas.openxmlformats.org/officeDocument/2006/math">
                    <m:r>
                      <a:rPr lang="en-US" altLang="zh-CN" sz="2200" b="0" i="1" smtClean="0">
                        <a:latin typeface="Cambria Math" panose="02040503050406030204" pitchFamily="18" charset="0"/>
                      </a:rPr>
                      <m:t>=</m:t>
                    </m:r>
                  </m:oMath>
                </a14:m>
                <a:r>
                  <a:rPr lang="en-US" altLang="zh-CN" sz="2200" dirty="0">
                    <a:solidFill>
                      <a:srgbClr val="121212"/>
                    </a:solidFill>
                    <a:cs typeface="Times New Roman" panose="02020603050405020304" pitchFamily="18" charset="0"/>
                  </a:rPr>
                  <a:t> </a:t>
                </a:r>
                <a14:m>
                  <m:oMath xmlns:m="http://schemas.openxmlformats.org/officeDocument/2006/math">
                    <m:f>
                      <m:fPr>
                        <m:ctrlPr>
                          <a:rPr lang="en-US" altLang="zh-CN" sz="2200" i="1">
                            <a:solidFill>
                              <a:srgbClr val="121212"/>
                            </a:solidFill>
                            <a:latin typeface="Cambria Math" panose="02040503050406030204" pitchFamily="18" charset="0"/>
                            <a:cs typeface="Times New Roman" panose="02020603050405020304" pitchFamily="18" charset="0"/>
                          </a:rPr>
                        </m:ctrlPr>
                      </m:fPr>
                      <m:num>
                        <m:r>
                          <a:rPr lang="en-US" altLang="zh-CN" sz="2200" b="0" i="1" smtClean="0">
                            <a:solidFill>
                              <a:srgbClr val="121212"/>
                            </a:solidFill>
                            <a:latin typeface="Cambria Math" panose="02040503050406030204" pitchFamily="18" charset="0"/>
                            <a:cs typeface="Times New Roman" panose="02020603050405020304" pitchFamily="18" charset="0"/>
                          </a:rPr>
                          <m:t>14</m:t>
                        </m:r>
                      </m:num>
                      <m:den>
                        <m:r>
                          <a:rPr lang="en-US" altLang="zh-CN" sz="2200" i="1">
                            <a:solidFill>
                              <a:srgbClr val="121212"/>
                            </a:solidFill>
                            <a:latin typeface="Cambria Math" panose="02040503050406030204" pitchFamily="18" charset="0"/>
                            <a:cs typeface="Times New Roman" panose="02020603050405020304" pitchFamily="18" charset="0"/>
                          </a:rPr>
                          <m:t>1</m:t>
                        </m:r>
                        <m:r>
                          <a:rPr lang="en-US" altLang="zh-CN" sz="2200" b="0" i="1" smtClean="0">
                            <a:solidFill>
                              <a:srgbClr val="121212"/>
                            </a:solidFill>
                            <a:latin typeface="Cambria Math" panose="02040503050406030204" pitchFamily="18" charset="0"/>
                            <a:cs typeface="Times New Roman" panose="02020603050405020304" pitchFamily="18" charset="0"/>
                          </a:rPr>
                          <m:t>7</m:t>
                        </m:r>
                      </m:den>
                    </m:f>
                    <m:r>
                      <a:rPr lang="en-US" altLang="zh-CN" sz="2200" b="0" i="1" smtClean="0">
                        <a:solidFill>
                          <a:srgbClr val="121212"/>
                        </a:solidFill>
                        <a:latin typeface="Cambria Math" panose="02040503050406030204" pitchFamily="18" charset="0"/>
                        <a:cs typeface="Times New Roman" panose="02020603050405020304" pitchFamily="18" charset="0"/>
                      </a:rPr>
                      <m:t>∗0.306=0.252</m:t>
                    </m:r>
                  </m:oMath>
                </a14:m>
                <a:endParaRPr lang="en-US" altLang="zh-CN" sz="2200" b="0" dirty="0"/>
              </a:p>
            </p:txBody>
          </p:sp>
        </mc:Choice>
        <mc:Fallback xmlns="">
          <p:sp>
            <p:nvSpPr>
              <p:cNvPr id="13" name="文本框 12">
                <a:extLst>
                  <a:ext uri="{FF2B5EF4-FFF2-40B4-BE49-F238E27FC236}">
                    <a16:creationId xmlns:a16="http://schemas.microsoft.com/office/drawing/2014/main" id="{DE0ACBA2-618A-431B-9454-511BDB255CB5}"/>
                  </a:ext>
                </a:extLst>
              </p:cNvPr>
              <p:cNvSpPr txBox="1">
                <a:spLocks noRot="1" noChangeAspect="1" noMove="1" noResize="1" noEditPoints="1" noAdjustHandles="1" noChangeArrowheads="1" noChangeShapeType="1" noTextEdit="1"/>
              </p:cNvSpPr>
              <p:nvPr/>
            </p:nvSpPr>
            <p:spPr>
              <a:xfrm>
                <a:off x="6871786" y="3815316"/>
                <a:ext cx="4287460" cy="1895968"/>
              </a:xfrm>
              <a:prstGeom prst="rect">
                <a:avLst/>
              </a:prstGeom>
              <a:blipFill>
                <a:blip r:embed="rId6"/>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8DDA1631-387B-4B2E-8C07-CB63A432BAA4}"/>
                  </a:ext>
                </a:extLst>
              </p:cNvPr>
              <p:cNvSpPr/>
              <p:nvPr/>
            </p:nvSpPr>
            <p:spPr>
              <a:xfrm>
                <a:off x="6922793" y="1323055"/>
                <a:ext cx="5393015" cy="2364493"/>
              </a:xfrm>
              <a:prstGeom prst="rect">
                <a:avLst/>
              </a:prstGeom>
            </p:spPr>
            <p:txBody>
              <a:bodyPr wrap="none">
                <a:spAutoFit/>
              </a:bodyPr>
              <a:lstStyle/>
              <a:p>
                <a:pPr algn="ctr"/>
                <a14:m>
                  <m:oMathPara xmlns:m="http://schemas.openxmlformats.org/officeDocument/2006/math">
                    <m:oMathParaPr>
                      <m:jc m:val="left"/>
                    </m:oMathParaPr>
                    <m:oMath xmlns:m="http://schemas.openxmlformats.org/officeDocument/2006/math">
                      <m:r>
                        <a:rPr lang="en-US" altLang="zh-CN" sz="2200" i="1" smtClean="0">
                          <a:latin typeface="Cambria Math" panose="02040503050406030204" pitchFamily="18" charset="0"/>
                        </a:rPr>
                        <m:t>𝐺𝑎𝑖𝑛</m:t>
                      </m:r>
                      <m:d>
                        <m:dPr>
                          <m:ctrlPr>
                            <a:rPr lang="en-US" altLang="zh-CN" sz="2200" i="1">
                              <a:latin typeface="Cambria Math" panose="02040503050406030204" pitchFamily="18" charset="0"/>
                            </a:rPr>
                          </m:ctrlPr>
                        </m:dPr>
                        <m:e>
                          <m:acc>
                            <m:accPr>
                              <m:chr m:val="̃"/>
                              <m:ctrlPr>
                                <a:rPr lang="en-US" altLang="zh-CN" sz="2200" i="1">
                                  <a:latin typeface="Cambria Math" panose="02040503050406030204" pitchFamily="18" charset="0"/>
                                </a:rPr>
                              </m:ctrlPr>
                            </m:accPr>
                            <m:e>
                              <m:r>
                                <a:rPr lang="en-US" altLang="zh-CN" sz="2200" i="1">
                                  <a:latin typeface="Cambria Math" panose="02040503050406030204" pitchFamily="18" charset="0"/>
                                </a:rPr>
                                <m:t>𝐷</m:t>
                              </m:r>
                            </m:e>
                          </m:acc>
                          <m:r>
                            <a:rPr lang="en-US" altLang="zh-CN" sz="2200" i="1">
                              <a:latin typeface="Cambria Math" panose="02040503050406030204" pitchFamily="18" charset="0"/>
                            </a:rPr>
                            <m:t>,</m:t>
                          </m:r>
                          <m:r>
                            <a:rPr lang="zh-CN" altLang="en-US" sz="2200" i="1">
                              <a:latin typeface="Cambria Math" panose="02040503050406030204" pitchFamily="18" charset="0"/>
                            </a:rPr>
                            <m:t>色泽</m:t>
                          </m:r>
                        </m:e>
                      </m:d>
                    </m:oMath>
                  </m:oMathPara>
                </a14:m>
                <a:endParaRPr lang="en-US" altLang="zh-CN" sz="220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altLang="zh-CN" sz="2200" b="0" i="1" smtClean="0">
                          <a:latin typeface="Cambria Math" panose="02040503050406030204" pitchFamily="18" charset="0"/>
                        </a:rPr>
                        <m:t>=</m:t>
                      </m:r>
                      <m:r>
                        <a:rPr lang="en-US" altLang="zh-CN" sz="2000" i="1">
                          <a:latin typeface="Cambria Math" panose="02040503050406030204" pitchFamily="18" charset="0"/>
                        </a:rPr>
                        <m:t>𝐸𝑛𝑡</m:t>
                      </m:r>
                      <m:d>
                        <m:dPr>
                          <m:ctrlPr>
                            <a:rPr lang="en-US" altLang="zh-CN" sz="2000" i="1">
                              <a:latin typeface="Cambria Math" panose="02040503050406030204" pitchFamily="18" charset="0"/>
                            </a:rPr>
                          </m:ctrlPr>
                        </m:dPr>
                        <m:e>
                          <m:acc>
                            <m:accPr>
                              <m:chr m:val="̃"/>
                              <m:ctrlPr>
                                <a:rPr lang="zh-CN" altLang="en-US" sz="2000" i="1">
                                  <a:solidFill>
                                    <a:srgbClr val="121212"/>
                                  </a:solidFill>
                                  <a:latin typeface="Cambria Math" panose="02040503050406030204" pitchFamily="18" charset="0"/>
                                  <a:cs typeface="Times New Roman" panose="02020603050405020304" pitchFamily="18" charset="0"/>
                                </a:rPr>
                              </m:ctrlPr>
                            </m:accPr>
                            <m:e>
                              <m:r>
                                <a:rPr lang="en-US" altLang="zh-CN" sz="2000" i="1" smtClean="0">
                                  <a:solidFill>
                                    <a:srgbClr val="121212"/>
                                  </a:solidFill>
                                  <a:latin typeface="Cambria Math" panose="02040503050406030204" pitchFamily="18" charset="0"/>
                                  <a:cs typeface="Times New Roman" panose="02020603050405020304" pitchFamily="18" charset="0"/>
                                </a:rPr>
                                <m:t>𝐷</m:t>
                              </m:r>
                            </m:e>
                          </m:acc>
                        </m:e>
                      </m:d>
                      <m:r>
                        <a:rPr lang="en-US" altLang="zh-CN" sz="2000" b="0" i="1" smtClean="0">
                          <a:solidFill>
                            <a:srgbClr val="121212"/>
                          </a:solidFill>
                          <a:latin typeface="Cambria Math" panose="02040503050406030204" pitchFamily="18" charset="0"/>
                          <a:cs typeface="Times New Roman" panose="02020603050405020304" pitchFamily="18" charset="0"/>
                        </a:rPr>
                        <m:t>−</m:t>
                      </m:r>
                      <m:nary>
                        <m:naryPr>
                          <m:chr m:val="∑"/>
                          <m:ctrlPr>
                            <a:rPr lang="en-US" altLang="zh-CN" sz="2000" b="0" i="1" smtClean="0">
                              <a:solidFill>
                                <a:srgbClr val="121212"/>
                              </a:solidFill>
                              <a:latin typeface="Cambria Math" panose="02040503050406030204" pitchFamily="18" charset="0"/>
                              <a:cs typeface="Times New Roman" panose="02020603050405020304" pitchFamily="18" charset="0"/>
                            </a:rPr>
                          </m:ctrlPr>
                        </m:naryPr>
                        <m:sub>
                          <m:r>
                            <m:rPr>
                              <m:brk m:alnAt="23"/>
                            </m:rPr>
                            <a:rPr lang="en-US" altLang="zh-CN" sz="2000" b="0" i="1" smtClean="0">
                              <a:solidFill>
                                <a:srgbClr val="121212"/>
                              </a:solidFill>
                              <a:latin typeface="Cambria Math" panose="02040503050406030204" pitchFamily="18" charset="0"/>
                              <a:cs typeface="Times New Roman" panose="02020603050405020304" pitchFamily="18" charset="0"/>
                            </a:rPr>
                            <m:t>𝑣</m:t>
                          </m:r>
                          <m:r>
                            <a:rPr lang="en-US" altLang="zh-CN" sz="2000" b="0" i="1" smtClean="0">
                              <a:solidFill>
                                <a:srgbClr val="121212"/>
                              </a:solidFill>
                              <a:latin typeface="Cambria Math" panose="02040503050406030204" pitchFamily="18" charset="0"/>
                              <a:cs typeface="Times New Roman" panose="02020603050405020304" pitchFamily="18" charset="0"/>
                            </a:rPr>
                            <m:t>=1</m:t>
                          </m:r>
                        </m:sub>
                        <m:sup>
                          <m:r>
                            <a:rPr lang="en-US" altLang="zh-CN" sz="2000" b="0" i="1" smtClean="0">
                              <a:solidFill>
                                <a:srgbClr val="121212"/>
                              </a:solidFill>
                              <a:latin typeface="Cambria Math" panose="02040503050406030204" pitchFamily="18" charset="0"/>
                              <a:cs typeface="Times New Roman" panose="02020603050405020304" pitchFamily="18" charset="0"/>
                            </a:rPr>
                            <m:t>3</m:t>
                          </m:r>
                        </m:sup>
                        <m:e>
                          <m:f>
                            <m:fPr>
                              <m:ctrlPr>
                                <a:rPr lang="en-US" altLang="zh-CN" sz="2000" b="0" i="1" smtClean="0">
                                  <a:solidFill>
                                    <a:srgbClr val="121212"/>
                                  </a:solidFill>
                                  <a:latin typeface="Cambria Math" panose="02040503050406030204" pitchFamily="18" charset="0"/>
                                  <a:cs typeface="Times New Roman" panose="02020603050405020304" pitchFamily="18" charset="0"/>
                                </a:rPr>
                              </m:ctrlPr>
                            </m:fPr>
                            <m:num>
                              <m:r>
                                <a:rPr lang="en-US" altLang="zh-CN" sz="2000" i="1">
                                  <a:solidFill>
                                    <a:srgbClr val="121212"/>
                                  </a:solidFill>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rPr>
                                  </m:ctrlPr>
                                </m:sSupPr>
                                <m:e>
                                  <m:acc>
                                    <m:accPr>
                                      <m:chr m:val="̃"/>
                                      <m:ctrlPr>
                                        <a:rPr lang="zh-CN" altLang="en-US" sz="2000" i="1">
                                          <a:solidFill>
                                            <a:srgbClr val="121212"/>
                                          </a:solidFill>
                                          <a:latin typeface="Cambria Math" panose="02040503050406030204" pitchFamily="18" charset="0"/>
                                          <a:cs typeface="Times New Roman" panose="02020603050405020304" pitchFamily="18" charset="0"/>
                                        </a:rPr>
                                      </m:ctrlPr>
                                    </m:accPr>
                                    <m:e>
                                      <m:r>
                                        <a:rPr lang="en-US" altLang="zh-CN" sz="2000" i="1">
                                          <a:solidFill>
                                            <a:srgbClr val="121212"/>
                                          </a:solidFill>
                                          <a:latin typeface="Cambria Math" panose="02040503050406030204" pitchFamily="18" charset="0"/>
                                          <a:cs typeface="Times New Roman" panose="02020603050405020304" pitchFamily="18" charset="0"/>
                                        </a:rPr>
                                        <m:t>𝐷</m:t>
                                      </m:r>
                                    </m:e>
                                  </m:acc>
                                </m:e>
                                <m:sup>
                                  <m:r>
                                    <a:rPr lang="en-US" altLang="zh-CN" sz="2000" i="1">
                                      <a:latin typeface="Cambria Math" panose="02040503050406030204" pitchFamily="18" charset="0"/>
                                    </a:rPr>
                                    <m:t>𝑣</m:t>
                                  </m:r>
                                </m:sup>
                              </m:sSup>
                              <m:r>
                                <a:rPr lang="en-US" altLang="zh-CN" sz="2000" i="1" smtClean="0">
                                  <a:latin typeface="Cambria Math" panose="02040503050406030204" pitchFamily="18" charset="0"/>
                                </a:rPr>
                                <m:t>|</m:t>
                              </m:r>
                            </m:num>
                            <m:den>
                              <m:r>
                                <a:rPr lang="en-US" altLang="zh-CN" sz="2000" i="1">
                                  <a:solidFill>
                                    <a:srgbClr val="121212"/>
                                  </a:solidFill>
                                  <a:latin typeface="Cambria Math" panose="02040503050406030204" pitchFamily="18" charset="0"/>
                                  <a:cs typeface="Times New Roman" panose="02020603050405020304" pitchFamily="18" charset="0"/>
                                </a:rPr>
                                <m:t>|</m:t>
                              </m:r>
                              <m:acc>
                                <m:accPr>
                                  <m:chr m:val="̃"/>
                                  <m:ctrlPr>
                                    <a:rPr lang="zh-CN" altLang="en-US" sz="2000" i="1">
                                      <a:solidFill>
                                        <a:srgbClr val="121212"/>
                                      </a:solidFill>
                                      <a:latin typeface="Cambria Math" panose="02040503050406030204" pitchFamily="18" charset="0"/>
                                      <a:cs typeface="Times New Roman" panose="02020603050405020304" pitchFamily="18" charset="0"/>
                                    </a:rPr>
                                  </m:ctrlPr>
                                </m:accPr>
                                <m:e>
                                  <m:r>
                                    <a:rPr lang="en-US" altLang="zh-CN" sz="2000" i="1">
                                      <a:solidFill>
                                        <a:srgbClr val="121212"/>
                                      </a:solidFill>
                                      <a:latin typeface="Cambria Math" panose="02040503050406030204" pitchFamily="18" charset="0"/>
                                      <a:cs typeface="Times New Roman" panose="02020603050405020304" pitchFamily="18" charset="0"/>
                                    </a:rPr>
                                    <m:t>𝐷</m:t>
                                  </m:r>
                                </m:e>
                              </m:acc>
                              <m:r>
                                <a:rPr lang="en-US" altLang="zh-CN" sz="2000" i="1" smtClean="0">
                                  <a:solidFill>
                                    <a:srgbClr val="121212"/>
                                  </a:solidFill>
                                  <a:latin typeface="Cambria Math" panose="02040503050406030204" pitchFamily="18" charset="0"/>
                                  <a:cs typeface="Times New Roman" panose="02020603050405020304" pitchFamily="18" charset="0"/>
                                </a:rPr>
                                <m:t>|</m:t>
                              </m:r>
                            </m:den>
                          </m:f>
                          <m:r>
                            <a:rPr lang="en-US" altLang="zh-CN" sz="2000" i="1">
                              <a:latin typeface="Cambria Math" panose="02040503050406030204" pitchFamily="18" charset="0"/>
                            </a:rPr>
                            <m:t>𝐸𝑛𝑡</m:t>
                          </m:r>
                          <m:d>
                            <m:dPr>
                              <m:ctrlPr>
                                <a:rPr lang="en-US" altLang="zh-CN" sz="2000" i="1">
                                  <a:latin typeface="Cambria Math" panose="02040503050406030204" pitchFamily="18" charset="0"/>
                                </a:rPr>
                              </m:ctrlPr>
                            </m:dPr>
                            <m:e>
                              <m:sSup>
                                <m:sSupPr>
                                  <m:ctrlPr>
                                    <a:rPr lang="en-US" altLang="zh-CN" sz="2000" i="1" smtClean="0">
                                      <a:latin typeface="Cambria Math" panose="02040503050406030204" pitchFamily="18" charset="0"/>
                                    </a:rPr>
                                  </m:ctrlPr>
                                </m:sSupPr>
                                <m:e>
                                  <m:acc>
                                    <m:accPr>
                                      <m:chr m:val="̃"/>
                                      <m:ctrlPr>
                                        <a:rPr lang="zh-CN" altLang="en-US" sz="2000" i="1">
                                          <a:solidFill>
                                            <a:srgbClr val="121212"/>
                                          </a:solidFill>
                                          <a:latin typeface="Cambria Math" panose="02040503050406030204" pitchFamily="18" charset="0"/>
                                          <a:cs typeface="Times New Roman" panose="02020603050405020304" pitchFamily="18" charset="0"/>
                                        </a:rPr>
                                      </m:ctrlPr>
                                    </m:accPr>
                                    <m:e>
                                      <m:r>
                                        <a:rPr lang="en-US" altLang="zh-CN" sz="2000" i="1">
                                          <a:solidFill>
                                            <a:srgbClr val="121212"/>
                                          </a:solidFill>
                                          <a:latin typeface="Cambria Math" panose="02040503050406030204" pitchFamily="18" charset="0"/>
                                          <a:cs typeface="Times New Roman" panose="02020603050405020304" pitchFamily="18" charset="0"/>
                                        </a:rPr>
                                        <m:t>𝐷</m:t>
                                      </m:r>
                                    </m:e>
                                  </m:acc>
                                </m:e>
                                <m:sup>
                                  <m:r>
                                    <a:rPr lang="en-US" altLang="zh-CN" sz="2000" b="0" i="1" smtClean="0">
                                      <a:latin typeface="Cambria Math" panose="02040503050406030204" pitchFamily="18" charset="0"/>
                                    </a:rPr>
                                    <m:t>𝑣</m:t>
                                  </m:r>
                                </m:sup>
                              </m:sSup>
                            </m:e>
                          </m:d>
                        </m:e>
                      </m:nary>
                    </m:oMath>
                  </m:oMathPara>
                </a14:m>
                <a:endParaRPr lang="en-US" altLang="zh-CN" sz="2000" b="0" i="1" dirty="0">
                  <a:solidFill>
                    <a:srgbClr val="121212"/>
                  </a:solidFill>
                  <a:latin typeface="Cambria Math" panose="02040503050406030204" pitchFamily="18" charset="0"/>
                  <a:cs typeface="Times New Roman" panose="02020603050405020304" pitchFamily="18" charset="0"/>
                </a:endParaRPr>
              </a:p>
              <a:p>
                <a:pPr algn="ctr"/>
                <a14:m>
                  <m:oMathPara xmlns:m="http://schemas.openxmlformats.org/officeDocument/2006/math">
                    <m:oMathParaPr>
                      <m:jc m:val="left"/>
                    </m:oMathParaPr>
                    <m:oMath xmlns:m="http://schemas.openxmlformats.org/officeDocument/2006/math">
                      <m:r>
                        <a:rPr lang="en-US" altLang="zh-CN" sz="2000" b="0" i="1" smtClean="0">
                          <a:solidFill>
                            <a:srgbClr val="121212"/>
                          </a:solidFill>
                          <a:latin typeface="Cambria Math" panose="02040503050406030204" pitchFamily="18" charset="0"/>
                          <a:cs typeface="Times New Roman" panose="02020603050405020304" pitchFamily="18" charset="0"/>
                        </a:rPr>
                        <m:t>=0.985−</m:t>
                      </m:r>
                      <m:d>
                        <m:dPr>
                          <m:ctrlPr>
                            <a:rPr lang="en-US" altLang="zh-CN" sz="2000" b="0" i="1" smtClean="0">
                              <a:solidFill>
                                <a:srgbClr val="121212"/>
                              </a:solidFill>
                              <a:latin typeface="Cambria Math" panose="02040503050406030204" pitchFamily="18" charset="0"/>
                              <a:cs typeface="Times New Roman" panose="02020603050405020304" pitchFamily="18" charset="0"/>
                            </a:rPr>
                          </m:ctrlPr>
                        </m:dPr>
                        <m:e>
                          <m:f>
                            <m:fPr>
                              <m:ctrlPr>
                                <a:rPr lang="en-US" altLang="zh-CN" sz="2000" b="0" i="1" smtClean="0">
                                  <a:solidFill>
                                    <a:srgbClr val="121212"/>
                                  </a:solidFill>
                                  <a:latin typeface="Cambria Math" panose="02040503050406030204" pitchFamily="18" charset="0"/>
                                  <a:cs typeface="Times New Roman" panose="02020603050405020304" pitchFamily="18" charset="0"/>
                                </a:rPr>
                              </m:ctrlPr>
                            </m:fPr>
                            <m:num>
                              <m:r>
                                <a:rPr lang="en-US" altLang="zh-CN" sz="2000" b="0" i="1" smtClean="0">
                                  <a:solidFill>
                                    <a:srgbClr val="121212"/>
                                  </a:solidFill>
                                  <a:latin typeface="Cambria Math" panose="02040503050406030204" pitchFamily="18" charset="0"/>
                                  <a:cs typeface="Times New Roman" panose="02020603050405020304" pitchFamily="18" charset="0"/>
                                </a:rPr>
                                <m:t>6</m:t>
                              </m:r>
                            </m:num>
                            <m:den>
                              <m:r>
                                <a:rPr lang="en-US" altLang="zh-CN" sz="2000" b="0" i="1" smtClean="0">
                                  <a:solidFill>
                                    <a:srgbClr val="121212"/>
                                  </a:solidFill>
                                  <a:latin typeface="Cambria Math" panose="02040503050406030204" pitchFamily="18" charset="0"/>
                                  <a:cs typeface="Times New Roman" panose="02020603050405020304" pitchFamily="18" charset="0"/>
                                </a:rPr>
                                <m:t>14</m:t>
                              </m:r>
                            </m:den>
                          </m:f>
                          <m:r>
                            <a:rPr lang="en-US" altLang="zh-CN" sz="2000" b="0" i="1" smtClean="0">
                              <a:solidFill>
                                <a:srgbClr val="121212"/>
                              </a:solidFill>
                              <a:latin typeface="Cambria Math" panose="02040503050406030204" pitchFamily="18" charset="0"/>
                              <a:cs typeface="Times New Roman" panose="02020603050405020304" pitchFamily="18" charset="0"/>
                            </a:rPr>
                            <m:t>∗0.918+</m:t>
                          </m:r>
                          <m:f>
                            <m:fPr>
                              <m:ctrlPr>
                                <a:rPr lang="en-US" altLang="zh-CN" sz="2000" i="1">
                                  <a:solidFill>
                                    <a:srgbClr val="121212"/>
                                  </a:solidFill>
                                  <a:latin typeface="Cambria Math" panose="02040503050406030204" pitchFamily="18" charset="0"/>
                                  <a:cs typeface="Times New Roman" panose="02020603050405020304" pitchFamily="18" charset="0"/>
                                </a:rPr>
                              </m:ctrlPr>
                            </m:fPr>
                            <m:num>
                              <m:r>
                                <a:rPr lang="en-US" altLang="zh-CN" sz="2000" b="0" i="1" smtClean="0">
                                  <a:solidFill>
                                    <a:srgbClr val="121212"/>
                                  </a:solidFill>
                                  <a:latin typeface="Cambria Math" panose="02040503050406030204" pitchFamily="18" charset="0"/>
                                  <a:cs typeface="Times New Roman" panose="02020603050405020304" pitchFamily="18" charset="0"/>
                                </a:rPr>
                                <m:t>4</m:t>
                              </m:r>
                            </m:num>
                            <m:den>
                              <m:r>
                                <a:rPr lang="en-US" altLang="zh-CN" sz="2000" i="1">
                                  <a:solidFill>
                                    <a:srgbClr val="121212"/>
                                  </a:solidFill>
                                  <a:latin typeface="Cambria Math" panose="02040503050406030204" pitchFamily="18" charset="0"/>
                                  <a:cs typeface="Times New Roman" panose="02020603050405020304" pitchFamily="18" charset="0"/>
                                </a:rPr>
                                <m:t>14</m:t>
                              </m:r>
                            </m:den>
                          </m:f>
                          <m:r>
                            <a:rPr lang="en-US" altLang="zh-CN" sz="2000" b="0" i="1" smtClean="0">
                              <a:solidFill>
                                <a:srgbClr val="121212"/>
                              </a:solidFill>
                              <a:latin typeface="Cambria Math" panose="02040503050406030204" pitchFamily="18" charset="0"/>
                              <a:cs typeface="Times New Roman" panose="02020603050405020304" pitchFamily="18" charset="0"/>
                            </a:rPr>
                            <m:t>∗1.000+</m:t>
                          </m:r>
                          <m:f>
                            <m:fPr>
                              <m:ctrlPr>
                                <a:rPr lang="en-US" altLang="zh-CN" sz="2000" i="1">
                                  <a:solidFill>
                                    <a:srgbClr val="121212"/>
                                  </a:solidFill>
                                  <a:latin typeface="Cambria Math" panose="02040503050406030204" pitchFamily="18" charset="0"/>
                                  <a:cs typeface="Times New Roman" panose="02020603050405020304" pitchFamily="18" charset="0"/>
                                </a:rPr>
                              </m:ctrlPr>
                            </m:fPr>
                            <m:num>
                              <m:r>
                                <a:rPr lang="en-US" altLang="zh-CN" sz="2000" b="0" i="1" smtClean="0">
                                  <a:solidFill>
                                    <a:srgbClr val="121212"/>
                                  </a:solidFill>
                                  <a:latin typeface="Cambria Math" panose="02040503050406030204" pitchFamily="18" charset="0"/>
                                  <a:cs typeface="Times New Roman" panose="02020603050405020304" pitchFamily="18" charset="0"/>
                                </a:rPr>
                                <m:t>4</m:t>
                              </m:r>
                            </m:num>
                            <m:den>
                              <m:r>
                                <a:rPr lang="en-US" altLang="zh-CN" sz="2000" i="1">
                                  <a:solidFill>
                                    <a:srgbClr val="121212"/>
                                  </a:solidFill>
                                  <a:latin typeface="Cambria Math" panose="02040503050406030204" pitchFamily="18" charset="0"/>
                                  <a:cs typeface="Times New Roman" panose="02020603050405020304" pitchFamily="18" charset="0"/>
                                </a:rPr>
                                <m:t>14</m:t>
                              </m:r>
                            </m:den>
                          </m:f>
                          <m:r>
                            <a:rPr lang="en-US" altLang="zh-CN" sz="2000" b="0" i="1" smtClean="0">
                              <a:solidFill>
                                <a:srgbClr val="121212"/>
                              </a:solidFill>
                              <a:latin typeface="Cambria Math" panose="02040503050406030204" pitchFamily="18" charset="0"/>
                              <a:cs typeface="Times New Roman" panose="02020603050405020304" pitchFamily="18" charset="0"/>
                            </a:rPr>
                            <m:t>∗0</m:t>
                          </m:r>
                        </m:e>
                      </m:d>
                    </m:oMath>
                  </m:oMathPara>
                </a14:m>
                <a:endParaRPr lang="en-US" altLang="zh-CN" sz="2000" b="0" i="1" dirty="0">
                  <a:solidFill>
                    <a:srgbClr val="121212"/>
                  </a:solidFill>
                  <a:latin typeface="Cambria Math" panose="02040503050406030204" pitchFamily="18" charset="0"/>
                  <a:cs typeface="Times New Roman" panose="02020603050405020304" pitchFamily="18" charset="0"/>
                </a:endParaRPr>
              </a:p>
              <a:p>
                <a:pPr algn="ctr"/>
                <a14:m>
                  <m:oMathPara xmlns:m="http://schemas.openxmlformats.org/officeDocument/2006/math">
                    <m:oMathParaPr>
                      <m:jc m:val="left"/>
                    </m:oMathParaPr>
                    <m:oMath xmlns:m="http://schemas.openxmlformats.org/officeDocument/2006/math">
                      <m:r>
                        <a:rPr lang="en-US" altLang="zh-CN" sz="2000" b="0" i="1" smtClean="0">
                          <a:solidFill>
                            <a:srgbClr val="121212"/>
                          </a:solidFill>
                          <a:latin typeface="Cambria Math" panose="02040503050406030204" pitchFamily="18" charset="0"/>
                          <a:cs typeface="Times New Roman" panose="02020603050405020304" pitchFamily="18" charset="0"/>
                        </a:rPr>
                        <m:t>=0.306</m:t>
                      </m:r>
                    </m:oMath>
                  </m:oMathPara>
                </a14:m>
                <a:endParaRPr lang="zh-CN" altLang="en-US" sz="2200" dirty="0"/>
              </a:p>
            </p:txBody>
          </p:sp>
        </mc:Choice>
        <mc:Fallback xmlns="">
          <p:sp>
            <p:nvSpPr>
              <p:cNvPr id="14" name="矩形 13">
                <a:extLst>
                  <a:ext uri="{FF2B5EF4-FFF2-40B4-BE49-F238E27FC236}">
                    <a16:creationId xmlns:a16="http://schemas.microsoft.com/office/drawing/2014/main" id="{8DDA1631-387B-4B2E-8C07-CB63A432BAA4}"/>
                  </a:ext>
                </a:extLst>
              </p:cNvPr>
              <p:cNvSpPr>
                <a:spLocks noRot="1" noChangeAspect="1" noMove="1" noResize="1" noEditPoints="1" noAdjustHandles="1" noChangeArrowheads="1" noChangeShapeType="1" noTextEdit="1"/>
              </p:cNvSpPr>
              <p:nvPr/>
            </p:nvSpPr>
            <p:spPr>
              <a:xfrm>
                <a:off x="6922793" y="1323055"/>
                <a:ext cx="5393015" cy="2364493"/>
              </a:xfrm>
              <a:prstGeom prst="rect">
                <a:avLst/>
              </a:prstGeom>
              <a:blipFill>
                <a:blip r:embed="rId7"/>
                <a:stretch>
                  <a:fillRect l="-113" t="-773"/>
                </a:stretch>
              </a:blipFill>
            </p:spPr>
            <p:txBody>
              <a:bodyPr/>
              <a:lstStyle/>
              <a:p>
                <a:r>
                  <a:rPr lang="zh-CN" altLang="en-US">
                    <a:noFill/>
                  </a:rPr>
                  <a:t> </a:t>
                </a:r>
              </a:p>
            </p:txBody>
          </p:sp>
        </mc:Fallback>
      </mc:AlternateContent>
      <p:cxnSp>
        <p:nvCxnSpPr>
          <p:cNvPr id="16" name="直接连接符 15">
            <a:extLst>
              <a:ext uri="{FF2B5EF4-FFF2-40B4-BE49-F238E27FC236}">
                <a16:creationId xmlns:a16="http://schemas.microsoft.com/office/drawing/2014/main" id="{A5DE519E-64DE-4E18-A14F-16472F972D88}"/>
              </a:ext>
            </a:extLst>
          </p:cNvPr>
          <p:cNvCxnSpPr>
            <a:cxnSpLocks/>
          </p:cNvCxnSpPr>
          <p:nvPr/>
        </p:nvCxnSpPr>
        <p:spPr>
          <a:xfrm>
            <a:off x="6538181" y="1488367"/>
            <a:ext cx="75979" cy="4658433"/>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73D9AE73-9B2A-4FF1-BC96-2BFD03B0CBCB}"/>
                  </a:ext>
                </a:extLst>
              </p:cNvPr>
              <p:cNvSpPr/>
              <p:nvPr/>
            </p:nvSpPr>
            <p:spPr>
              <a:xfrm>
                <a:off x="6691989" y="5771023"/>
                <a:ext cx="5405582" cy="400110"/>
              </a:xfrm>
              <a:prstGeom prst="rect">
                <a:avLst/>
              </a:prstGeom>
            </p:spPr>
            <p:txBody>
              <a:bodyPr wrap="none">
                <a:spAutoFit/>
              </a:bodyPr>
              <a:lstStyle/>
              <a:p>
                <a14:m>
                  <m:oMath xmlns:m="http://schemas.openxmlformats.org/officeDocument/2006/math">
                    <m:r>
                      <a:rPr lang="zh-CN" altLang="en-US" sz="2000" i="1" smtClean="0">
                        <a:solidFill>
                          <a:srgbClr val="FF0000"/>
                        </a:solidFill>
                        <a:latin typeface="Cambria Math" panose="02040503050406030204" pitchFamily="18" charset="0"/>
                      </a:rPr>
                      <m:t>𝜌</m:t>
                    </m:r>
                  </m:oMath>
                </a14:m>
                <a:r>
                  <a:rPr lang="zh-CN" altLang="en-US" sz="2000" dirty="0">
                    <a:solidFill>
                      <a:srgbClr val="FF0000"/>
                    </a:solidFill>
                  </a:rPr>
                  <a:t> </a:t>
                </a:r>
                <a:r>
                  <a:rPr lang="zh-CN" altLang="en-US" sz="2000" dirty="0"/>
                  <a:t>代表对于属性</a:t>
                </a:r>
                <a:r>
                  <a:rPr lang="en-US" altLang="zh-CN" sz="2000" dirty="0"/>
                  <a:t>a</a:t>
                </a:r>
                <a:r>
                  <a:rPr lang="zh-CN" altLang="en-US" sz="2000" dirty="0"/>
                  <a:t>来说，</a:t>
                </a:r>
                <a:r>
                  <a:rPr lang="zh-CN" altLang="en-US" sz="2000" dirty="0">
                    <a:solidFill>
                      <a:schemeClr val="accent1"/>
                    </a:solidFill>
                  </a:rPr>
                  <a:t>无缺失值样本所占比例</a:t>
                </a:r>
              </a:p>
            </p:txBody>
          </p:sp>
        </mc:Choice>
        <mc:Fallback xmlns="">
          <p:sp>
            <p:nvSpPr>
              <p:cNvPr id="19" name="矩形 18">
                <a:extLst>
                  <a:ext uri="{FF2B5EF4-FFF2-40B4-BE49-F238E27FC236}">
                    <a16:creationId xmlns:a16="http://schemas.microsoft.com/office/drawing/2014/main" id="{73D9AE73-9B2A-4FF1-BC96-2BFD03B0CBCB}"/>
                  </a:ext>
                </a:extLst>
              </p:cNvPr>
              <p:cNvSpPr>
                <a:spLocks noRot="1" noChangeAspect="1" noMove="1" noResize="1" noEditPoints="1" noAdjustHandles="1" noChangeArrowheads="1" noChangeShapeType="1" noTextEdit="1"/>
              </p:cNvSpPr>
              <p:nvPr/>
            </p:nvSpPr>
            <p:spPr>
              <a:xfrm>
                <a:off x="6691989" y="5771023"/>
                <a:ext cx="5405582" cy="400110"/>
              </a:xfrm>
              <a:prstGeom prst="rect">
                <a:avLst/>
              </a:prstGeom>
              <a:blipFill>
                <a:blip r:embed="rId8"/>
                <a:stretch>
                  <a:fillRect t="-9375" r="-235" b="-28125"/>
                </a:stretch>
              </a:blipFill>
            </p:spPr>
            <p:txBody>
              <a:bodyPr/>
              <a:lstStyle/>
              <a:p>
                <a:r>
                  <a:rPr lang="en-CN">
                    <a:noFill/>
                  </a:rPr>
                  <a:t> </a:t>
                </a:r>
              </a:p>
            </p:txBody>
          </p:sp>
        </mc:Fallback>
      </mc:AlternateContent>
      <p:sp>
        <p:nvSpPr>
          <p:cNvPr id="2" name="灯片编号占位符 1"/>
          <p:cNvSpPr>
            <a:spLocks noGrp="1"/>
          </p:cNvSpPr>
          <p:nvPr>
            <p:ph type="sldNum" sz="quarter" idx="14"/>
          </p:nvPr>
        </p:nvSpPr>
        <p:spPr/>
        <p:txBody>
          <a:bodyPr/>
          <a:lstStyle/>
          <a:p>
            <a:fld id="{AF69888C-E133-43D9-A638-B5C95925B91C}" type="slidenum">
              <a:rPr lang="zh-CN" altLang="en-US" smtClean="0"/>
              <a:t>30</a:t>
            </a:fld>
            <a:endParaRPr lang="zh-CN" altLang="en-US" dirty="0"/>
          </a:p>
        </p:txBody>
      </p:sp>
    </p:spTree>
    <p:extLst>
      <p:ext uri="{BB962C8B-B14F-4D97-AF65-F5344CB8AC3E}">
        <p14:creationId xmlns:p14="http://schemas.microsoft.com/office/powerpoint/2010/main" val="2383699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2.2</a:t>
            </a:r>
            <a:r>
              <a:rPr lang="zh-CN" altLang="en-US" sz="4000" dirty="0"/>
              <a:t>、</a:t>
            </a:r>
            <a:r>
              <a:rPr lang="en-US" altLang="zh-CN" sz="4000" dirty="0"/>
              <a:t>C4.5</a:t>
            </a:r>
            <a:r>
              <a:rPr lang="zh-CN" altLang="en-US" sz="4000" dirty="0"/>
              <a:t>算法</a:t>
            </a:r>
          </a:p>
        </p:txBody>
      </p:sp>
      <p:sp>
        <p:nvSpPr>
          <p:cNvPr id="7" name="矩形 6">
            <a:extLst>
              <a:ext uri="{FF2B5EF4-FFF2-40B4-BE49-F238E27FC236}">
                <a16:creationId xmlns:a16="http://schemas.microsoft.com/office/drawing/2014/main" id="{D81A8123-1152-46D1-AF9F-B8471A64CBD9}"/>
              </a:ext>
            </a:extLst>
          </p:cNvPr>
          <p:cNvSpPr/>
          <p:nvPr/>
        </p:nvSpPr>
        <p:spPr>
          <a:xfrm>
            <a:off x="922560" y="891083"/>
            <a:ext cx="2696892" cy="633187"/>
          </a:xfrm>
          <a:prstGeom prst="rect">
            <a:avLst/>
          </a:prstGeom>
        </p:spPr>
        <p:txBody>
          <a:bodyPr wrap="none">
            <a:spAutoFit/>
          </a:bodyPr>
          <a:lstStyle/>
          <a:p>
            <a:pPr marL="342900" lvl="0" indent="-342900">
              <a:lnSpc>
                <a:spcPct val="120000"/>
              </a:lnSpc>
              <a:buFont typeface="Wingdings" pitchFamily="2" charset="2"/>
              <a:buChar char="Ø"/>
            </a:pPr>
            <a:r>
              <a:rPr lang="zh-CN" altLang="en-US" sz="3200" spc="-10" dirty="0">
                <a:latin typeface="微软雅黑"/>
              </a:rPr>
              <a:t> 缺失值处理</a:t>
            </a:r>
            <a:endParaRPr lang="en-US" altLang="zh-CN" sz="3200" spc="-10" dirty="0">
              <a:latin typeface="微软雅黑"/>
            </a:endParaRPr>
          </a:p>
        </p:txBody>
      </p:sp>
      <p:sp>
        <p:nvSpPr>
          <p:cNvPr id="3" name="矩形 2">
            <a:extLst>
              <a:ext uri="{FF2B5EF4-FFF2-40B4-BE49-F238E27FC236}">
                <a16:creationId xmlns:a16="http://schemas.microsoft.com/office/drawing/2014/main" id="{5BB5B7A2-DE42-4A7A-83C6-AF2CCDAB5FB5}"/>
              </a:ext>
            </a:extLst>
          </p:cNvPr>
          <p:cNvSpPr/>
          <p:nvPr/>
        </p:nvSpPr>
        <p:spPr>
          <a:xfrm>
            <a:off x="1038261" y="1657062"/>
            <a:ext cx="10442539" cy="973280"/>
          </a:xfrm>
          <a:prstGeom prst="rect">
            <a:avLst/>
          </a:prstGeom>
        </p:spPr>
        <p:txBody>
          <a:bodyPr wrap="square">
            <a:spAutoFit/>
          </a:bodyPr>
          <a:lstStyle/>
          <a:p>
            <a:pPr lvl="0">
              <a:lnSpc>
                <a:spcPct val="125000"/>
              </a:lnSpc>
            </a:pPr>
            <a:r>
              <a:rPr lang="zh-CN" altLang="en-US" sz="2400" dirty="0">
                <a:solidFill>
                  <a:srgbClr val="121212"/>
                </a:solidFill>
                <a:latin typeface="Times New Roman" panose="02020603050405020304" pitchFamily="18" charset="0"/>
                <a:cs typeface="Times New Roman" panose="02020603050405020304" pitchFamily="18" charset="0"/>
              </a:rPr>
              <a:t>问题</a:t>
            </a:r>
            <a:r>
              <a:rPr lang="en-US" altLang="zh-CN" sz="2400" dirty="0">
                <a:solidFill>
                  <a:srgbClr val="121212"/>
                </a:solidFill>
                <a:latin typeface="Times New Roman" panose="02020603050405020304" pitchFamily="18" charset="0"/>
                <a:cs typeface="Times New Roman" panose="02020603050405020304" pitchFamily="18" charset="0"/>
              </a:rPr>
              <a:t>2</a:t>
            </a:r>
            <a:r>
              <a:rPr lang="zh-CN" altLang="en-US" sz="2400" dirty="0">
                <a:solidFill>
                  <a:srgbClr val="121212"/>
                </a:solidFill>
                <a:latin typeface="Times New Roman" panose="02020603050405020304" pitchFamily="18" charset="0"/>
                <a:cs typeface="Times New Roman" panose="02020603050405020304" pitchFamily="18" charset="0"/>
              </a:rPr>
              <a:t>：</a:t>
            </a:r>
            <a:r>
              <a:rPr lang="zh-CN" altLang="en-US" sz="2400" b="1" dirty="0">
                <a:solidFill>
                  <a:srgbClr val="006BCC"/>
                </a:solidFill>
                <a:latin typeface="Times New Roman" panose="02020603050405020304" pitchFamily="18" charset="0"/>
                <a:cs typeface="Times New Roman" panose="02020603050405020304" pitchFamily="18" charset="0"/>
              </a:rPr>
              <a:t>如果现在已经给定了划分属性，样本在该属性上的值缺失，如何划分该样本？</a:t>
            </a:r>
            <a:endParaRPr lang="zh-CN" altLang="en-US" sz="2400" dirty="0">
              <a:solidFill>
                <a:srgbClr val="121212"/>
              </a:solidFill>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649C9CF2-9884-44E3-8866-9F165536C420}"/>
              </a:ext>
            </a:extLst>
          </p:cNvPr>
          <p:cNvSpPr/>
          <p:nvPr/>
        </p:nvSpPr>
        <p:spPr>
          <a:xfrm>
            <a:off x="2271006" y="2630342"/>
            <a:ext cx="6445905" cy="510717"/>
          </a:xfrm>
          <a:prstGeom prst="rect">
            <a:avLst/>
          </a:prstGeom>
        </p:spPr>
        <p:txBody>
          <a:bodyPr wrap="square">
            <a:spAutoFit/>
          </a:bodyPr>
          <a:lstStyle/>
          <a:p>
            <a:pPr lvl="0">
              <a:lnSpc>
                <a:spcPct val="125000"/>
              </a:lnSpc>
            </a:pPr>
            <a:r>
              <a:rPr lang="zh-CN" altLang="en-US" sz="2400" dirty="0">
                <a:solidFill>
                  <a:srgbClr val="8719B3"/>
                </a:solidFill>
                <a:latin typeface="Times New Roman" panose="02020603050405020304" pitchFamily="18" charset="0"/>
                <a:cs typeface="Times New Roman" panose="02020603050405020304" pitchFamily="18" charset="0"/>
              </a:rPr>
              <a:t>将样本以</a:t>
            </a:r>
            <a:r>
              <a:rPr lang="zh-CN" altLang="en-US" sz="2400" b="1" dirty="0">
                <a:solidFill>
                  <a:srgbClr val="FF0000"/>
                </a:solidFill>
                <a:latin typeface="Times New Roman" panose="02020603050405020304" pitchFamily="18" charset="0"/>
                <a:cs typeface="Times New Roman" panose="02020603050405020304" pitchFamily="18" charset="0"/>
              </a:rPr>
              <a:t>不同概率</a:t>
            </a:r>
            <a:r>
              <a:rPr lang="zh-CN" altLang="en-US" sz="2400" dirty="0">
                <a:solidFill>
                  <a:srgbClr val="8719B3"/>
                </a:solidFill>
                <a:latin typeface="Times New Roman" panose="02020603050405020304" pitchFamily="18" charset="0"/>
                <a:cs typeface="Times New Roman" panose="02020603050405020304" pitchFamily="18" charset="0"/>
              </a:rPr>
              <a:t>划分到所有的属性中去。</a:t>
            </a:r>
            <a:endParaRPr lang="en-US" altLang="zh-CN" sz="2400" dirty="0">
              <a:solidFill>
                <a:srgbClr val="8719B3"/>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234AD0DE-A7A3-41B3-9437-01C84F647989}"/>
              </a:ext>
            </a:extLst>
          </p:cNvPr>
          <p:cNvPicPr>
            <a:picLocks noChangeAspect="1"/>
          </p:cNvPicPr>
          <p:nvPr/>
        </p:nvPicPr>
        <p:blipFill>
          <a:blip r:embed="rId3"/>
          <a:stretch>
            <a:fillRect/>
          </a:stretch>
        </p:blipFill>
        <p:spPr>
          <a:xfrm>
            <a:off x="683635" y="3577705"/>
            <a:ext cx="4910974" cy="2386800"/>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FD2B7C19-2E1F-42D7-9570-1FDE3820E31D}"/>
                  </a:ext>
                </a:extLst>
              </p:cNvPr>
              <p:cNvSpPr/>
              <p:nvPr/>
            </p:nvSpPr>
            <p:spPr>
              <a:xfrm>
                <a:off x="5685416" y="3141059"/>
                <a:ext cx="6250193" cy="3215560"/>
              </a:xfrm>
              <a:prstGeom prst="rect">
                <a:avLst/>
              </a:prstGeom>
            </p:spPr>
            <p:txBody>
              <a:bodyPr wrap="square">
                <a:spAutoFit/>
              </a:bodyPr>
              <a:lstStyle/>
              <a:p>
                <a:pPr lvl="0">
                  <a:lnSpc>
                    <a:spcPct val="125000"/>
                  </a:lnSpc>
                </a:pPr>
                <a:r>
                  <a:rPr lang="zh-CN" altLang="en-US" sz="2400" dirty="0">
                    <a:latin typeface="Times New Roman" panose="02020603050405020304" pitchFamily="18" charset="0"/>
                    <a:cs typeface="Times New Roman" panose="02020603050405020304" pitchFamily="18" charset="0"/>
                  </a:rPr>
                  <a:t>        例如选择属性</a:t>
                </a:r>
                <a:r>
                  <a:rPr lang="en-US" altLang="zh-CN" sz="2400" dirty="0">
                    <a:latin typeface="Times New Roman" panose="02020603050405020304" pitchFamily="18" charset="0"/>
                    <a:cs typeface="Times New Roman" panose="02020603050405020304" pitchFamily="18" charset="0"/>
                  </a:rPr>
                  <a:t>a</a:t>
                </a:r>
                <a:r>
                  <a:rPr lang="zh-CN" altLang="en-US" sz="2400" dirty="0">
                    <a:latin typeface="Times New Roman" panose="02020603050405020304" pitchFamily="18" charset="0"/>
                    <a:cs typeface="Times New Roman" panose="02020603050405020304" pitchFamily="18" charset="0"/>
                  </a:rPr>
                  <a:t>进行样本划分，三种取值的比例分别为</a:t>
                </a:r>
                <a14:m>
                  <m:oMath xmlns:m="http://schemas.openxmlformats.org/officeDocument/2006/math">
                    <m:f>
                      <m:fPr>
                        <m:ctrlPr>
                          <a:rPr lang="en-US" altLang="zh-CN" sz="2400" i="1" smtClean="0">
                            <a:latin typeface="Cambria Math" panose="02040503050406030204" pitchFamily="18" charset="0"/>
                            <a:cs typeface="Times New Roman" panose="02020603050405020304" pitchFamily="18" charset="0"/>
                          </a:rPr>
                        </m:ctrlPr>
                      </m:fPr>
                      <m:num>
                        <m:r>
                          <a:rPr lang="en-US" altLang="zh-CN" sz="2400" i="1">
                            <a:latin typeface="Cambria Math" panose="02040503050406030204" pitchFamily="18" charset="0"/>
                            <a:cs typeface="Times New Roman" panose="02020603050405020304" pitchFamily="18" charset="0"/>
                          </a:rPr>
                          <m:t>4</m:t>
                        </m:r>
                      </m:num>
                      <m:den>
                        <m:r>
                          <a:rPr lang="en-US" altLang="zh-CN" sz="2400" i="1">
                            <a:latin typeface="Cambria Math" panose="02040503050406030204" pitchFamily="18" charset="0"/>
                            <a:cs typeface="Times New Roman" panose="02020603050405020304" pitchFamily="18" charset="0"/>
                          </a:rPr>
                          <m:t>1</m:t>
                        </m:r>
                        <m:r>
                          <a:rPr lang="en-US" altLang="zh-CN" sz="2400" i="1" smtClean="0">
                            <a:latin typeface="Cambria Math" panose="02040503050406030204" pitchFamily="18" charset="0"/>
                            <a:cs typeface="Times New Roman" panose="02020603050405020304" pitchFamily="18" charset="0"/>
                          </a:rPr>
                          <m:t>1</m:t>
                        </m:r>
                      </m:den>
                    </m:f>
                    <m:r>
                      <a:rPr lang="en-US" altLang="zh-CN" sz="2400" b="0" i="1" smtClean="0">
                        <a:latin typeface="Cambria Math" panose="02040503050406030204" pitchFamily="18" charset="0"/>
                        <a:cs typeface="Times New Roman" panose="02020603050405020304" pitchFamily="18" charset="0"/>
                      </a:rPr>
                      <m:t>,</m:t>
                    </m:r>
                    <m:f>
                      <m:fPr>
                        <m:ctrlPr>
                          <a:rPr lang="en-US" altLang="zh-CN" sz="2400" i="1">
                            <a:latin typeface="Cambria Math" panose="02040503050406030204" pitchFamily="18" charset="0"/>
                            <a:cs typeface="Times New Roman" panose="02020603050405020304" pitchFamily="18" charset="0"/>
                          </a:rPr>
                        </m:ctrlPr>
                      </m:fPr>
                      <m:num>
                        <m:r>
                          <a:rPr lang="en-US" altLang="zh-CN" sz="2400" b="0" i="1" smtClean="0">
                            <a:latin typeface="Cambria Math" panose="02040503050406030204" pitchFamily="18" charset="0"/>
                            <a:cs typeface="Times New Roman" panose="02020603050405020304" pitchFamily="18" charset="0"/>
                          </a:rPr>
                          <m:t>2</m:t>
                        </m:r>
                      </m:num>
                      <m:den>
                        <m:r>
                          <a:rPr lang="en-US" altLang="zh-CN" sz="2400" i="1">
                            <a:latin typeface="Cambria Math" panose="02040503050406030204" pitchFamily="18" charset="0"/>
                            <a:cs typeface="Times New Roman" panose="02020603050405020304" pitchFamily="18" charset="0"/>
                          </a:rPr>
                          <m:t>11</m:t>
                        </m:r>
                      </m:den>
                    </m:f>
                    <m:r>
                      <a:rPr lang="en-US" altLang="zh-CN" sz="2400" b="0" i="1" smtClean="0">
                        <a:latin typeface="Cambria Math" panose="02040503050406030204" pitchFamily="18" charset="0"/>
                        <a:cs typeface="Times New Roman" panose="02020603050405020304" pitchFamily="18" charset="0"/>
                      </a:rPr>
                      <m:t>,</m:t>
                    </m:r>
                    <m:f>
                      <m:fPr>
                        <m:ctrlPr>
                          <a:rPr lang="en-US" altLang="zh-CN" sz="2400" i="1">
                            <a:latin typeface="Cambria Math" panose="02040503050406030204" pitchFamily="18" charset="0"/>
                            <a:cs typeface="Times New Roman" panose="02020603050405020304" pitchFamily="18" charset="0"/>
                          </a:rPr>
                        </m:ctrlPr>
                      </m:fPr>
                      <m:num>
                        <m:r>
                          <a:rPr lang="en-US" altLang="zh-CN" sz="2400" b="0" i="1" smtClean="0">
                            <a:latin typeface="Cambria Math" panose="02040503050406030204" pitchFamily="18" charset="0"/>
                            <a:cs typeface="Times New Roman" panose="02020603050405020304" pitchFamily="18" charset="0"/>
                          </a:rPr>
                          <m:t>5</m:t>
                        </m:r>
                      </m:num>
                      <m:den>
                        <m:r>
                          <a:rPr lang="en-US" altLang="zh-CN" sz="2400" i="1">
                            <a:latin typeface="Cambria Math" panose="02040503050406030204" pitchFamily="18" charset="0"/>
                            <a:cs typeface="Times New Roman" panose="02020603050405020304" pitchFamily="18" charset="0"/>
                          </a:rPr>
                          <m:t>11</m:t>
                        </m:r>
                      </m:den>
                    </m:f>
                    <m:r>
                      <a:rPr lang="zh-CN" altLang="en-US" sz="2400" i="1" smtClean="0">
                        <a:latin typeface="Cambria Math" panose="02040503050406030204" pitchFamily="18" charset="0"/>
                        <a:cs typeface="Times New Roman" panose="02020603050405020304" pitchFamily="18" charset="0"/>
                      </a:rPr>
                      <m:t>。</m:t>
                    </m:r>
                  </m:oMath>
                </a14:m>
                <a:r>
                  <a:rPr lang="zh-CN" altLang="en-US" sz="2400" dirty="0">
                    <a:latin typeface="Times New Roman" panose="02020603050405020304" pitchFamily="18" charset="0"/>
                    <a:cs typeface="Times New Roman" panose="02020603050405020304" pitchFamily="18" charset="0"/>
                  </a:rPr>
                  <a:t>现在有另一个样本其在属性</a:t>
                </a:r>
                <a:r>
                  <a:rPr lang="en-US" altLang="zh-CN" sz="2400" dirty="0">
                    <a:latin typeface="Times New Roman" panose="02020603050405020304" pitchFamily="18" charset="0"/>
                    <a:cs typeface="Times New Roman" panose="02020603050405020304" pitchFamily="18" charset="0"/>
                  </a:rPr>
                  <a:t>a</a:t>
                </a:r>
                <a:r>
                  <a:rPr lang="zh-CN" altLang="en-US" sz="2400" dirty="0">
                    <a:latin typeface="Times New Roman" panose="02020603050405020304" pitchFamily="18" charset="0"/>
                    <a:cs typeface="Times New Roman" panose="02020603050405020304" pitchFamily="18" charset="0"/>
                  </a:rPr>
                  <a:t>上取值未知，将其同时划分到三个分支中，并将权重分别调整为</a:t>
                </a:r>
                <a14:m>
                  <m:oMath xmlns:m="http://schemas.openxmlformats.org/officeDocument/2006/math">
                    <m:f>
                      <m:fPr>
                        <m:ctrlPr>
                          <a:rPr lang="en-US" altLang="zh-CN" sz="2400" i="1">
                            <a:latin typeface="Cambria Math" panose="02040503050406030204" pitchFamily="18" charset="0"/>
                            <a:cs typeface="Times New Roman" panose="02020603050405020304" pitchFamily="18" charset="0"/>
                          </a:rPr>
                        </m:ctrlPr>
                      </m:fPr>
                      <m:num>
                        <m:r>
                          <a:rPr lang="en-US" altLang="zh-CN" sz="2400" i="1">
                            <a:latin typeface="Cambria Math" panose="02040503050406030204" pitchFamily="18" charset="0"/>
                            <a:cs typeface="Times New Roman" panose="02020603050405020304" pitchFamily="18" charset="0"/>
                          </a:rPr>
                          <m:t>4</m:t>
                        </m:r>
                      </m:num>
                      <m:den>
                        <m:r>
                          <a:rPr lang="en-US" altLang="zh-CN" sz="2400" i="1">
                            <a:latin typeface="Cambria Math" panose="02040503050406030204" pitchFamily="18" charset="0"/>
                            <a:cs typeface="Times New Roman" panose="02020603050405020304" pitchFamily="18" charset="0"/>
                          </a:rPr>
                          <m:t>11</m:t>
                        </m:r>
                      </m:den>
                    </m:f>
                    <m:r>
                      <a:rPr lang="en-US" altLang="zh-CN" sz="2400" i="1">
                        <a:latin typeface="Cambria Math" panose="02040503050406030204" pitchFamily="18" charset="0"/>
                        <a:cs typeface="Times New Roman" panose="02020603050405020304" pitchFamily="18" charset="0"/>
                      </a:rPr>
                      <m:t>,</m:t>
                    </m:r>
                    <m:f>
                      <m:fPr>
                        <m:ctrlPr>
                          <a:rPr lang="en-US" altLang="zh-CN" sz="2400" i="1">
                            <a:latin typeface="Cambria Math" panose="02040503050406030204" pitchFamily="18" charset="0"/>
                            <a:cs typeface="Times New Roman" panose="02020603050405020304" pitchFamily="18" charset="0"/>
                          </a:rPr>
                        </m:ctrlPr>
                      </m:fPr>
                      <m:num>
                        <m:r>
                          <a:rPr lang="en-US" altLang="zh-CN" sz="2400" i="1">
                            <a:latin typeface="Cambria Math" panose="02040503050406030204" pitchFamily="18" charset="0"/>
                            <a:cs typeface="Times New Roman" panose="02020603050405020304" pitchFamily="18" charset="0"/>
                          </a:rPr>
                          <m:t>2</m:t>
                        </m:r>
                      </m:num>
                      <m:den>
                        <m:r>
                          <a:rPr lang="en-US" altLang="zh-CN" sz="2400" i="1">
                            <a:latin typeface="Cambria Math" panose="02040503050406030204" pitchFamily="18" charset="0"/>
                            <a:cs typeface="Times New Roman" panose="02020603050405020304" pitchFamily="18" charset="0"/>
                          </a:rPr>
                          <m:t>11</m:t>
                        </m:r>
                      </m:den>
                    </m:f>
                    <m:r>
                      <a:rPr lang="en-US" altLang="zh-CN" sz="2400" i="1">
                        <a:latin typeface="Cambria Math" panose="02040503050406030204" pitchFamily="18" charset="0"/>
                        <a:cs typeface="Times New Roman" panose="02020603050405020304" pitchFamily="18" charset="0"/>
                      </a:rPr>
                      <m:t>,</m:t>
                    </m:r>
                    <m:f>
                      <m:fPr>
                        <m:ctrlPr>
                          <a:rPr lang="en-US" altLang="zh-CN" sz="2400" i="1">
                            <a:latin typeface="Cambria Math" panose="02040503050406030204" pitchFamily="18" charset="0"/>
                            <a:cs typeface="Times New Roman" panose="02020603050405020304" pitchFamily="18" charset="0"/>
                          </a:rPr>
                        </m:ctrlPr>
                      </m:fPr>
                      <m:num>
                        <m:r>
                          <a:rPr lang="en-US" altLang="zh-CN" sz="2400" i="1">
                            <a:latin typeface="Cambria Math" panose="02040503050406030204" pitchFamily="18" charset="0"/>
                            <a:cs typeface="Times New Roman" panose="02020603050405020304" pitchFamily="18" charset="0"/>
                          </a:rPr>
                          <m:t>5</m:t>
                        </m:r>
                      </m:num>
                      <m:den>
                        <m:r>
                          <a:rPr lang="en-US" altLang="zh-CN" sz="2400" i="1">
                            <a:latin typeface="Cambria Math" panose="02040503050406030204" pitchFamily="18" charset="0"/>
                            <a:cs typeface="Times New Roman" panose="02020603050405020304" pitchFamily="18" charset="0"/>
                          </a:rPr>
                          <m:t>11</m:t>
                        </m:r>
                      </m:den>
                    </m:f>
                  </m:oMath>
                </a14:m>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lvl="0">
                  <a:lnSpc>
                    <a:spcPct val="125000"/>
                  </a:lnSpc>
                </a:pPr>
                <a:r>
                  <a:rPr lang="en-US" altLang="zh-CN" sz="2400" dirty="0">
                    <a:latin typeface="Times New Roman" panose="02020603050405020304" pitchFamily="18" charset="0"/>
                    <a:cs typeface="Times New Roman" panose="02020603050405020304" pitchFamily="18" charset="0"/>
                  </a:rPr>
                  <a:t>      </a:t>
                </a:r>
                <a:r>
                  <a:rPr lang="zh-CN" altLang="en-US" sz="2400" dirty="0">
                    <a:solidFill>
                      <a:srgbClr val="C00000"/>
                    </a:solidFill>
                    <a:latin typeface="Times New Roman" panose="02020603050405020304" pitchFamily="18" charset="0"/>
                    <a:cs typeface="Times New Roman" panose="02020603050405020304" pitchFamily="18" charset="0"/>
                  </a:rPr>
                  <a:t>样本属于某类的概率：所有分支的类别概率再乘上对应权重后求和。</a:t>
                </a:r>
                <a:endParaRPr lang="en-US" altLang="zh-CN" sz="24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FD2B7C19-2E1F-42D7-9570-1FDE3820E31D}"/>
                  </a:ext>
                </a:extLst>
              </p:cNvPr>
              <p:cNvSpPr>
                <a:spLocks noRot="1" noChangeAspect="1" noMove="1" noResize="1" noEditPoints="1" noAdjustHandles="1" noChangeArrowheads="1" noChangeShapeType="1" noTextEdit="1"/>
              </p:cNvSpPr>
              <p:nvPr/>
            </p:nvSpPr>
            <p:spPr>
              <a:xfrm>
                <a:off x="5685416" y="3141059"/>
                <a:ext cx="6250193" cy="3215560"/>
              </a:xfrm>
              <a:prstGeom prst="rect">
                <a:avLst/>
              </a:prstGeom>
              <a:blipFill>
                <a:blip r:embed="rId4"/>
                <a:stretch>
                  <a:fillRect l="-1561" r="-878" b="-3409"/>
                </a:stretch>
              </a:blipFill>
            </p:spPr>
            <p:txBody>
              <a:bodyPr/>
              <a:lstStyle/>
              <a:p>
                <a:r>
                  <a:rPr lang="zh-CN" altLang="en-US">
                    <a:noFill/>
                  </a:rPr>
                  <a:t> </a:t>
                </a:r>
              </a:p>
            </p:txBody>
          </p:sp>
        </mc:Fallback>
      </mc:AlternateContent>
      <p:sp>
        <p:nvSpPr>
          <p:cNvPr id="6" name="灯片编号占位符 5"/>
          <p:cNvSpPr>
            <a:spLocks noGrp="1"/>
          </p:cNvSpPr>
          <p:nvPr>
            <p:ph type="sldNum" sz="quarter" idx="14"/>
          </p:nvPr>
        </p:nvSpPr>
        <p:spPr/>
        <p:txBody>
          <a:bodyPr/>
          <a:lstStyle/>
          <a:p>
            <a:fld id="{AF69888C-E133-43D9-A638-B5C95925B91C}" type="slidenum">
              <a:rPr lang="zh-CN" altLang="en-US" smtClean="0"/>
              <a:t>31</a:t>
            </a:fld>
            <a:endParaRPr lang="zh-CN" altLang="en-US" dirty="0"/>
          </a:p>
        </p:txBody>
      </p:sp>
    </p:spTree>
    <p:extLst>
      <p:ext uri="{BB962C8B-B14F-4D97-AF65-F5344CB8AC3E}">
        <p14:creationId xmlns:p14="http://schemas.microsoft.com/office/powerpoint/2010/main" val="381660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2.2</a:t>
            </a:r>
            <a:r>
              <a:rPr lang="zh-CN" altLang="en-US" sz="4000" dirty="0"/>
              <a:t>、</a:t>
            </a:r>
            <a:r>
              <a:rPr lang="en-US" altLang="zh-CN" sz="4000" dirty="0"/>
              <a:t>C4.5</a:t>
            </a:r>
            <a:r>
              <a:rPr lang="zh-CN" altLang="en-US" sz="4000" dirty="0"/>
              <a:t>算法</a:t>
            </a:r>
          </a:p>
        </p:txBody>
      </p:sp>
      <p:sp>
        <p:nvSpPr>
          <p:cNvPr id="7" name="矩形 6">
            <a:extLst>
              <a:ext uri="{FF2B5EF4-FFF2-40B4-BE49-F238E27FC236}">
                <a16:creationId xmlns:a16="http://schemas.microsoft.com/office/drawing/2014/main" id="{D81A8123-1152-46D1-AF9F-B8471A64CBD9}"/>
              </a:ext>
            </a:extLst>
          </p:cNvPr>
          <p:cNvSpPr/>
          <p:nvPr/>
        </p:nvSpPr>
        <p:spPr>
          <a:xfrm>
            <a:off x="983521" y="892573"/>
            <a:ext cx="2287806" cy="633187"/>
          </a:xfrm>
          <a:prstGeom prst="rect">
            <a:avLst/>
          </a:prstGeom>
        </p:spPr>
        <p:txBody>
          <a:bodyPr wrap="none">
            <a:spAutoFit/>
          </a:bodyPr>
          <a:lstStyle/>
          <a:p>
            <a:pPr marL="342900" lvl="0" indent="-342900">
              <a:lnSpc>
                <a:spcPct val="120000"/>
              </a:lnSpc>
              <a:buFont typeface="Wingdings" pitchFamily="2" charset="2"/>
              <a:buChar char="Ø"/>
            </a:pPr>
            <a:r>
              <a:rPr lang="zh-CN" altLang="en-US" sz="3200" spc="-10" dirty="0">
                <a:latin typeface="微软雅黑"/>
              </a:rPr>
              <a:t> 剪枝策略</a:t>
            </a:r>
            <a:endParaRPr lang="en-US" altLang="zh-CN" sz="3200" spc="-10" dirty="0">
              <a:latin typeface="微软雅黑"/>
            </a:endParaRPr>
          </a:p>
        </p:txBody>
      </p:sp>
      <p:sp>
        <p:nvSpPr>
          <p:cNvPr id="5" name="矩形 4">
            <a:extLst>
              <a:ext uri="{FF2B5EF4-FFF2-40B4-BE49-F238E27FC236}">
                <a16:creationId xmlns:a16="http://schemas.microsoft.com/office/drawing/2014/main" id="{3E863117-1A27-4C8D-9C9E-F90B8C329DCA}"/>
              </a:ext>
            </a:extLst>
          </p:cNvPr>
          <p:cNvSpPr/>
          <p:nvPr/>
        </p:nvSpPr>
        <p:spPr>
          <a:xfrm>
            <a:off x="1424763" y="1688807"/>
            <a:ext cx="8771860" cy="511102"/>
          </a:xfrm>
          <a:prstGeom prst="rect">
            <a:avLst/>
          </a:prstGeom>
        </p:spPr>
        <p:txBody>
          <a:bodyPr wrap="square">
            <a:spAutoFit/>
          </a:bodyPr>
          <a:lstStyle/>
          <a:p>
            <a:pPr>
              <a:lnSpc>
                <a:spcPct val="125000"/>
              </a:lnSpc>
            </a:pPr>
            <a:r>
              <a:rPr lang="zh-CN" altLang="en-US" sz="2400" dirty="0"/>
              <a:t>剪枝策略是在决策树算法中用来对付</a:t>
            </a:r>
            <a:r>
              <a:rPr lang="zh-CN" altLang="en-US" sz="2400" b="1" dirty="0">
                <a:solidFill>
                  <a:srgbClr val="FF0000"/>
                </a:solidFill>
              </a:rPr>
              <a:t>“过拟合”</a:t>
            </a:r>
            <a:r>
              <a:rPr lang="zh-CN" altLang="en-US" sz="2400" dirty="0"/>
              <a:t>的一种方法。</a:t>
            </a:r>
          </a:p>
        </p:txBody>
      </p:sp>
      <p:pic>
        <p:nvPicPr>
          <p:cNvPr id="2" name="Picture 1">
            <a:extLst>
              <a:ext uri="{FF2B5EF4-FFF2-40B4-BE49-F238E27FC236}">
                <a16:creationId xmlns:a16="http://schemas.microsoft.com/office/drawing/2014/main" id="{765ED529-327B-B739-F035-E84DA2501D58}"/>
              </a:ext>
            </a:extLst>
          </p:cNvPr>
          <p:cNvPicPr>
            <a:picLocks noChangeAspect="1"/>
          </p:cNvPicPr>
          <p:nvPr/>
        </p:nvPicPr>
        <p:blipFill>
          <a:blip r:embed="rId3"/>
          <a:stretch>
            <a:fillRect/>
          </a:stretch>
        </p:blipFill>
        <p:spPr>
          <a:xfrm>
            <a:off x="1270839" y="2147592"/>
            <a:ext cx="9344774" cy="4667544"/>
          </a:xfrm>
          <a:prstGeom prst="rect">
            <a:avLst/>
          </a:prstGeom>
        </p:spPr>
      </p:pic>
      <p:sp>
        <p:nvSpPr>
          <p:cNvPr id="3" name="Frame 2">
            <a:extLst>
              <a:ext uri="{FF2B5EF4-FFF2-40B4-BE49-F238E27FC236}">
                <a16:creationId xmlns:a16="http://schemas.microsoft.com/office/drawing/2014/main" id="{3CBAEA4F-BFCF-135D-6556-7D815A491229}"/>
              </a:ext>
            </a:extLst>
          </p:cNvPr>
          <p:cNvSpPr/>
          <p:nvPr/>
        </p:nvSpPr>
        <p:spPr>
          <a:xfrm>
            <a:off x="4083908" y="6077846"/>
            <a:ext cx="2131155" cy="780153"/>
          </a:xfrm>
          <a:prstGeom prst="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 name="灯片编号占位符 5"/>
          <p:cNvSpPr>
            <a:spLocks noGrp="1"/>
          </p:cNvSpPr>
          <p:nvPr>
            <p:ph type="sldNum" sz="quarter" idx="14"/>
          </p:nvPr>
        </p:nvSpPr>
        <p:spPr/>
        <p:txBody>
          <a:bodyPr/>
          <a:lstStyle/>
          <a:p>
            <a:fld id="{AF69888C-E133-43D9-A638-B5C95925B91C}" type="slidenum">
              <a:rPr lang="zh-CN" altLang="en-US" smtClean="0"/>
              <a:t>32</a:t>
            </a:fld>
            <a:endParaRPr lang="zh-CN" altLang="en-US" dirty="0"/>
          </a:p>
        </p:txBody>
      </p:sp>
    </p:spTree>
    <p:extLst>
      <p:ext uri="{BB962C8B-B14F-4D97-AF65-F5344CB8AC3E}">
        <p14:creationId xmlns:p14="http://schemas.microsoft.com/office/powerpoint/2010/main" val="4042516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2.2</a:t>
            </a:r>
            <a:r>
              <a:rPr lang="zh-CN" altLang="en-US" sz="4000" dirty="0"/>
              <a:t>、</a:t>
            </a:r>
            <a:r>
              <a:rPr lang="en-US" altLang="zh-CN" sz="4000" dirty="0"/>
              <a:t>C4.5</a:t>
            </a:r>
            <a:r>
              <a:rPr lang="zh-CN" altLang="en-US" sz="4000" dirty="0"/>
              <a:t>算法</a:t>
            </a:r>
          </a:p>
        </p:txBody>
      </p:sp>
      <p:sp>
        <p:nvSpPr>
          <p:cNvPr id="7" name="矩形 6">
            <a:extLst>
              <a:ext uri="{FF2B5EF4-FFF2-40B4-BE49-F238E27FC236}">
                <a16:creationId xmlns:a16="http://schemas.microsoft.com/office/drawing/2014/main" id="{D81A8123-1152-46D1-AF9F-B8471A64CBD9}"/>
              </a:ext>
            </a:extLst>
          </p:cNvPr>
          <p:cNvSpPr/>
          <p:nvPr/>
        </p:nvSpPr>
        <p:spPr>
          <a:xfrm>
            <a:off x="983521" y="892573"/>
            <a:ext cx="2287806" cy="633187"/>
          </a:xfrm>
          <a:prstGeom prst="rect">
            <a:avLst/>
          </a:prstGeom>
        </p:spPr>
        <p:txBody>
          <a:bodyPr wrap="none">
            <a:spAutoFit/>
          </a:bodyPr>
          <a:lstStyle/>
          <a:p>
            <a:pPr marL="342900" lvl="0" indent="-342900">
              <a:lnSpc>
                <a:spcPct val="120000"/>
              </a:lnSpc>
              <a:buFont typeface="Wingdings" pitchFamily="2" charset="2"/>
              <a:buChar char="Ø"/>
            </a:pPr>
            <a:r>
              <a:rPr lang="zh-CN" altLang="en-US" sz="3200" spc="-10" dirty="0">
                <a:latin typeface="微软雅黑"/>
              </a:rPr>
              <a:t> 剪枝策略</a:t>
            </a:r>
            <a:endParaRPr lang="en-US" altLang="zh-CN" sz="3200" spc="-10" dirty="0">
              <a:latin typeface="微软雅黑"/>
            </a:endParaRPr>
          </a:p>
        </p:txBody>
      </p:sp>
      <p:sp>
        <p:nvSpPr>
          <p:cNvPr id="5" name="矩形 4">
            <a:extLst>
              <a:ext uri="{FF2B5EF4-FFF2-40B4-BE49-F238E27FC236}">
                <a16:creationId xmlns:a16="http://schemas.microsoft.com/office/drawing/2014/main" id="{3E863117-1A27-4C8D-9C9E-F90B8C329DCA}"/>
              </a:ext>
            </a:extLst>
          </p:cNvPr>
          <p:cNvSpPr/>
          <p:nvPr/>
        </p:nvSpPr>
        <p:spPr>
          <a:xfrm>
            <a:off x="1424763" y="1688807"/>
            <a:ext cx="8771860" cy="511102"/>
          </a:xfrm>
          <a:prstGeom prst="rect">
            <a:avLst/>
          </a:prstGeom>
        </p:spPr>
        <p:txBody>
          <a:bodyPr wrap="square">
            <a:spAutoFit/>
          </a:bodyPr>
          <a:lstStyle/>
          <a:p>
            <a:pPr>
              <a:lnSpc>
                <a:spcPct val="125000"/>
              </a:lnSpc>
            </a:pPr>
            <a:r>
              <a:rPr lang="zh-CN" altLang="en-US" sz="2400" dirty="0"/>
              <a:t>剪枝策略是在决策树算法中用来对付</a:t>
            </a:r>
            <a:r>
              <a:rPr lang="zh-CN" altLang="en-US" sz="2400" b="1" dirty="0">
                <a:solidFill>
                  <a:srgbClr val="FF0000"/>
                </a:solidFill>
              </a:rPr>
              <a:t>“过拟合”</a:t>
            </a:r>
            <a:r>
              <a:rPr lang="zh-CN" altLang="en-US" sz="2400" dirty="0"/>
              <a:t>的一种方法。</a:t>
            </a:r>
          </a:p>
        </p:txBody>
      </p:sp>
      <p:sp>
        <p:nvSpPr>
          <p:cNvPr id="6" name="矩形 5">
            <a:extLst>
              <a:ext uri="{FF2B5EF4-FFF2-40B4-BE49-F238E27FC236}">
                <a16:creationId xmlns:a16="http://schemas.microsoft.com/office/drawing/2014/main" id="{11C823B7-1CC9-4A80-BED9-929CF3448192}"/>
              </a:ext>
            </a:extLst>
          </p:cNvPr>
          <p:cNvSpPr/>
          <p:nvPr/>
        </p:nvSpPr>
        <p:spPr>
          <a:xfrm>
            <a:off x="1637414" y="3631219"/>
            <a:ext cx="1415772" cy="461665"/>
          </a:xfrm>
          <a:prstGeom prst="rect">
            <a:avLst/>
          </a:prstGeom>
        </p:spPr>
        <p:txBody>
          <a:bodyPr wrap="none">
            <a:spAutoFit/>
          </a:bodyPr>
          <a:lstStyle/>
          <a:p>
            <a:r>
              <a:rPr lang="zh-CN" altLang="en-US" sz="2400" dirty="0"/>
              <a:t>剪枝策略</a:t>
            </a:r>
          </a:p>
        </p:txBody>
      </p:sp>
      <p:sp>
        <p:nvSpPr>
          <p:cNvPr id="8" name="箭头: 上 7">
            <a:extLst>
              <a:ext uri="{FF2B5EF4-FFF2-40B4-BE49-F238E27FC236}">
                <a16:creationId xmlns:a16="http://schemas.microsoft.com/office/drawing/2014/main" id="{492081D5-60B0-4FFB-A631-67310C87E028}"/>
              </a:ext>
            </a:extLst>
          </p:cNvPr>
          <p:cNvSpPr/>
          <p:nvPr/>
        </p:nvSpPr>
        <p:spPr>
          <a:xfrm rot="3532224">
            <a:off x="3731284" y="2768994"/>
            <a:ext cx="444006" cy="1298745"/>
          </a:xfrm>
          <a:prstGeom prst="upArrow">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上 10">
            <a:extLst>
              <a:ext uri="{FF2B5EF4-FFF2-40B4-BE49-F238E27FC236}">
                <a16:creationId xmlns:a16="http://schemas.microsoft.com/office/drawing/2014/main" id="{744EB7B4-6106-48C6-AA04-FCF3CB8DEE68}"/>
              </a:ext>
            </a:extLst>
          </p:cNvPr>
          <p:cNvSpPr/>
          <p:nvPr/>
        </p:nvSpPr>
        <p:spPr>
          <a:xfrm rot="7399426">
            <a:off x="3713888" y="3754927"/>
            <a:ext cx="444006" cy="1298745"/>
          </a:xfrm>
          <a:prstGeom prst="upArrow">
            <a:avLst/>
          </a:prstGeom>
          <a:solidFill>
            <a:schemeClr val="accent4">
              <a:lumMod val="40000"/>
              <a:lumOff val="60000"/>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A6F8D20B-8826-405E-A19F-106EA0E2EC99}"/>
              </a:ext>
            </a:extLst>
          </p:cNvPr>
          <p:cNvSpPr/>
          <p:nvPr/>
        </p:nvSpPr>
        <p:spPr>
          <a:xfrm>
            <a:off x="4901609" y="2601917"/>
            <a:ext cx="1818167" cy="938286"/>
          </a:xfrm>
          <a:prstGeom prst="roundRect">
            <a:avLst/>
          </a:prstGeom>
          <a:solidFill>
            <a:schemeClr val="accent4">
              <a:lumMod val="60000"/>
              <a:lumOff val="40000"/>
            </a:schemeClr>
          </a:solidFill>
          <a:ln>
            <a:solidFill>
              <a:srgbClr val="006B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t>预剪枝</a:t>
            </a:r>
          </a:p>
        </p:txBody>
      </p:sp>
      <p:sp>
        <p:nvSpPr>
          <p:cNvPr id="13" name="矩形: 圆角 12">
            <a:extLst>
              <a:ext uri="{FF2B5EF4-FFF2-40B4-BE49-F238E27FC236}">
                <a16:creationId xmlns:a16="http://schemas.microsoft.com/office/drawing/2014/main" id="{7DFF2B48-7D08-426A-B0DD-9CCC6422EED7}"/>
              </a:ext>
            </a:extLst>
          </p:cNvPr>
          <p:cNvSpPr/>
          <p:nvPr/>
        </p:nvSpPr>
        <p:spPr>
          <a:xfrm>
            <a:off x="4901608" y="4230907"/>
            <a:ext cx="1818167" cy="938286"/>
          </a:xfrm>
          <a:prstGeom prst="roundRect">
            <a:avLst/>
          </a:prstGeom>
          <a:solidFill>
            <a:srgbClr val="FFC000">
              <a:alpha val="50000"/>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t>后剪枝</a:t>
            </a:r>
          </a:p>
        </p:txBody>
      </p:sp>
      <p:sp>
        <p:nvSpPr>
          <p:cNvPr id="14" name="矩形: 圆角 13">
            <a:extLst>
              <a:ext uri="{FF2B5EF4-FFF2-40B4-BE49-F238E27FC236}">
                <a16:creationId xmlns:a16="http://schemas.microsoft.com/office/drawing/2014/main" id="{D6CB81C5-72C5-44A2-B78A-E2B930367347}"/>
              </a:ext>
            </a:extLst>
          </p:cNvPr>
          <p:cNvSpPr/>
          <p:nvPr/>
        </p:nvSpPr>
        <p:spPr>
          <a:xfrm>
            <a:off x="7903535" y="2601917"/>
            <a:ext cx="2845980" cy="938286"/>
          </a:xfrm>
          <a:prstGeom prst="roundRect">
            <a:avLst/>
          </a:prstGeom>
          <a:solidFill>
            <a:schemeClr val="accent4">
              <a:lumMod val="60000"/>
              <a:lumOff val="40000"/>
            </a:schemeClr>
          </a:solidFill>
          <a:ln>
            <a:solidFill>
              <a:srgbClr val="006B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t>生成过程中剪枝</a:t>
            </a:r>
          </a:p>
        </p:txBody>
      </p:sp>
      <p:sp>
        <p:nvSpPr>
          <p:cNvPr id="15" name="矩形: 圆角 14">
            <a:extLst>
              <a:ext uri="{FF2B5EF4-FFF2-40B4-BE49-F238E27FC236}">
                <a16:creationId xmlns:a16="http://schemas.microsoft.com/office/drawing/2014/main" id="{359D074D-BEE3-4687-8478-5E399FD2D37B}"/>
              </a:ext>
            </a:extLst>
          </p:cNvPr>
          <p:cNvSpPr/>
          <p:nvPr/>
        </p:nvSpPr>
        <p:spPr>
          <a:xfrm>
            <a:off x="7903534" y="4230907"/>
            <a:ext cx="2845981" cy="938286"/>
          </a:xfrm>
          <a:prstGeom prst="roundRect">
            <a:avLst/>
          </a:prstGeom>
          <a:solidFill>
            <a:schemeClr val="accent4">
              <a:lumMod val="60000"/>
              <a:lumOff val="40000"/>
            </a:schemeClr>
          </a:solidFill>
          <a:ln>
            <a:solidFill>
              <a:srgbClr val="006B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t>生成一棵完整的</a:t>
            </a:r>
            <a:endParaRPr lang="en-US" altLang="zh-CN" sz="2400" dirty="0"/>
          </a:p>
          <a:p>
            <a:pPr algn="ctr"/>
            <a:r>
              <a:rPr lang="zh-CN" altLang="en-US" sz="2400" dirty="0"/>
              <a:t>决策树后，再剪枝</a:t>
            </a:r>
          </a:p>
        </p:txBody>
      </p:sp>
      <p:sp>
        <p:nvSpPr>
          <p:cNvPr id="10" name="箭头: 右 9">
            <a:extLst>
              <a:ext uri="{FF2B5EF4-FFF2-40B4-BE49-F238E27FC236}">
                <a16:creationId xmlns:a16="http://schemas.microsoft.com/office/drawing/2014/main" id="{33640842-1F02-464F-8615-CA4B0B29FC3B}"/>
              </a:ext>
            </a:extLst>
          </p:cNvPr>
          <p:cNvSpPr/>
          <p:nvPr/>
        </p:nvSpPr>
        <p:spPr>
          <a:xfrm>
            <a:off x="6912934" y="2892622"/>
            <a:ext cx="925033" cy="426497"/>
          </a:xfrm>
          <a:prstGeom prst="rightArrow">
            <a:avLst/>
          </a:prstGeom>
          <a:solidFill>
            <a:srgbClr val="FFE699"/>
          </a:solidFill>
          <a:ln>
            <a:solidFill>
              <a:srgbClr val="006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52038E03-3CF7-4DF9-AC9D-10CA04320D0A}"/>
              </a:ext>
            </a:extLst>
          </p:cNvPr>
          <p:cNvSpPr/>
          <p:nvPr/>
        </p:nvSpPr>
        <p:spPr>
          <a:xfrm>
            <a:off x="6912933" y="4486801"/>
            <a:ext cx="925033" cy="426497"/>
          </a:xfrm>
          <a:prstGeom prst="rightArrow">
            <a:avLst/>
          </a:prstGeom>
          <a:solidFill>
            <a:srgbClr val="FFE699"/>
          </a:solidFill>
          <a:ln>
            <a:solidFill>
              <a:srgbClr val="006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4"/>
          </p:nvPr>
        </p:nvSpPr>
        <p:spPr/>
        <p:txBody>
          <a:bodyPr/>
          <a:lstStyle/>
          <a:p>
            <a:fld id="{AF69888C-E133-43D9-A638-B5C95925B91C}" type="slidenum">
              <a:rPr lang="zh-CN" altLang="en-US" smtClean="0"/>
              <a:t>33</a:t>
            </a:fld>
            <a:endParaRPr lang="zh-CN" altLang="en-US" dirty="0"/>
          </a:p>
        </p:txBody>
      </p:sp>
    </p:spTree>
    <p:extLst>
      <p:ext uri="{BB962C8B-B14F-4D97-AF65-F5344CB8AC3E}">
        <p14:creationId xmlns:p14="http://schemas.microsoft.com/office/powerpoint/2010/main" val="7313556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2.2</a:t>
            </a:r>
            <a:r>
              <a:rPr lang="zh-CN" altLang="en-US" sz="4000" dirty="0"/>
              <a:t>、</a:t>
            </a:r>
            <a:r>
              <a:rPr lang="en-US" altLang="zh-CN" sz="4000" dirty="0"/>
              <a:t>C4.5</a:t>
            </a:r>
            <a:r>
              <a:rPr lang="zh-CN" altLang="en-US" sz="4000" dirty="0"/>
              <a:t>算法</a:t>
            </a:r>
          </a:p>
        </p:txBody>
      </p:sp>
      <p:sp>
        <p:nvSpPr>
          <p:cNvPr id="7" name="矩形 6">
            <a:extLst>
              <a:ext uri="{FF2B5EF4-FFF2-40B4-BE49-F238E27FC236}">
                <a16:creationId xmlns:a16="http://schemas.microsoft.com/office/drawing/2014/main" id="{D81A8123-1152-46D1-AF9F-B8471A64CBD9}"/>
              </a:ext>
            </a:extLst>
          </p:cNvPr>
          <p:cNvSpPr/>
          <p:nvPr/>
        </p:nvSpPr>
        <p:spPr>
          <a:xfrm>
            <a:off x="983521" y="892573"/>
            <a:ext cx="1878719" cy="633187"/>
          </a:xfrm>
          <a:prstGeom prst="rect">
            <a:avLst/>
          </a:prstGeom>
        </p:spPr>
        <p:txBody>
          <a:bodyPr wrap="none">
            <a:spAutoFit/>
          </a:bodyPr>
          <a:lstStyle/>
          <a:p>
            <a:pPr marL="342900" lvl="0" indent="-342900">
              <a:lnSpc>
                <a:spcPct val="120000"/>
              </a:lnSpc>
              <a:buFont typeface="Wingdings" pitchFamily="2" charset="2"/>
              <a:buChar char="Ø"/>
            </a:pPr>
            <a:r>
              <a:rPr lang="zh-CN" altLang="en-US" sz="3200" spc="-10" dirty="0">
                <a:latin typeface="微软雅黑"/>
              </a:rPr>
              <a:t> 预剪枝</a:t>
            </a:r>
            <a:endParaRPr lang="en-US" altLang="zh-CN" sz="3200" spc="-10" dirty="0">
              <a:latin typeface="微软雅黑"/>
            </a:endParaRPr>
          </a:p>
        </p:txBody>
      </p:sp>
      <p:sp>
        <p:nvSpPr>
          <p:cNvPr id="32" name="矩形 31">
            <a:extLst>
              <a:ext uri="{FF2B5EF4-FFF2-40B4-BE49-F238E27FC236}">
                <a16:creationId xmlns:a16="http://schemas.microsoft.com/office/drawing/2014/main" id="{C46ACF4F-6734-4612-9FFA-80C80CE5448E}"/>
              </a:ext>
            </a:extLst>
          </p:cNvPr>
          <p:cNvSpPr/>
          <p:nvPr/>
        </p:nvSpPr>
        <p:spPr>
          <a:xfrm>
            <a:off x="1335323" y="1525760"/>
            <a:ext cx="6671921" cy="589072"/>
          </a:xfrm>
          <a:prstGeom prst="rect">
            <a:avLst/>
          </a:prstGeom>
        </p:spPr>
        <p:txBody>
          <a:bodyPr wrap="square">
            <a:spAutoFit/>
          </a:bodyPr>
          <a:lstStyle/>
          <a:p>
            <a:pPr>
              <a:lnSpc>
                <a:spcPct val="125000"/>
              </a:lnSpc>
            </a:pPr>
            <a:r>
              <a:rPr lang="zh-CN" altLang="en-US" sz="2400" dirty="0">
                <a:solidFill>
                  <a:srgbClr val="121212"/>
                </a:solidFill>
                <a:latin typeface="-apple-system"/>
              </a:rPr>
              <a:t>在</a:t>
            </a:r>
            <a:r>
              <a:rPr lang="zh-CN" altLang="en-US" sz="2400" dirty="0">
                <a:solidFill>
                  <a:srgbClr val="FF0000"/>
                </a:solidFill>
                <a:latin typeface="-apple-system"/>
              </a:rPr>
              <a:t>结点划分之</a:t>
            </a:r>
            <a:r>
              <a:rPr lang="zh-CN" altLang="en-US" sz="2800" b="1" dirty="0">
                <a:solidFill>
                  <a:srgbClr val="FF0000"/>
                </a:solidFill>
                <a:latin typeface="-apple-system"/>
              </a:rPr>
              <a:t>前</a:t>
            </a:r>
            <a:r>
              <a:rPr lang="zh-CN" altLang="en-US" sz="2400" dirty="0">
                <a:solidFill>
                  <a:srgbClr val="121212"/>
                </a:solidFill>
                <a:latin typeface="-apple-system"/>
              </a:rPr>
              <a:t>来确定是否继续划分。</a:t>
            </a:r>
            <a:endParaRPr lang="en-US" altLang="zh-CN" sz="2400" dirty="0">
              <a:solidFill>
                <a:srgbClr val="121212"/>
              </a:solidFill>
              <a:latin typeface="-apple-system"/>
            </a:endParaRPr>
          </a:p>
        </p:txBody>
      </p:sp>
      <p:sp>
        <p:nvSpPr>
          <p:cNvPr id="5" name="矩形 4">
            <a:extLst>
              <a:ext uri="{FF2B5EF4-FFF2-40B4-BE49-F238E27FC236}">
                <a16:creationId xmlns:a16="http://schemas.microsoft.com/office/drawing/2014/main" id="{B3DEAAAC-1B49-4B3D-86A4-FDE4EFA07F87}"/>
              </a:ext>
            </a:extLst>
          </p:cNvPr>
          <p:cNvSpPr/>
          <p:nvPr/>
        </p:nvSpPr>
        <p:spPr>
          <a:xfrm>
            <a:off x="1335323" y="2192405"/>
            <a:ext cx="8802410" cy="518091"/>
          </a:xfrm>
          <a:prstGeom prst="rect">
            <a:avLst/>
          </a:prstGeom>
        </p:spPr>
        <p:txBody>
          <a:bodyPr wrap="none">
            <a:spAutoFit/>
          </a:bodyPr>
          <a:lstStyle/>
          <a:p>
            <a:pPr lvl="0">
              <a:lnSpc>
                <a:spcPct val="125000"/>
              </a:lnSpc>
            </a:pPr>
            <a:r>
              <a:rPr lang="zh-CN" altLang="en-US" sz="2400" dirty="0">
                <a:solidFill>
                  <a:srgbClr val="121212"/>
                </a:solidFill>
                <a:latin typeface="-apple-system"/>
              </a:rPr>
              <a:t>判断划分是否会使决策树</a:t>
            </a:r>
            <a:r>
              <a:rPr lang="zh-CN" altLang="en-US" sz="2400" b="1" dirty="0">
                <a:solidFill>
                  <a:srgbClr val="006BCC"/>
                </a:solidFill>
                <a:latin typeface="-apple-system"/>
              </a:rPr>
              <a:t>泛化性能提升</a:t>
            </a:r>
            <a:r>
              <a:rPr lang="zh-CN" altLang="en-US" sz="2400" dirty="0">
                <a:solidFill>
                  <a:srgbClr val="121212"/>
                </a:solidFill>
                <a:latin typeface="-apple-system"/>
              </a:rPr>
              <a:t>，若不能，就停止划分。</a:t>
            </a:r>
            <a:endParaRPr lang="en-US" altLang="zh-CN" sz="2400" dirty="0">
              <a:solidFill>
                <a:srgbClr val="121212"/>
              </a:solidFill>
              <a:latin typeface="-apple-system"/>
            </a:endParaRPr>
          </a:p>
        </p:txBody>
      </p:sp>
      <p:sp>
        <p:nvSpPr>
          <p:cNvPr id="8" name="矩形 7">
            <a:extLst>
              <a:ext uri="{FF2B5EF4-FFF2-40B4-BE49-F238E27FC236}">
                <a16:creationId xmlns:a16="http://schemas.microsoft.com/office/drawing/2014/main" id="{054CA62F-0A7E-4E4E-9E94-C1861E7C2E2E}"/>
              </a:ext>
            </a:extLst>
          </p:cNvPr>
          <p:cNvSpPr/>
          <p:nvPr/>
        </p:nvSpPr>
        <p:spPr>
          <a:xfrm>
            <a:off x="983521" y="2870709"/>
            <a:ext cx="1878719" cy="633187"/>
          </a:xfrm>
          <a:prstGeom prst="rect">
            <a:avLst/>
          </a:prstGeom>
        </p:spPr>
        <p:txBody>
          <a:bodyPr wrap="none">
            <a:spAutoFit/>
          </a:bodyPr>
          <a:lstStyle/>
          <a:p>
            <a:pPr marL="342900" lvl="0" indent="-342900">
              <a:lnSpc>
                <a:spcPct val="120000"/>
              </a:lnSpc>
              <a:buFont typeface="Wingdings" pitchFamily="2" charset="2"/>
              <a:buChar char="Ø"/>
            </a:pPr>
            <a:r>
              <a:rPr lang="zh-CN" altLang="en-US" sz="3200" spc="-10" dirty="0">
                <a:latin typeface="微软雅黑"/>
              </a:rPr>
              <a:t> 后剪枝</a:t>
            </a:r>
            <a:endParaRPr lang="en-US" altLang="zh-CN" sz="3200" spc="-10" dirty="0">
              <a:latin typeface="微软雅黑"/>
            </a:endParaRPr>
          </a:p>
        </p:txBody>
      </p:sp>
      <p:sp>
        <p:nvSpPr>
          <p:cNvPr id="9" name="矩形 8">
            <a:extLst>
              <a:ext uri="{FF2B5EF4-FFF2-40B4-BE49-F238E27FC236}">
                <a16:creationId xmlns:a16="http://schemas.microsoft.com/office/drawing/2014/main" id="{0C0AD52F-A96C-4392-9101-DF3E3F756957}"/>
              </a:ext>
            </a:extLst>
          </p:cNvPr>
          <p:cNvSpPr/>
          <p:nvPr/>
        </p:nvSpPr>
        <p:spPr>
          <a:xfrm>
            <a:off x="1335323" y="3666802"/>
            <a:ext cx="4493538" cy="461665"/>
          </a:xfrm>
          <a:prstGeom prst="rect">
            <a:avLst/>
          </a:prstGeom>
        </p:spPr>
        <p:txBody>
          <a:bodyPr wrap="none">
            <a:spAutoFit/>
          </a:bodyPr>
          <a:lstStyle/>
          <a:p>
            <a:r>
              <a:rPr lang="zh-CN" altLang="en-US" sz="2400" dirty="0">
                <a:solidFill>
                  <a:srgbClr val="121212"/>
                </a:solidFill>
                <a:latin typeface="微软雅黑"/>
              </a:rPr>
              <a:t>在</a:t>
            </a:r>
            <a:r>
              <a:rPr lang="zh-CN" altLang="en-US" sz="2400" b="1" dirty="0">
                <a:solidFill>
                  <a:srgbClr val="FF0000"/>
                </a:solidFill>
                <a:latin typeface="微软雅黑"/>
              </a:rPr>
              <a:t>已经生成的决策树</a:t>
            </a:r>
            <a:r>
              <a:rPr lang="zh-CN" altLang="en-US" sz="2400" dirty="0">
                <a:solidFill>
                  <a:srgbClr val="121212"/>
                </a:solidFill>
                <a:latin typeface="微软雅黑"/>
              </a:rPr>
              <a:t>上进行剪枝</a:t>
            </a:r>
            <a:endParaRPr lang="zh-CN" altLang="en-US" sz="1600" dirty="0"/>
          </a:p>
        </p:txBody>
      </p:sp>
      <p:sp>
        <p:nvSpPr>
          <p:cNvPr id="11" name="矩形 10">
            <a:extLst>
              <a:ext uri="{FF2B5EF4-FFF2-40B4-BE49-F238E27FC236}">
                <a16:creationId xmlns:a16="http://schemas.microsoft.com/office/drawing/2014/main" id="{772E10D2-02E8-49B1-94B2-2E31BA9B6081}"/>
              </a:ext>
            </a:extLst>
          </p:cNvPr>
          <p:cNvSpPr/>
          <p:nvPr/>
        </p:nvSpPr>
        <p:spPr>
          <a:xfrm>
            <a:off x="1335323" y="4291373"/>
            <a:ext cx="10190370" cy="972767"/>
          </a:xfrm>
          <a:prstGeom prst="rect">
            <a:avLst/>
          </a:prstGeom>
        </p:spPr>
        <p:txBody>
          <a:bodyPr wrap="square">
            <a:spAutoFit/>
          </a:bodyPr>
          <a:lstStyle/>
          <a:p>
            <a:pPr>
              <a:lnSpc>
                <a:spcPct val="125000"/>
              </a:lnSpc>
            </a:pPr>
            <a:r>
              <a:rPr lang="zh-CN" altLang="en-US" sz="2400" dirty="0">
                <a:solidFill>
                  <a:srgbClr val="121212"/>
                </a:solidFill>
                <a:latin typeface="微软雅黑"/>
              </a:rPr>
              <a:t>自底而上，递归判断将非叶子结点置换为叶结点，</a:t>
            </a:r>
            <a:r>
              <a:rPr lang="zh-CN" altLang="en-US" sz="2400" b="1" dirty="0">
                <a:solidFill>
                  <a:srgbClr val="006BCC"/>
                </a:solidFill>
                <a:latin typeface="微软雅黑"/>
              </a:rPr>
              <a:t>泛化能力是否提升</a:t>
            </a:r>
            <a:r>
              <a:rPr lang="zh-CN" altLang="en-US" sz="2400" dirty="0">
                <a:solidFill>
                  <a:srgbClr val="121212"/>
                </a:solidFill>
                <a:latin typeface="微软雅黑"/>
              </a:rPr>
              <a:t>，若是，则将该节点对应的子树替换为叶结点。</a:t>
            </a:r>
            <a:endParaRPr lang="zh-CN" altLang="en-US" sz="1600" dirty="0"/>
          </a:p>
        </p:txBody>
      </p:sp>
      <p:sp>
        <p:nvSpPr>
          <p:cNvPr id="2" name="灯片编号占位符 1"/>
          <p:cNvSpPr>
            <a:spLocks noGrp="1"/>
          </p:cNvSpPr>
          <p:nvPr>
            <p:ph type="sldNum" sz="quarter" idx="14"/>
          </p:nvPr>
        </p:nvSpPr>
        <p:spPr/>
        <p:txBody>
          <a:bodyPr/>
          <a:lstStyle/>
          <a:p>
            <a:fld id="{AF69888C-E133-43D9-A638-B5C95925B91C}" type="slidenum">
              <a:rPr lang="zh-CN" altLang="en-US" smtClean="0"/>
              <a:t>34</a:t>
            </a:fld>
            <a:endParaRPr lang="zh-CN" altLang="en-US" dirty="0"/>
          </a:p>
        </p:txBody>
      </p:sp>
    </p:spTree>
    <p:extLst>
      <p:ext uri="{BB962C8B-B14F-4D97-AF65-F5344CB8AC3E}">
        <p14:creationId xmlns:p14="http://schemas.microsoft.com/office/powerpoint/2010/main" val="1386414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zh-CN" altLang="en-US" sz="4000" dirty="0"/>
              <a:t>预剪枝</a:t>
            </a:r>
          </a:p>
        </p:txBody>
      </p:sp>
      <p:pic>
        <p:nvPicPr>
          <p:cNvPr id="3" name="图片 2">
            <a:extLst>
              <a:ext uri="{FF2B5EF4-FFF2-40B4-BE49-F238E27FC236}">
                <a16:creationId xmlns:a16="http://schemas.microsoft.com/office/drawing/2014/main" id="{52E6A8E2-676A-47C9-AAE6-2271930F1412}"/>
              </a:ext>
            </a:extLst>
          </p:cNvPr>
          <p:cNvPicPr>
            <a:picLocks noChangeAspect="1"/>
          </p:cNvPicPr>
          <p:nvPr/>
        </p:nvPicPr>
        <p:blipFill>
          <a:blip r:embed="rId3"/>
          <a:stretch>
            <a:fillRect/>
          </a:stretch>
        </p:blipFill>
        <p:spPr>
          <a:xfrm>
            <a:off x="205454" y="879127"/>
            <a:ext cx="6292590" cy="5312398"/>
          </a:xfrm>
          <a:prstGeom prst="rect">
            <a:avLst/>
          </a:prstGeom>
        </p:spPr>
      </p:pic>
      <p:sp>
        <p:nvSpPr>
          <p:cNvPr id="19" name="文本框 18">
            <a:extLst>
              <a:ext uri="{FF2B5EF4-FFF2-40B4-BE49-F238E27FC236}">
                <a16:creationId xmlns:a16="http://schemas.microsoft.com/office/drawing/2014/main" id="{00433092-41B6-420A-B415-06CB0F56BBC7}"/>
              </a:ext>
            </a:extLst>
          </p:cNvPr>
          <p:cNvSpPr txBox="1"/>
          <p:nvPr/>
        </p:nvSpPr>
        <p:spPr>
          <a:xfrm>
            <a:off x="6636267" y="900759"/>
            <a:ext cx="2075896" cy="461665"/>
          </a:xfrm>
          <a:prstGeom prst="rect">
            <a:avLst/>
          </a:prstGeom>
          <a:noFill/>
        </p:spPr>
        <p:txBody>
          <a:bodyPr wrap="square" rtlCol="0">
            <a:spAutoFit/>
          </a:bodyPr>
          <a:lstStyle/>
          <a:p>
            <a:pPr algn="l"/>
            <a:r>
              <a:rPr lang="zh-CN" altLang="en-US" sz="2400" dirty="0">
                <a:latin typeface="+mn-ea"/>
              </a:rPr>
              <a:t>留出法</a:t>
            </a:r>
          </a:p>
        </p:txBody>
      </p:sp>
      <p:pic>
        <p:nvPicPr>
          <p:cNvPr id="21" name="图片 20">
            <a:extLst>
              <a:ext uri="{FF2B5EF4-FFF2-40B4-BE49-F238E27FC236}">
                <a16:creationId xmlns:a16="http://schemas.microsoft.com/office/drawing/2014/main" id="{5C0F4F5B-AA36-4515-BAB5-006E8AD52769}"/>
              </a:ext>
            </a:extLst>
          </p:cNvPr>
          <p:cNvPicPr>
            <a:picLocks noChangeAspect="1"/>
          </p:cNvPicPr>
          <p:nvPr/>
        </p:nvPicPr>
        <p:blipFill>
          <a:blip r:embed="rId4"/>
          <a:stretch>
            <a:fillRect/>
          </a:stretch>
        </p:blipFill>
        <p:spPr>
          <a:xfrm>
            <a:off x="6859551" y="1457250"/>
            <a:ext cx="4618399" cy="1301626"/>
          </a:xfrm>
          <a:prstGeom prst="rect">
            <a:avLst/>
          </a:prstGeom>
        </p:spPr>
      </p:pic>
      <p:sp>
        <p:nvSpPr>
          <p:cNvPr id="23" name="矩形 22">
            <a:extLst>
              <a:ext uri="{FF2B5EF4-FFF2-40B4-BE49-F238E27FC236}">
                <a16:creationId xmlns:a16="http://schemas.microsoft.com/office/drawing/2014/main" id="{BD365517-EB2D-4B44-9269-5003EEBD6E9E}"/>
              </a:ext>
            </a:extLst>
          </p:cNvPr>
          <p:cNvSpPr/>
          <p:nvPr/>
        </p:nvSpPr>
        <p:spPr>
          <a:xfrm>
            <a:off x="6636267" y="2956702"/>
            <a:ext cx="5416868" cy="830997"/>
          </a:xfrm>
          <a:prstGeom prst="rect">
            <a:avLst/>
          </a:prstGeom>
        </p:spPr>
        <p:txBody>
          <a:bodyPr wrap="none">
            <a:spAutoFit/>
          </a:bodyPr>
          <a:lstStyle/>
          <a:p>
            <a:pPr lvl="0"/>
            <a:r>
              <a:rPr lang="zh-CN" altLang="en-US" sz="2400" dirty="0">
                <a:solidFill>
                  <a:prstClr val="black"/>
                </a:solidFill>
                <a:latin typeface="微软雅黑"/>
              </a:rPr>
              <a:t>选取“脐部”作为根结点进行属性划分</a:t>
            </a:r>
            <a:endParaRPr lang="en-US" altLang="zh-CN" sz="2400" dirty="0">
              <a:solidFill>
                <a:prstClr val="black"/>
              </a:solidFill>
              <a:latin typeface="微软雅黑"/>
            </a:endParaRPr>
          </a:p>
          <a:p>
            <a:pPr lvl="0"/>
            <a:r>
              <a:rPr lang="zh-CN" altLang="en-US" sz="2400" dirty="0">
                <a:solidFill>
                  <a:prstClr val="black"/>
                </a:solidFill>
                <a:latin typeface="微软雅黑"/>
              </a:rPr>
              <a:t>（信息增益准则）</a:t>
            </a:r>
          </a:p>
        </p:txBody>
      </p:sp>
      <p:pic>
        <p:nvPicPr>
          <p:cNvPr id="24" name="图片 23">
            <a:extLst>
              <a:ext uri="{FF2B5EF4-FFF2-40B4-BE49-F238E27FC236}">
                <a16:creationId xmlns:a16="http://schemas.microsoft.com/office/drawing/2014/main" id="{385CBE3A-81C5-4BD2-B82F-20B9F7DAE2D2}"/>
              </a:ext>
            </a:extLst>
          </p:cNvPr>
          <p:cNvPicPr>
            <a:picLocks noChangeAspect="1"/>
          </p:cNvPicPr>
          <p:nvPr/>
        </p:nvPicPr>
        <p:blipFill>
          <a:blip r:embed="rId5"/>
          <a:stretch>
            <a:fillRect/>
          </a:stretch>
        </p:blipFill>
        <p:spPr>
          <a:xfrm>
            <a:off x="6754436" y="4072019"/>
            <a:ext cx="4828628" cy="1885222"/>
          </a:xfrm>
          <a:prstGeom prst="rect">
            <a:avLst/>
          </a:prstGeom>
        </p:spPr>
      </p:pic>
      <p:sp>
        <p:nvSpPr>
          <p:cNvPr id="2" name="灯片编号占位符 1"/>
          <p:cNvSpPr>
            <a:spLocks noGrp="1"/>
          </p:cNvSpPr>
          <p:nvPr>
            <p:ph type="sldNum" sz="quarter" idx="14"/>
          </p:nvPr>
        </p:nvSpPr>
        <p:spPr/>
        <p:txBody>
          <a:bodyPr/>
          <a:lstStyle/>
          <a:p>
            <a:fld id="{AF69888C-E133-43D9-A638-B5C95925B91C}" type="slidenum">
              <a:rPr lang="zh-CN" altLang="en-US" smtClean="0"/>
              <a:t>35</a:t>
            </a:fld>
            <a:endParaRPr lang="zh-CN" altLang="en-US" dirty="0"/>
          </a:p>
        </p:txBody>
      </p:sp>
    </p:spTree>
    <p:extLst>
      <p:ext uri="{BB962C8B-B14F-4D97-AF65-F5344CB8AC3E}">
        <p14:creationId xmlns:p14="http://schemas.microsoft.com/office/powerpoint/2010/main" val="3114497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zh-CN" altLang="en-US" sz="4000" dirty="0"/>
              <a:t>预剪枝</a:t>
            </a:r>
          </a:p>
        </p:txBody>
      </p:sp>
      <p:sp>
        <p:nvSpPr>
          <p:cNvPr id="23" name="矩形 22">
            <a:extLst>
              <a:ext uri="{FF2B5EF4-FFF2-40B4-BE49-F238E27FC236}">
                <a16:creationId xmlns:a16="http://schemas.microsoft.com/office/drawing/2014/main" id="{BD365517-EB2D-4B44-9269-5003EEBD6E9E}"/>
              </a:ext>
            </a:extLst>
          </p:cNvPr>
          <p:cNvSpPr/>
          <p:nvPr/>
        </p:nvSpPr>
        <p:spPr>
          <a:xfrm>
            <a:off x="2631440" y="3054890"/>
            <a:ext cx="5763116" cy="461665"/>
          </a:xfrm>
          <a:prstGeom prst="rect">
            <a:avLst/>
          </a:prstGeom>
        </p:spPr>
        <p:txBody>
          <a:bodyPr wrap="none">
            <a:spAutoFit/>
          </a:bodyPr>
          <a:lstStyle/>
          <a:p>
            <a:pPr lvl="0"/>
            <a:r>
              <a:rPr lang="en-US" altLang="zh-CN" sz="2400" dirty="0">
                <a:solidFill>
                  <a:prstClr val="black"/>
                </a:solidFill>
                <a:latin typeface="微软雅黑"/>
              </a:rPr>
              <a:t>2. </a:t>
            </a:r>
            <a:r>
              <a:rPr lang="zh-CN" altLang="en-US" sz="2400" dirty="0">
                <a:solidFill>
                  <a:prstClr val="black"/>
                </a:solidFill>
                <a:latin typeface="微软雅黑"/>
              </a:rPr>
              <a:t>选取“脐部”作为根结点进行属性划分</a:t>
            </a:r>
          </a:p>
        </p:txBody>
      </p:sp>
      <p:pic>
        <p:nvPicPr>
          <p:cNvPr id="24" name="图片 23">
            <a:extLst>
              <a:ext uri="{FF2B5EF4-FFF2-40B4-BE49-F238E27FC236}">
                <a16:creationId xmlns:a16="http://schemas.microsoft.com/office/drawing/2014/main" id="{385CBE3A-81C5-4BD2-B82F-20B9F7DAE2D2}"/>
              </a:ext>
            </a:extLst>
          </p:cNvPr>
          <p:cNvPicPr>
            <a:picLocks noChangeAspect="1"/>
          </p:cNvPicPr>
          <p:nvPr/>
        </p:nvPicPr>
        <p:blipFill>
          <a:blip r:embed="rId3"/>
          <a:stretch>
            <a:fillRect/>
          </a:stretch>
        </p:blipFill>
        <p:spPr>
          <a:xfrm>
            <a:off x="7029681" y="3492784"/>
            <a:ext cx="4446152" cy="1735894"/>
          </a:xfrm>
          <a:prstGeom prst="rect">
            <a:avLst/>
          </a:prstGeom>
        </p:spPr>
      </p:pic>
      <p:pic>
        <p:nvPicPr>
          <p:cNvPr id="7" name="图片 6">
            <a:extLst>
              <a:ext uri="{FF2B5EF4-FFF2-40B4-BE49-F238E27FC236}">
                <a16:creationId xmlns:a16="http://schemas.microsoft.com/office/drawing/2014/main" id="{55152B2F-4D76-4F4B-A4C9-C139C3A4BBD3}"/>
              </a:ext>
            </a:extLst>
          </p:cNvPr>
          <p:cNvPicPr>
            <a:picLocks noChangeAspect="1"/>
          </p:cNvPicPr>
          <p:nvPr/>
        </p:nvPicPr>
        <p:blipFill>
          <a:blip r:embed="rId4"/>
          <a:stretch>
            <a:fillRect/>
          </a:stretch>
        </p:blipFill>
        <p:spPr>
          <a:xfrm>
            <a:off x="602628" y="951310"/>
            <a:ext cx="2051268" cy="4840992"/>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912C239-703D-4E62-ABB1-250AFC1644B7}"/>
                  </a:ext>
                </a:extLst>
              </p:cNvPr>
              <p:cNvSpPr/>
              <p:nvPr/>
            </p:nvSpPr>
            <p:spPr>
              <a:xfrm>
                <a:off x="2631441" y="1034600"/>
                <a:ext cx="9560560" cy="2098331"/>
              </a:xfrm>
              <a:prstGeom prst="rect">
                <a:avLst/>
              </a:prstGeom>
            </p:spPr>
            <p:txBody>
              <a:bodyPr wrap="square">
                <a:spAutoFit/>
              </a:bodyPr>
              <a:lstStyle/>
              <a:p>
                <a:pPr lvl="0">
                  <a:lnSpc>
                    <a:spcPct val="125000"/>
                  </a:lnSpc>
                </a:pPr>
                <a:r>
                  <a:rPr lang="zh-CN" altLang="en-US" sz="2400" dirty="0">
                    <a:solidFill>
                      <a:prstClr val="black"/>
                    </a:solidFill>
                    <a:latin typeface="微软雅黑"/>
                  </a:rPr>
                  <a:t>判断是否要进行划分</a:t>
                </a:r>
                <a:r>
                  <a:rPr lang="en-US" altLang="zh-CN" sz="2400" dirty="0">
                    <a:solidFill>
                      <a:prstClr val="black"/>
                    </a:solidFill>
                    <a:latin typeface="微软雅黑"/>
                  </a:rPr>
                  <a:t>—&gt;</a:t>
                </a:r>
                <a:r>
                  <a:rPr lang="zh-CN" altLang="en-US" sz="2400" dirty="0">
                    <a:solidFill>
                      <a:prstClr val="black"/>
                    </a:solidFill>
                    <a:latin typeface="微软雅黑"/>
                  </a:rPr>
                  <a:t>使用验证集进行评估</a:t>
                </a:r>
                <a:endParaRPr lang="en-US" altLang="zh-CN" sz="2400" dirty="0">
                  <a:solidFill>
                    <a:prstClr val="black"/>
                  </a:solidFill>
                  <a:latin typeface="微软雅黑"/>
                </a:endParaRPr>
              </a:p>
              <a:p>
                <a:pPr marL="457200" lvl="0" indent="-457200">
                  <a:lnSpc>
                    <a:spcPct val="125000"/>
                  </a:lnSpc>
                  <a:buAutoNum type="arabicPeriod"/>
                </a:pPr>
                <a:r>
                  <a:rPr lang="zh-CN" altLang="en-US" sz="2400" dirty="0">
                    <a:solidFill>
                      <a:prstClr val="black"/>
                    </a:solidFill>
                    <a:latin typeface="微软雅黑"/>
                  </a:rPr>
                  <a:t>不划分  训练集：好瓜坏瓜数相等，随机设该叶结点标记为“好瓜”</a:t>
                </a:r>
                <a:endParaRPr lang="en-US" altLang="zh-CN" sz="2400" dirty="0">
                  <a:solidFill>
                    <a:prstClr val="black"/>
                  </a:solidFill>
                  <a:latin typeface="微软雅黑"/>
                </a:endParaRPr>
              </a:p>
              <a:p>
                <a:pPr lvl="0">
                  <a:lnSpc>
                    <a:spcPct val="125000"/>
                  </a:lnSpc>
                </a:pPr>
                <a:r>
                  <a:rPr lang="en-US" altLang="zh-CN" sz="2400" dirty="0">
                    <a:solidFill>
                      <a:prstClr val="black"/>
                    </a:solidFill>
                    <a:latin typeface="微软雅黑"/>
                  </a:rPr>
                  <a:t>                  </a:t>
                </a:r>
                <a:r>
                  <a:rPr lang="zh-CN" altLang="en-US" sz="2400" dirty="0">
                    <a:solidFill>
                      <a:prstClr val="black"/>
                    </a:solidFill>
                    <a:latin typeface="微软雅黑"/>
                  </a:rPr>
                  <a:t>验证集：</a:t>
                </a:r>
                <a:r>
                  <a:rPr lang="en-US" altLang="zh-CN" sz="2400" dirty="0">
                    <a:solidFill>
                      <a:prstClr val="black"/>
                    </a:solidFill>
                    <a:latin typeface="微软雅黑"/>
                  </a:rPr>
                  <a:t>{4,5,8}</a:t>
                </a:r>
                <a:r>
                  <a:rPr lang="zh-CN" altLang="en-US" sz="2400" dirty="0">
                    <a:solidFill>
                      <a:prstClr val="black"/>
                    </a:solidFill>
                    <a:latin typeface="微软雅黑"/>
                  </a:rPr>
                  <a:t>分类正确 </a:t>
                </a:r>
                <a:r>
                  <a:rPr lang="en-US" altLang="zh-CN" sz="2400" dirty="0">
                    <a:solidFill>
                      <a:prstClr val="black"/>
                    </a:solidFill>
                    <a:latin typeface="微软雅黑"/>
                  </a:rPr>
                  <a:t>{9,11,12,13}</a:t>
                </a:r>
                <a:r>
                  <a:rPr lang="zh-CN" altLang="en-US" sz="2400" dirty="0">
                    <a:solidFill>
                      <a:prstClr val="black"/>
                    </a:solidFill>
                    <a:latin typeface="微软雅黑"/>
                  </a:rPr>
                  <a:t>分类错误</a:t>
                </a:r>
                <a:endParaRPr lang="en-US" altLang="zh-CN" sz="2400" dirty="0">
                  <a:solidFill>
                    <a:prstClr val="black"/>
                  </a:solidFill>
                  <a:latin typeface="微软雅黑"/>
                </a:endParaRPr>
              </a:p>
              <a:p>
                <a:pPr lvl="0">
                  <a:lnSpc>
                    <a:spcPct val="125000"/>
                  </a:lnSpc>
                </a:pPr>
                <a:r>
                  <a:rPr lang="en-US" altLang="zh-CN" sz="2400" dirty="0">
                    <a:solidFill>
                      <a:prstClr val="black"/>
                    </a:solidFill>
                    <a:latin typeface="微软雅黑"/>
                  </a:rPr>
                  <a:t>                  </a:t>
                </a:r>
                <a:r>
                  <a:rPr lang="zh-CN" altLang="en-US" sz="2400" dirty="0">
                    <a:solidFill>
                      <a:prstClr val="black"/>
                    </a:solidFill>
                    <a:latin typeface="微软雅黑"/>
                  </a:rPr>
                  <a:t>验证集精度：</a:t>
                </a:r>
                <a14:m>
                  <m:oMath xmlns:m="http://schemas.openxmlformats.org/officeDocument/2006/math">
                    <m:f>
                      <m:fPr>
                        <m:ctrlPr>
                          <a:rPr lang="en-US" altLang="zh-CN" sz="2400" i="1" smtClean="0">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3</m:t>
                        </m:r>
                      </m:num>
                      <m:den>
                        <m:r>
                          <a:rPr lang="en-US" altLang="zh-CN" sz="2400" i="1">
                            <a:solidFill>
                              <a:prstClr val="black"/>
                            </a:solidFill>
                            <a:latin typeface="Cambria Math" panose="02040503050406030204" pitchFamily="18" charset="0"/>
                          </a:rPr>
                          <m:t>7</m:t>
                        </m:r>
                      </m:den>
                    </m:f>
                    <m:r>
                      <a:rPr lang="en-US" altLang="zh-CN" sz="2400" b="0" i="1" smtClean="0">
                        <a:solidFill>
                          <a:prstClr val="black"/>
                        </a:solidFill>
                        <a:latin typeface="Cambria Math" panose="02040503050406030204" pitchFamily="18" charset="0"/>
                      </a:rPr>
                      <m:t>=42.9%</m:t>
                    </m:r>
                  </m:oMath>
                </a14:m>
                <a:endParaRPr lang="en-US" altLang="zh-CN" sz="2400" dirty="0">
                  <a:solidFill>
                    <a:prstClr val="black"/>
                  </a:solidFill>
                  <a:latin typeface="微软雅黑"/>
                </a:endParaRPr>
              </a:p>
            </p:txBody>
          </p:sp>
        </mc:Choice>
        <mc:Fallback xmlns="">
          <p:sp>
            <p:nvSpPr>
              <p:cNvPr id="9" name="矩形 8">
                <a:extLst>
                  <a:ext uri="{FF2B5EF4-FFF2-40B4-BE49-F238E27FC236}">
                    <a16:creationId xmlns:a16="http://schemas.microsoft.com/office/drawing/2014/main" id="{0912C239-703D-4E62-ABB1-250AFC1644B7}"/>
                  </a:ext>
                </a:extLst>
              </p:cNvPr>
              <p:cNvSpPr>
                <a:spLocks noRot="1" noChangeAspect="1" noMove="1" noResize="1" noEditPoints="1" noAdjustHandles="1" noChangeArrowheads="1" noChangeShapeType="1" noTextEdit="1"/>
              </p:cNvSpPr>
              <p:nvPr/>
            </p:nvSpPr>
            <p:spPr>
              <a:xfrm>
                <a:off x="2631441" y="1034600"/>
                <a:ext cx="9560560" cy="2098331"/>
              </a:xfrm>
              <a:prstGeom prst="rect">
                <a:avLst/>
              </a:prstGeom>
              <a:blipFill>
                <a:blip r:embed="rId5"/>
                <a:stretch>
                  <a:fillRect l="-1194" r="-1989" b="-180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E3B5AAC-FC79-4B76-9D51-69DB21B25C9E}"/>
                  </a:ext>
                </a:extLst>
              </p:cNvPr>
              <p:cNvSpPr/>
              <p:nvPr/>
            </p:nvSpPr>
            <p:spPr>
              <a:xfrm>
                <a:off x="3679530" y="3492784"/>
                <a:ext cx="3462950" cy="2104550"/>
              </a:xfrm>
              <a:prstGeom prst="rect">
                <a:avLst/>
              </a:prstGeom>
            </p:spPr>
            <p:txBody>
              <a:bodyPr wrap="square">
                <a:spAutoFit/>
              </a:bodyPr>
              <a:lstStyle/>
              <a:p>
                <a:pPr>
                  <a:lnSpc>
                    <a:spcPct val="125000"/>
                  </a:lnSpc>
                </a:pPr>
                <a:r>
                  <a:rPr lang="zh-CN" altLang="en-US" sz="2400" dirty="0">
                    <a:solidFill>
                      <a:prstClr val="black"/>
                    </a:solidFill>
                    <a:latin typeface="微软雅黑"/>
                  </a:rPr>
                  <a:t>验证集：</a:t>
                </a:r>
                <a:endParaRPr lang="en-US" altLang="zh-CN" sz="2400" dirty="0">
                  <a:solidFill>
                    <a:prstClr val="black"/>
                  </a:solidFill>
                  <a:latin typeface="微软雅黑"/>
                </a:endParaRPr>
              </a:p>
              <a:p>
                <a:pPr>
                  <a:lnSpc>
                    <a:spcPct val="125000"/>
                  </a:lnSpc>
                </a:pPr>
                <a:r>
                  <a:rPr lang="en-US" altLang="zh-CN" sz="2400" dirty="0">
                    <a:solidFill>
                      <a:prstClr val="black"/>
                    </a:solidFill>
                    <a:latin typeface="微软雅黑"/>
                  </a:rPr>
                  <a:t>{4,5,8,11,12}</a:t>
                </a:r>
                <a:r>
                  <a:rPr lang="zh-CN" altLang="en-US" sz="2400" dirty="0">
                    <a:solidFill>
                      <a:prstClr val="black"/>
                    </a:solidFill>
                    <a:latin typeface="微软雅黑"/>
                  </a:rPr>
                  <a:t>分类正确 </a:t>
                </a:r>
                <a:r>
                  <a:rPr lang="en-US" altLang="zh-CN" sz="2400" dirty="0">
                    <a:solidFill>
                      <a:prstClr val="black"/>
                    </a:solidFill>
                    <a:latin typeface="微软雅黑"/>
                  </a:rPr>
                  <a:t>{9,13} </a:t>
                </a:r>
                <a:r>
                  <a:rPr lang="zh-CN" altLang="en-US" sz="2400" dirty="0">
                    <a:solidFill>
                      <a:prstClr val="black"/>
                    </a:solidFill>
                    <a:latin typeface="微软雅黑"/>
                  </a:rPr>
                  <a:t>分类错误</a:t>
                </a:r>
                <a:endParaRPr lang="en-US" altLang="zh-CN" sz="2400" dirty="0">
                  <a:solidFill>
                    <a:prstClr val="black"/>
                  </a:solidFill>
                  <a:latin typeface="微软雅黑"/>
                </a:endParaRPr>
              </a:p>
              <a:p>
                <a:pPr>
                  <a:lnSpc>
                    <a:spcPct val="125000"/>
                  </a:lnSpc>
                </a:pPr>
                <a:r>
                  <a:rPr lang="zh-CN" altLang="en-US" sz="2400" dirty="0">
                    <a:solidFill>
                      <a:prstClr val="black"/>
                    </a:solidFill>
                    <a:latin typeface="微软雅黑"/>
                  </a:rPr>
                  <a:t>验证集精度：</a:t>
                </a:r>
                <a14:m>
                  <m:oMath xmlns:m="http://schemas.openxmlformats.org/officeDocument/2006/math">
                    <m:f>
                      <m:fPr>
                        <m:ctrlPr>
                          <a:rPr lang="en-US" altLang="zh-CN"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5</m:t>
                        </m:r>
                      </m:num>
                      <m:den>
                        <m:r>
                          <a:rPr lang="en-US" altLang="zh-CN" sz="2400" i="1">
                            <a:solidFill>
                              <a:prstClr val="black"/>
                            </a:solidFill>
                            <a:latin typeface="Cambria Math" panose="02040503050406030204" pitchFamily="18" charset="0"/>
                          </a:rPr>
                          <m:t>7</m:t>
                        </m:r>
                      </m:den>
                    </m:f>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71.4</m:t>
                    </m:r>
                    <m:r>
                      <a:rPr lang="en-US" altLang="zh-CN" sz="2400" i="1">
                        <a:solidFill>
                          <a:prstClr val="black"/>
                        </a:solidFill>
                        <a:latin typeface="Cambria Math" panose="02040503050406030204" pitchFamily="18" charset="0"/>
                      </a:rPr>
                      <m:t>%</m:t>
                    </m:r>
                  </m:oMath>
                </a14:m>
                <a:endParaRPr lang="zh-CN" altLang="en-US" dirty="0"/>
              </a:p>
            </p:txBody>
          </p:sp>
        </mc:Choice>
        <mc:Fallback xmlns="">
          <p:sp>
            <p:nvSpPr>
              <p:cNvPr id="11" name="矩形 10">
                <a:extLst>
                  <a:ext uri="{FF2B5EF4-FFF2-40B4-BE49-F238E27FC236}">
                    <a16:creationId xmlns:a16="http://schemas.microsoft.com/office/drawing/2014/main" id="{6E3B5AAC-FC79-4B76-9D51-69DB21B25C9E}"/>
                  </a:ext>
                </a:extLst>
              </p:cNvPr>
              <p:cNvSpPr>
                <a:spLocks noRot="1" noChangeAspect="1" noMove="1" noResize="1" noEditPoints="1" noAdjustHandles="1" noChangeArrowheads="1" noChangeShapeType="1" noTextEdit="1"/>
              </p:cNvSpPr>
              <p:nvPr/>
            </p:nvSpPr>
            <p:spPr>
              <a:xfrm>
                <a:off x="3679530" y="3492784"/>
                <a:ext cx="3462950" cy="2104550"/>
              </a:xfrm>
              <a:prstGeom prst="rect">
                <a:avLst/>
              </a:prstGeom>
              <a:blipFill>
                <a:blip r:embed="rId6"/>
                <a:stretch>
                  <a:fillRect l="-2817" b="-2029"/>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03752926-0527-4358-BD15-CA6C69C0FE15}"/>
              </a:ext>
            </a:extLst>
          </p:cNvPr>
          <p:cNvSpPr/>
          <p:nvPr/>
        </p:nvSpPr>
        <p:spPr>
          <a:xfrm>
            <a:off x="3679530" y="5726354"/>
            <a:ext cx="8349910" cy="461665"/>
          </a:xfrm>
          <a:prstGeom prst="rect">
            <a:avLst/>
          </a:prstGeom>
        </p:spPr>
        <p:txBody>
          <a:bodyPr wrap="square">
            <a:spAutoFit/>
          </a:bodyPr>
          <a:lstStyle/>
          <a:p>
            <a:r>
              <a:rPr lang="zh-CN" altLang="en-US" sz="2400" dirty="0">
                <a:solidFill>
                  <a:srgbClr val="FF0000"/>
                </a:solidFill>
                <a:latin typeface="微软雅黑"/>
              </a:rPr>
              <a:t>验证集精度在划分后提升，因此用“脐部”进行划分</a:t>
            </a:r>
            <a:endParaRPr lang="zh-CN" altLang="en-US" sz="2400" dirty="0">
              <a:solidFill>
                <a:srgbClr val="FF0000"/>
              </a:solidFill>
            </a:endParaRPr>
          </a:p>
        </p:txBody>
      </p:sp>
      <p:sp>
        <p:nvSpPr>
          <p:cNvPr id="2" name="矩形 1">
            <a:extLst>
              <a:ext uri="{FF2B5EF4-FFF2-40B4-BE49-F238E27FC236}">
                <a16:creationId xmlns:a16="http://schemas.microsoft.com/office/drawing/2014/main" id="{2512BB1C-ED1E-4137-93DE-FDF1AEB05A70}"/>
              </a:ext>
            </a:extLst>
          </p:cNvPr>
          <p:cNvSpPr/>
          <p:nvPr/>
        </p:nvSpPr>
        <p:spPr>
          <a:xfrm>
            <a:off x="123714" y="935062"/>
            <a:ext cx="2560320" cy="2790008"/>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6A559D2-EAAB-4FDD-9613-A8279418E7F3}"/>
              </a:ext>
            </a:extLst>
          </p:cNvPr>
          <p:cNvSpPr/>
          <p:nvPr/>
        </p:nvSpPr>
        <p:spPr>
          <a:xfrm>
            <a:off x="123714" y="3758217"/>
            <a:ext cx="2560320" cy="216472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510E87B3-AA96-4282-8C55-EA37BAE6BEE8}"/>
              </a:ext>
            </a:extLst>
          </p:cNvPr>
          <p:cNvSpPr txBox="1"/>
          <p:nvPr/>
        </p:nvSpPr>
        <p:spPr>
          <a:xfrm>
            <a:off x="140962" y="1113416"/>
            <a:ext cx="461665" cy="2113878"/>
          </a:xfrm>
          <a:prstGeom prst="rect">
            <a:avLst/>
          </a:prstGeom>
          <a:noFill/>
        </p:spPr>
        <p:txBody>
          <a:bodyPr vert="eaVert" wrap="square" rtlCol="0">
            <a:spAutoFit/>
          </a:bodyPr>
          <a:lstStyle/>
          <a:p>
            <a:pPr algn="l"/>
            <a:r>
              <a:rPr lang="zh-CN" altLang="en-US" b="1" dirty="0">
                <a:solidFill>
                  <a:srgbClr val="7030A0"/>
                </a:solidFill>
                <a:latin typeface="+mn-ea"/>
              </a:rPr>
              <a:t>训练集</a:t>
            </a:r>
          </a:p>
        </p:txBody>
      </p:sp>
      <p:sp>
        <p:nvSpPr>
          <p:cNvPr id="13" name="文本框 12">
            <a:extLst>
              <a:ext uri="{FF2B5EF4-FFF2-40B4-BE49-F238E27FC236}">
                <a16:creationId xmlns:a16="http://schemas.microsoft.com/office/drawing/2014/main" id="{078EE271-CA01-49E9-849C-6453C0D0851D}"/>
              </a:ext>
            </a:extLst>
          </p:cNvPr>
          <p:cNvSpPr txBox="1"/>
          <p:nvPr/>
        </p:nvSpPr>
        <p:spPr>
          <a:xfrm>
            <a:off x="105296" y="3905217"/>
            <a:ext cx="461665" cy="2113878"/>
          </a:xfrm>
          <a:prstGeom prst="rect">
            <a:avLst/>
          </a:prstGeom>
          <a:noFill/>
        </p:spPr>
        <p:txBody>
          <a:bodyPr vert="eaVert" wrap="square" rtlCol="0">
            <a:spAutoFit/>
          </a:bodyPr>
          <a:lstStyle/>
          <a:p>
            <a:pPr algn="l"/>
            <a:r>
              <a:rPr lang="zh-CN" altLang="en-US" b="1">
                <a:solidFill>
                  <a:srgbClr val="C00000"/>
                </a:solidFill>
                <a:latin typeface="+mn-ea"/>
              </a:rPr>
              <a:t>验证集</a:t>
            </a:r>
            <a:endParaRPr lang="zh-CN" altLang="en-US" b="1" dirty="0">
              <a:solidFill>
                <a:srgbClr val="C00000"/>
              </a:solidFill>
              <a:latin typeface="+mn-ea"/>
            </a:endParaRPr>
          </a:p>
        </p:txBody>
      </p:sp>
      <p:sp>
        <p:nvSpPr>
          <p:cNvPr id="5" name="灯片编号占位符 4"/>
          <p:cNvSpPr>
            <a:spLocks noGrp="1"/>
          </p:cNvSpPr>
          <p:nvPr>
            <p:ph type="sldNum" sz="quarter" idx="14"/>
          </p:nvPr>
        </p:nvSpPr>
        <p:spPr/>
        <p:txBody>
          <a:bodyPr/>
          <a:lstStyle/>
          <a:p>
            <a:fld id="{AF69888C-E133-43D9-A638-B5C95925B91C}" type="slidenum">
              <a:rPr lang="zh-CN" altLang="en-US" smtClean="0"/>
              <a:t>36</a:t>
            </a:fld>
            <a:endParaRPr lang="zh-CN" altLang="en-US" dirty="0"/>
          </a:p>
        </p:txBody>
      </p:sp>
    </p:spTree>
    <p:extLst>
      <p:ext uri="{BB962C8B-B14F-4D97-AF65-F5344CB8AC3E}">
        <p14:creationId xmlns:p14="http://schemas.microsoft.com/office/powerpoint/2010/main" val="41982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blinds(horizontal)">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zh-CN" altLang="en-US" sz="4000" dirty="0"/>
              <a:t>后剪枝</a:t>
            </a:r>
          </a:p>
        </p:txBody>
      </p:sp>
      <p:pic>
        <p:nvPicPr>
          <p:cNvPr id="3" name="图片 2">
            <a:extLst>
              <a:ext uri="{FF2B5EF4-FFF2-40B4-BE49-F238E27FC236}">
                <a16:creationId xmlns:a16="http://schemas.microsoft.com/office/drawing/2014/main" id="{DE4A30F4-6D84-48A7-BD2A-80F5FA9A53E9}"/>
              </a:ext>
            </a:extLst>
          </p:cNvPr>
          <p:cNvPicPr>
            <a:picLocks noChangeAspect="1"/>
          </p:cNvPicPr>
          <p:nvPr/>
        </p:nvPicPr>
        <p:blipFill>
          <a:blip r:embed="rId3"/>
          <a:stretch>
            <a:fillRect/>
          </a:stretch>
        </p:blipFill>
        <p:spPr>
          <a:xfrm>
            <a:off x="129565" y="824380"/>
            <a:ext cx="6888450" cy="5017620"/>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DE2FA58-51C7-43B3-9531-87C1E9B13BF6}"/>
                  </a:ext>
                </a:extLst>
              </p:cNvPr>
              <p:cNvSpPr txBox="1"/>
              <p:nvPr/>
            </p:nvSpPr>
            <p:spPr>
              <a:xfrm>
                <a:off x="7305040" y="903807"/>
                <a:ext cx="4084320" cy="5320431"/>
              </a:xfrm>
              <a:prstGeom prst="rect">
                <a:avLst/>
              </a:prstGeom>
              <a:noFill/>
            </p:spPr>
            <p:txBody>
              <a:bodyPr wrap="square" rtlCol="0">
                <a:spAutoFit/>
              </a:bodyPr>
              <a:lstStyle/>
              <a:p>
                <a:pPr algn="l">
                  <a:lnSpc>
                    <a:spcPct val="125000"/>
                  </a:lnSpc>
                </a:pPr>
                <a:r>
                  <a:rPr lang="zh-CN" altLang="en-US" sz="2400" dirty="0">
                    <a:latin typeface="+mn-ea"/>
                  </a:rPr>
                  <a:t>自底向上：</a:t>
                </a:r>
                <a:endParaRPr lang="en-US" altLang="zh-CN" sz="2400" dirty="0">
                  <a:latin typeface="+mn-ea"/>
                </a:endParaRPr>
              </a:p>
              <a:p>
                <a:pPr algn="l">
                  <a:lnSpc>
                    <a:spcPct val="125000"/>
                  </a:lnSpc>
                </a:pPr>
                <a:r>
                  <a:rPr lang="zh-CN" altLang="en-US" sz="2400" dirty="0">
                    <a:latin typeface="+mn-ea"/>
                  </a:rPr>
                  <a:t>首先考察⑥结点：</a:t>
                </a:r>
                <a:endParaRPr lang="en-US" altLang="zh-CN" sz="2400" dirty="0">
                  <a:latin typeface="+mn-ea"/>
                </a:endParaRPr>
              </a:p>
              <a:p>
                <a:pPr algn="l">
                  <a:lnSpc>
                    <a:spcPct val="125000"/>
                  </a:lnSpc>
                </a:pPr>
                <a:r>
                  <a:rPr lang="en-US" altLang="zh-CN" sz="2400" dirty="0">
                    <a:solidFill>
                      <a:srgbClr val="FF0000"/>
                    </a:solidFill>
                    <a:latin typeface="+mn-ea"/>
                  </a:rPr>
                  <a:t>1. </a:t>
                </a:r>
                <a:r>
                  <a:rPr lang="zh-CN" altLang="en-US" sz="2400" dirty="0">
                    <a:solidFill>
                      <a:srgbClr val="FF0000"/>
                    </a:solidFill>
                    <a:latin typeface="+mn-ea"/>
                  </a:rPr>
                  <a:t>若不剪枝：</a:t>
                </a:r>
                <a:endParaRPr lang="en-US" altLang="zh-CN" sz="2400" dirty="0">
                  <a:solidFill>
                    <a:srgbClr val="FF0000"/>
                  </a:solidFill>
                  <a:latin typeface="+mn-ea"/>
                </a:endParaRPr>
              </a:p>
              <a:p>
                <a:pPr algn="l">
                  <a:lnSpc>
                    <a:spcPct val="125000"/>
                  </a:lnSpc>
                </a:pPr>
                <a:r>
                  <a:rPr lang="zh-CN" altLang="en-US" sz="2400" dirty="0">
                    <a:latin typeface="+mn-ea"/>
                  </a:rPr>
                  <a:t>划分正确：</a:t>
                </a:r>
                <a:r>
                  <a:rPr lang="en-US" altLang="zh-CN" sz="2400" dirty="0">
                    <a:latin typeface="+mn-ea"/>
                  </a:rPr>
                  <a:t>{4,11,12}</a:t>
                </a:r>
              </a:p>
              <a:p>
                <a:pPr>
                  <a:lnSpc>
                    <a:spcPct val="125000"/>
                  </a:lnSpc>
                </a:pPr>
                <a:r>
                  <a:rPr lang="zh-CN" altLang="en-US" sz="2400" dirty="0">
                    <a:latin typeface="+mn-ea"/>
                  </a:rPr>
                  <a:t>划分错误：</a:t>
                </a:r>
                <a:r>
                  <a:rPr lang="en-US" altLang="zh-CN" sz="2400" dirty="0">
                    <a:latin typeface="+mn-ea"/>
                  </a:rPr>
                  <a:t>{5,8,9,13}</a:t>
                </a:r>
              </a:p>
              <a:p>
                <a:pPr>
                  <a:lnSpc>
                    <a:spcPct val="125000"/>
                  </a:lnSpc>
                </a:pPr>
                <a:r>
                  <a:rPr lang="zh-CN" altLang="en-US" sz="2400" dirty="0">
                    <a:latin typeface="+mn-ea"/>
                  </a:rPr>
                  <a:t>验证集精度：</a:t>
                </a:r>
                <a14:m>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3</m:t>
                        </m:r>
                      </m:num>
                      <m:den>
                        <m:r>
                          <a:rPr lang="en-US" altLang="zh-CN" sz="2400" b="0" i="1" smtClean="0">
                            <a:latin typeface="Cambria Math" panose="02040503050406030204" pitchFamily="18" charset="0"/>
                          </a:rPr>
                          <m:t>7</m:t>
                        </m:r>
                      </m:den>
                    </m:f>
                    <m:r>
                      <a:rPr lang="en-US" altLang="zh-CN" sz="2400" b="0" i="1" smtClean="0">
                        <a:latin typeface="Cambria Math" panose="02040503050406030204" pitchFamily="18" charset="0"/>
                      </a:rPr>
                      <m:t>=42.9%</m:t>
                    </m:r>
                  </m:oMath>
                </a14:m>
                <a:endParaRPr lang="en-US" altLang="zh-CN" sz="2400" b="0" dirty="0">
                  <a:latin typeface="+mn-ea"/>
                </a:endParaRPr>
              </a:p>
              <a:p>
                <a:pPr>
                  <a:lnSpc>
                    <a:spcPct val="125000"/>
                  </a:lnSpc>
                </a:pPr>
                <a:r>
                  <a:rPr lang="en-US" altLang="zh-CN" sz="2400" dirty="0">
                    <a:solidFill>
                      <a:srgbClr val="FF0000"/>
                    </a:solidFill>
                    <a:latin typeface="+mn-ea"/>
                  </a:rPr>
                  <a:t>2. </a:t>
                </a:r>
                <a:r>
                  <a:rPr lang="zh-CN" altLang="en-US" sz="2400" dirty="0">
                    <a:solidFill>
                      <a:srgbClr val="FF0000"/>
                    </a:solidFill>
                    <a:latin typeface="+mn-ea"/>
                  </a:rPr>
                  <a:t>将⑥替换为叶结点：</a:t>
                </a:r>
                <a:endParaRPr lang="en-US" altLang="zh-CN" sz="2400" dirty="0">
                  <a:solidFill>
                    <a:srgbClr val="FF0000"/>
                  </a:solidFill>
                  <a:latin typeface="+mn-ea"/>
                </a:endParaRPr>
              </a:p>
              <a:p>
                <a:pPr>
                  <a:lnSpc>
                    <a:spcPct val="125000"/>
                  </a:lnSpc>
                </a:pPr>
                <a:r>
                  <a:rPr lang="zh-CN" altLang="en-US" sz="2400" dirty="0">
                    <a:solidFill>
                      <a:srgbClr val="FF0000"/>
                    </a:solidFill>
                    <a:latin typeface="+mn-ea"/>
                  </a:rPr>
                  <a:t>⑥结点包含训练集样本</a:t>
                </a:r>
                <a:r>
                  <a:rPr lang="en-US" altLang="zh-CN" sz="2400" dirty="0">
                    <a:solidFill>
                      <a:srgbClr val="FF0000"/>
                    </a:solidFill>
                    <a:latin typeface="+mn-ea"/>
                  </a:rPr>
                  <a:t>{7,15} </a:t>
                </a:r>
              </a:p>
              <a:p>
                <a:pPr>
                  <a:lnSpc>
                    <a:spcPct val="125000"/>
                  </a:lnSpc>
                </a:pPr>
                <a:r>
                  <a:rPr lang="zh-CN" altLang="en-US" sz="2400" dirty="0">
                    <a:solidFill>
                      <a:srgbClr val="FF0000"/>
                    </a:solidFill>
                    <a:latin typeface="+mn-ea"/>
                  </a:rPr>
                  <a:t>将⑥标记为好瓜，</a:t>
                </a:r>
                <a:r>
                  <a:rPr lang="en-US" altLang="zh-CN" sz="2400" dirty="0">
                    <a:latin typeface="+mn-ea"/>
                  </a:rPr>
                  <a:t> {4,5,8,9}</a:t>
                </a:r>
                <a:r>
                  <a:rPr lang="zh-CN" altLang="en-US" sz="2400" dirty="0">
                    <a:latin typeface="+mn-ea"/>
                  </a:rPr>
                  <a:t>正确，</a:t>
                </a:r>
                <a:r>
                  <a:rPr lang="zh-CN" altLang="en-US" sz="2400" dirty="0">
                    <a:solidFill>
                      <a:srgbClr val="FF0000"/>
                    </a:solidFill>
                    <a:latin typeface="+mn-ea"/>
                  </a:rPr>
                  <a:t>此时验证集精度提升至</a:t>
                </a:r>
                <a:r>
                  <a:rPr lang="en-US" altLang="zh-CN" sz="2400" dirty="0">
                    <a:solidFill>
                      <a:srgbClr val="FF0000"/>
                    </a:solidFill>
                    <a:latin typeface="+mn-ea"/>
                  </a:rPr>
                  <a:t>57.1%</a:t>
                </a:r>
                <a:r>
                  <a:rPr lang="zh-CN" altLang="en-US" sz="2400" dirty="0">
                    <a:solidFill>
                      <a:srgbClr val="FF0000"/>
                    </a:solidFill>
                    <a:latin typeface="+mn-ea"/>
                  </a:rPr>
                  <a:t>，因此进行替换</a:t>
                </a:r>
              </a:p>
            </p:txBody>
          </p:sp>
        </mc:Choice>
        <mc:Fallback xmlns="">
          <p:sp>
            <p:nvSpPr>
              <p:cNvPr id="5" name="文本框 4">
                <a:extLst>
                  <a:ext uri="{FF2B5EF4-FFF2-40B4-BE49-F238E27FC236}">
                    <a16:creationId xmlns:a16="http://schemas.microsoft.com/office/drawing/2014/main" id="{9DE2FA58-51C7-43B3-9531-87C1E9B13BF6}"/>
                  </a:ext>
                </a:extLst>
              </p:cNvPr>
              <p:cNvSpPr txBox="1">
                <a:spLocks noRot="1" noChangeAspect="1" noMove="1" noResize="1" noEditPoints="1" noAdjustHandles="1" noChangeArrowheads="1" noChangeShapeType="1" noTextEdit="1"/>
              </p:cNvSpPr>
              <p:nvPr/>
            </p:nvSpPr>
            <p:spPr>
              <a:xfrm>
                <a:off x="7305040" y="903807"/>
                <a:ext cx="4084320" cy="5320431"/>
              </a:xfrm>
              <a:prstGeom prst="rect">
                <a:avLst/>
              </a:prstGeom>
              <a:blipFill>
                <a:blip r:embed="rId4"/>
                <a:stretch>
                  <a:fillRect l="-2239" r="-3582" b="-1604"/>
                </a:stretch>
              </a:blipFill>
            </p:spPr>
            <p:txBody>
              <a:bodyPr/>
              <a:lstStyle/>
              <a:p>
                <a:r>
                  <a:rPr lang="zh-CN" altLang="en-US">
                    <a:noFill/>
                  </a:rPr>
                  <a:t> </a:t>
                </a:r>
              </a:p>
            </p:txBody>
          </p:sp>
        </mc:Fallback>
      </mc:AlternateContent>
      <p:sp>
        <p:nvSpPr>
          <p:cNvPr id="2" name="灯片编号占位符 1"/>
          <p:cNvSpPr>
            <a:spLocks noGrp="1"/>
          </p:cNvSpPr>
          <p:nvPr>
            <p:ph type="sldNum" sz="quarter" idx="14"/>
          </p:nvPr>
        </p:nvSpPr>
        <p:spPr/>
        <p:txBody>
          <a:bodyPr/>
          <a:lstStyle/>
          <a:p>
            <a:fld id="{AF69888C-E133-43D9-A638-B5C95925B91C}" type="slidenum">
              <a:rPr lang="zh-CN" altLang="en-US" smtClean="0"/>
              <a:t>37</a:t>
            </a:fld>
            <a:endParaRPr lang="zh-CN" altLang="en-US" dirty="0"/>
          </a:p>
        </p:txBody>
      </p:sp>
    </p:spTree>
    <p:extLst>
      <p:ext uri="{BB962C8B-B14F-4D97-AF65-F5344CB8AC3E}">
        <p14:creationId xmlns:p14="http://schemas.microsoft.com/office/powerpoint/2010/main" val="2361560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2.2</a:t>
            </a:r>
            <a:r>
              <a:rPr lang="zh-CN" altLang="en-US" sz="4000" dirty="0"/>
              <a:t>、</a:t>
            </a:r>
            <a:r>
              <a:rPr lang="en-US" altLang="zh-CN" sz="4000" dirty="0"/>
              <a:t>C4.5</a:t>
            </a:r>
            <a:r>
              <a:rPr lang="zh-CN" altLang="en-US" sz="4000" dirty="0"/>
              <a:t>算法</a:t>
            </a:r>
          </a:p>
        </p:txBody>
      </p:sp>
      <p:sp>
        <p:nvSpPr>
          <p:cNvPr id="7" name="矩形 6">
            <a:extLst>
              <a:ext uri="{FF2B5EF4-FFF2-40B4-BE49-F238E27FC236}">
                <a16:creationId xmlns:a16="http://schemas.microsoft.com/office/drawing/2014/main" id="{D81A8123-1152-46D1-AF9F-B8471A64CBD9}"/>
              </a:ext>
            </a:extLst>
          </p:cNvPr>
          <p:cNvSpPr/>
          <p:nvPr/>
        </p:nvSpPr>
        <p:spPr>
          <a:xfrm>
            <a:off x="983521" y="892573"/>
            <a:ext cx="1938351" cy="633187"/>
          </a:xfrm>
          <a:prstGeom prst="rect">
            <a:avLst/>
          </a:prstGeom>
        </p:spPr>
        <p:txBody>
          <a:bodyPr wrap="none">
            <a:spAutoFit/>
          </a:bodyPr>
          <a:lstStyle/>
          <a:p>
            <a:pPr marL="342900" lvl="0" indent="-342900">
              <a:lnSpc>
                <a:spcPct val="120000"/>
              </a:lnSpc>
              <a:buFont typeface="Wingdings" pitchFamily="2" charset="2"/>
              <a:buChar char="Ø"/>
            </a:pPr>
            <a:r>
              <a:rPr lang="zh-CN" altLang="en-US" sz="3200" spc="-10" dirty="0">
                <a:latin typeface="微软雅黑"/>
              </a:rPr>
              <a:t> 预剪枝</a:t>
            </a:r>
            <a:endParaRPr lang="en-US" altLang="zh-CN" sz="3200" spc="-10" dirty="0">
              <a:latin typeface="微软雅黑"/>
            </a:endParaRPr>
          </a:p>
        </p:txBody>
      </p:sp>
      <p:sp>
        <p:nvSpPr>
          <p:cNvPr id="10" name="文本框 119">
            <a:extLst>
              <a:ext uri="{FF2B5EF4-FFF2-40B4-BE49-F238E27FC236}">
                <a16:creationId xmlns:a16="http://schemas.microsoft.com/office/drawing/2014/main" id="{0129BE88-F7E7-4CC2-AB24-A8226A04E94B}"/>
              </a:ext>
            </a:extLst>
          </p:cNvPr>
          <p:cNvSpPr txBox="1"/>
          <p:nvPr/>
        </p:nvSpPr>
        <p:spPr>
          <a:xfrm>
            <a:off x="983521" y="1726033"/>
            <a:ext cx="10743425" cy="1135054"/>
          </a:xfrm>
          <a:prstGeom prst="rect">
            <a:avLst/>
          </a:prstGeom>
          <a:noFill/>
        </p:spPr>
        <p:txBody>
          <a:bodyPr wrap="square" rtlCol="0">
            <a:spAutoFit/>
          </a:bodyPr>
          <a:lstStyle/>
          <a:p>
            <a:pPr marL="457200" indent="-457200">
              <a:lnSpc>
                <a:spcPct val="150000"/>
              </a:lnSpc>
              <a:buFont typeface="Wingdings" pitchFamily="2" charset="2"/>
              <a:buChar char="ü"/>
            </a:pPr>
            <a:r>
              <a:rPr lang="zh-CN" altLang="en-US" sz="2400" spc="-10" dirty="0">
                <a:latin typeface="+mn-ea"/>
              </a:rPr>
              <a:t>训练时间开销小</a:t>
            </a:r>
            <a:endParaRPr lang="en-US" altLang="zh-CN" sz="2400" spc="-10" dirty="0">
              <a:latin typeface="+mn-ea"/>
            </a:endParaRPr>
          </a:p>
          <a:p>
            <a:pPr marL="457200" indent="-457200">
              <a:lnSpc>
                <a:spcPct val="150000"/>
              </a:lnSpc>
              <a:buFont typeface="Wingdings" pitchFamily="2" charset="2"/>
              <a:buChar char="ü"/>
            </a:pPr>
            <a:r>
              <a:rPr lang="zh-CN" altLang="en-US" sz="2400" spc="-10" dirty="0">
                <a:latin typeface="+mn-ea"/>
              </a:rPr>
              <a:t>有</a:t>
            </a:r>
            <a:r>
              <a:rPr lang="zh-CN" altLang="en-CN" sz="2400" spc="-10" dirty="0">
                <a:latin typeface="+mn-ea"/>
              </a:rPr>
              <a:t>欠拟合</a:t>
            </a:r>
            <a:r>
              <a:rPr lang="zh-CN" altLang="en-US" sz="2400" spc="-10" dirty="0">
                <a:latin typeface="+mn-ea"/>
              </a:rPr>
              <a:t>的风险</a:t>
            </a:r>
          </a:p>
        </p:txBody>
      </p:sp>
      <p:sp>
        <p:nvSpPr>
          <p:cNvPr id="2" name="矩形 6">
            <a:extLst>
              <a:ext uri="{FF2B5EF4-FFF2-40B4-BE49-F238E27FC236}">
                <a16:creationId xmlns:a16="http://schemas.microsoft.com/office/drawing/2014/main" id="{B86464E5-FF34-8542-E95D-5D9AFC015C4A}"/>
              </a:ext>
            </a:extLst>
          </p:cNvPr>
          <p:cNvSpPr/>
          <p:nvPr/>
        </p:nvSpPr>
        <p:spPr>
          <a:xfrm>
            <a:off x="1043153" y="3261633"/>
            <a:ext cx="1878719" cy="633187"/>
          </a:xfrm>
          <a:prstGeom prst="rect">
            <a:avLst/>
          </a:prstGeom>
        </p:spPr>
        <p:txBody>
          <a:bodyPr wrap="none">
            <a:spAutoFit/>
          </a:bodyPr>
          <a:lstStyle/>
          <a:p>
            <a:pPr marL="342900" lvl="0" indent="-342900">
              <a:lnSpc>
                <a:spcPct val="120000"/>
              </a:lnSpc>
              <a:buFont typeface="Wingdings" pitchFamily="2" charset="2"/>
              <a:buChar char="Ø"/>
            </a:pPr>
            <a:r>
              <a:rPr lang="zh-CN" altLang="en-US" sz="3200" spc="-10" dirty="0">
                <a:latin typeface="微软雅黑"/>
              </a:rPr>
              <a:t> 后剪枝</a:t>
            </a:r>
            <a:endParaRPr lang="en-US" altLang="zh-CN" sz="3200" spc="-10" dirty="0">
              <a:latin typeface="微软雅黑"/>
            </a:endParaRPr>
          </a:p>
        </p:txBody>
      </p:sp>
      <p:sp>
        <p:nvSpPr>
          <p:cNvPr id="3" name="文本框 119">
            <a:extLst>
              <a:ext uri="{FF2B5EF4-FFF2-40B4-BE49-F238E27FC236}">
                <a16:creationId xmlns:a16="http://schemas.microsoft.com/office/drawing/2014/main" id="{E6939537-FB49-1BD9-9875-E198548B0DB5}"/>
              </a:ext>
            </a:extLst>
          </p:cNvPr>
          <p:cNvSpPr txBox="1"/>
          <p:nvPr/>
        </p:nvSpPr>
        <p:spPr>
          <a:xfrm>
            <a:off x="983520" y="4029324"/>
            <a:ext cx="10743425" cy="1135054"/>
          </a:xfrm>
          <a:prstGeom prst="rect">
            <a:avLst/>
          </a:prstGeom>
          <a:noFill/>
        </p:spPr>
        <p:txBody>
          <a:bodyPr wrap="square" rtlCol="0">
            <a:spAutoFit/>
          </a:bodyPr>
          <a:lstStyle/>
          <a:p>
            <a:pPr marL="457200" indent="-457200">
              <a:lnSpc>
                <a:spcPct val="150000"/>
              </a:lnSpc>
              <a:buFont typeface="Wingdings" pitchFamily="2" charset="2"/>
              <a:buChar char="ü"/>
            </a:pPr>
            <a:r>
              <a:rPr lang="zh-CN" altLang="en-US" sz="2400" spc="-10" dirty="0">
                <a:latin typeface="+mn-ea"/>
              </a:rPr>
              <a:t>训练时间开销大</a:t>
            </a:r>
            <a:endParaRPr lang="en-US" altLang="zh-CN" sz="2400" spc="-10" dirty="0">
              <a:latin typeface="+mn-ea"/>
            </a:endParaRPr>
          </a:p>
          <a:p>
            <a:pPr marL="457200" indent="-457200">
              <a:lnSpc>
                <a:spcPct val="150000"/>
              </a:lnSpc>
              <a:buFont typeface="Wingdings" pitchFamily="2" charset="2"/>
              <a:buChar char="ü"/>
            </a:pPr>
            <a:r>
              <a:rPr lang="zh-CN" altLang="en-US" sz="2400" spc="-10" dirty="0">
                <a:latin typeface="+mn-ea"/>
              </a:rPr>
              <a:t>保留更多分支，</a:t>
            </a:r>
            <a:r>
              <a:rPr lang="zh-CN" altLang="en-CN" sz="2400" spc="-10" dirty="0">
                <a:latin typeface="+mn-ea"/>
              </a:rPr>
              <a:t>欠</a:t>
            </a:r>
            <a:r>
              <a:rPr lang="zh-CN" altLang="en-US" sz="2400" spc="-10" dirty="0">
                <a:latin typeface="+mn-ea"/>
              </a:rPr>
              <a:t>拟合风险较小，</a:t>
            </a:r>
            <a:r>
              <a:rPr lang="zh-CN" altLang="en-CN" sz="2400" spc="-10" dirty="0">
                <a:latin typeface="+mn-ea"/>
              </a:rPr>
              <a:t>泛化性能</a:t>
            </a:r>
            <a:r>
              <a:rPr lang="zh-CN" altLang="en-US" sz="2400" spc="-10" dirty="0">
                <a:latin typeface="+mn-ea"/>
              </a:rPr>
              <a:t>更强</a:t>
            </a:r>
          </a:p>
        </p:txBody>
      </p:sp>
      <p:sp>
        <p:nvSpPr>
          <p:cNvPr id="5" name="灯片编号占位符 4"/>
          <p:cNvSpPr>
            <a:spLocks noGrp="1"/>
          </p:cNvSpPr>
          <p:nvPr>
            <p:ph type="sldNum" sz="quarter" idx="14"/>
          </p:nvPr>
        </p:nvSpPr>
        <p:spPr/>
        <p:txBody>
          <a:bodyPr/>
          <a:lstStyle/>
          <a:p>
            <a:fld id="{AF69888C-E133-43D9-A638-B5C95925B91C}" type="slidenum">
              <a:rPr lang="zh-CN" altLang="en-US" smtClean="0"/>
              <a:t>38</a:t>
            </a:fld>
            <a:endParaRPr lang="zh-CN" altLang="en-US" dirty="0"/>
          </a:p>
        </p:txBody>
      </p:sp>
    </p:spTree>
    <p:extLst>
      <p:ext uri="{BB962C8B-B14F-4D97-AF65-F5344CB8AC3E}">
        <p14:creationId xmlns:p14="http://schemas.microsoft.com/office/powerpoint/2010/main" val="3365785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2.2</a:t>
            </a:r>
            <a:r>
              <a:rPr lang="zh-CN" altLang="en-US" sz="4000" dirty="0"/>
              <a:t>、</a:t>
            </a:r>
            <a:r>
              <a:rPr lang="en-US" altLang="zh-CN" sz="4000" dirty="0"/>
              <a:t>C4.5</a:t>
            </a:r>
            <a:r>
              <a:rPr lang="zh-CN" altLang="en-US" sz="4000" dirty="0"/>
              <a:t>算法</a:t>
            </a:r>
          </a:p>
        </p:txBody>
      </p:sp>
      <p:sp>
        <p:nvSpPr>
          <p:cNvPr id="3" name="矩形 2">
            <a:extLst>
              <a:ext uri="{FF2B5EF4-FFF2-40B4-BE49-F238E27FC236}">
                <a16:creationId xmlns:a16="http://schemas.microsoft.com/office/drawing/2014/main" id="{1D059927-F49F-433E-80DA-8B01C1D84D31}"/>
              </a:ext>
            </a:extLst>
          </p:cNvPr>
          <p:cNvSpPr/>
          <p:nvPr/>
        </p:nvSpPr>
        <p:spPr>
          <a:xfrm>
            <a:off x="922372" y="989529"/>
            <a:ext cx="10527507" cy="633187"/>
          </a:xfrm>
          <a:prstGeom prst="rect">
            <a:avLst/>
          </a:prstGeom>
        </p:spPr>
        <p:txBody>
          <a:bodyPr wrap="square">
            <a:spAutoFit/>
          </a:bodyPr>
          <a:lstStyle/>
          <a:p>
            <a:pPr marL="342900" indent="-342900">
              <a:lnSpc>
                <a:spcPct val="120000"/>
              </a:lnSpc>
              <a:buFont typeface="Wingdings" pitchFamily="2" charset="2"/>
              <a:buChar char="Ø"/>
            </a:pPr>
            <a:r>
              <a:rPr lang="zh-CN" altLang="en-US" sz="3200" spc="-10" dirty="0">
                <a:solidFill>
                  <a:schemeClr val="accent1">
                    <a:lumMod val="75000"/>
                  </a:schemeClr>
                </a:solidFill>
                <a:latin typeface="+mn-ea"/>
              </a:rPr>
              <a:t>测验：</a:t>
            </a:r>
            <a:endParaRPr lang="en-US" altLang="zh-CN" sz="3200" spc="-10" dirty="0">
              <a:latin typeface="+mn-ea"/>
            </a:endParaRPr>
          </a:p>
        </p:txBody>
      </p:sp>
      <p:sp>
        <p:nvSpPr>
          <p:cNvPr id="5" name="文本框 4">
            <a:extLst>
              <a:ext uri="{FF2B5EF4-FFF2-40B4-BE49-F238E27FC236}">
                <a16:creationId xmlns:a16="http://schemas.microsoft.com/office/drawing/2014/main" id="{046B8468-E101-4F09-B96E-DA2A3495C7A3}"/>
              </a:ext>
            </a:extLst>
          </p:cNvPr>
          <p:cNvSpPr txBox="1"/>
          <p:nvPr/>
        </p:nvSpPr>
        <p:spPr>
          <a:xfrm>
            <a:off x="1214075" y="1622716"/>
            <a:ext cx="9418483" cy="3113866"/>
          </a:xfrm>
          <a:prstGeom prst="rect">
            <a:avLst/>
          </a:prstGeom>
          <a:noFill/>
        </p:spPr>
        <p:txBody>
          <a:bodyPr wrap="square">
            <a:spAutoFit/>
          </a:bodyPr>
          <a:lstStyle/>
          <a:p>
            <a:pPr>
              <a:lnSpc>
                <a:spcPct val="125000"/>
              </a:lnSpc>
            </a:pPr>
            <a:r>
              <a:rPr lang="zh-CN" altLang="en-US" sz="3200" spc="-10" dirty="0">
                <a:latin typeface="+mn-ea"/>
              </a:rPr>
              <a:t>以下哪个不是</a:t>
            </a:r>
            <a:r>
              <a:rPr lang="en-US" altLang="zh-CN" sz="3200" spc="-10" dirty="0">
                <a:latin typeface="+mn-ea"/>
              </a:rPr>
              <a:t>C4.5</a:t>
            </a:r>
            <a:r>
              <a:rPr lang="zh-CN" altLang="en-US" sz="3200" spc="-10" dirty="0">
                <a:latin typeface="+mn-ea"/>
              </a:rPr>
              <a:t>算法的特点？</a:t>
            </a:r>
            <a:endParaRPr lang="en-US" altLang="zh-CN" sz="3200" spc="-10" dirty="0">
              <a:latin typeface="+mn-ea"/>
            </a:endParaRPr>
          </a:p>
          <a:p>
            <a:pPr marL="342900" indent="-342900">
              <a:lnSpc>
                <a:spcPct val="125000"/>
              </a:lnSpc>
              <a:buAutoNum type="alphaUcPeriod"/>
            </a:pPr>
            <a:r>
              <a:rPr lang="zh-CN" altLang="en-US" sz="3200" spc="-10" dirty="0">
                <a:latin typeface="+mn-ea"/>
              </a:rPr>
              <a:t>连续的特征离散化处理</a:t>
            </a:r>
            <a:endParaRPr lang="en-US" altLang="zh-CN" sz="3200" spc="-10" dirty="0">
              <a:latin typeface="+mn-ea"/>
            </a:endParaRPr>
          </a:p>
          <a:p>
            <a:pPr marL="342900" indent="-342900">
              <a:lnSpc>
                <a:spcPct val="125000"/>
              </a:lnSpc>
              <a:buAutoNum type="alphaUcPeriod"/>
            </a:pPr>
            <a:r>
              <a:rPr lang="zh-CN" altLang="en-US" sz="3200" spc="-10" dirty="0">
                <a:latin typeface="+mn-ea"/>
              </a:rPr>
              <a:t>使用信息增益比</a:t>
            </a:r>
            <a:endParaRPr lang="en-US" altLang="zh-CN" sz="3200" spc="-10" dirty="0">
              <a:latin typeface="+mn-ea"/>
            </a:endParaRPr>
          </a:p>
          <a:p>
            <a:pPr marL="342900" indent="-342900">
              <a:lnSpc>
                <a:spcPct val="125000"/>
              </a:lnSpc>
              <a:buAutoNum type="alphaUcPeriod"/>
            </a:pPr>
            <a:r>
              <a:rPr lang="zh-CN" altLang="en-US" sz="3200" spc="-10" dirty="0">
                <a:latin typeface="+mn-ea"/>
              </a:rPr>
              <a:t>通过剪枝算法解决过拟合</a:t>
            </a:r>
            <a:endParaRPr lang="en-US" altLang="zh-CN" sz="3200" spc="-10" dirty="0">
              <a:latin typeface="+mn-ea"/>
            </a:endParaRPr>
          </a:p>
          <a:p>
            <a:pPr marL="342900" indent="-342900">
              <a:lnSpc>
                <a:spcPct val="125000"/>
              </a:lnSpc>
              <a:buAutoNum type="alphaUcPeriod"/>
            </a:pPr>
            <a:r>
              <a:rPr lang="zh-CN" altLang="en-US" sz="3200" spc="-10" dirty="0">
                <a:latin typeface="+mn-ea"/>
              </a:rPr>
              <a:t>对于缺失值的情况没有做考虑</a:t>
            </a:r>
            <a:endParaRPr lang="en-US" altLang="zh-CN" sz="3200" spc="-10" dirty="0">
              <a:latin typeface="+mn-ea"/>
            </a:endParaRPr>
          </a:p>
        </p:txBody>
      </p:sp>
      <p:sp>
        <p:nvSpPr>
          <p:cNvPr id="2" name="Text Box 314">
            <a:extLst>
              <a:ext uri="{FF2B5EF4-FFF2-40B4-BE49-F238E27FC236}">
                <a16:creationId xmlns:a16="http://schemas.microsoft.com/office/drawing/2014/main" id="{01668265-D7F4-F766-503B-42B3531EDC0C}"/>
              </a:ext>
            </a:extLst>
          </p:cNvPr>
          <p:cNvSpPr txBox="1">
            <a:spLocks noChangeArrowheads="1"/>
          </p:cNvSpPr>
          <p:nvPr/>
        </p:nvSpPr>
        <p:spPr bwMode="auto">
          <a:xfrm>
            <a:off x="456121" y="4006412"/>
            <a:ext cx="22167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5400" dirty="0">
                <a:solidFill>
                  <a:srgbClr val="FF3300"/>
                </a:solidFill>
                <a:sym typeface="Wingdings" panose="05000000000000000000" pitchFamily="2" charset="2"/>
              </a:rPr>
              <a:t></a:t>
            </a:r>
            <a:endParaRPr lang="en-US" altLang="zh-CN" sz="5400" dirty="0">
              <a:solidFill>
                <a:srgbClr val="FF3300"/>
              </a:solidFill>
            </a:endParaRPr>
          </a:p>
        </p:txBody>
      </p:sp>
      <p:sp>
        <p:nvSpPr>
          <p:cNvPr id="6" name="灯片编号占位符 5"/>
          <p:cNvSpPr>
            <a:spLocks noGrp="1"/>
          </p:cNvSpPr>
          <p:nvPr>
            <p:ph type="sldNum" sz="quarter" idx="14"/>
          </p:nvPr>
        </p:nvSpPr>
        <p:spPr/>
        <p:txBody>
          <a:bodyPr/>
          <a:lstStyle/>
          <a:p>
            <a:fld id="{AF69888C-E133-43D9-A638-B5C95925B91C}" type="slidenum">
              <a:rPr lang="zh-CN" altLang="en-US" smtClean="0"/>
              <a:t>39</a:t>
            </a:fld>
            <a:endParaRPr lang="zh-CN" altLang="en-US" dirty="0"/>
          </a:p>
        </p:txBody>
      </p:sp>
    </p:spTree>
    <p:extLst>
      <p:ext uri="{BB962C8B-B14F-4D97-AF65-F5344CB8AC3E}">
        <p14:creationId xmlns:p14="http://schemas.microsoft.com/office/powerpoint/2010/main" val="19341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、决策树的基本概念</a:t>
            </a:r>
          </a:p>
        </p:txBody>
      </p:sp>
      <p:sp>
        <p:nvSpPr>
          <p:cNvPr id="7" name="文本框 6">
            <a:extLst>
              <a:ext uri="{FF2B5EF4-FFF2-40B4-BE49-F238E27FC236}">
                <a16:creationId xmlns:a16="http://schemas.microsoft.com/office/drawing/2014/main" id="{1C1B0DD5-9285-4B41-B789-1A89C32D174D}"/>
              </a:ext>
            </a:extLst>
          </p:cNvPr>
          <p:cNvSpPr txBox="1"/>
          <p:nvPr/>
        </p:nvSpPr>
        <p:spPr>
          <a:xfrm>
            <a:off x="714475" y="973263"/>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solidFill>
                  <a:srgbClr val="FF0000"/>
                </a:solidFill>
                <a:latin typeface="+mn-ea"/>
              </a:rPr>
              <a:t>决策树结构</a:t>
            </a:r>
            <a:endParaRPr lang="en-US" altLang="zh-CN" sz="3200" spc="-10" dirty="0">
              <a:latin typeface="+mn-ea"/>
            </a:endParaRPr>
          </a:p>
        </p:txBody>
      </p:sp>
      <p:pic>
        <p:nvPicPr>
          <p:cNvPr id="17" name="图片 16">
            <a:extLst>
              <a:ext uri="{FF2B5EF4-FFF2-40B4-BE49-F238E27FC236}">
                <a16:creationId xmlns:a16="http://schemas.microsoft.com/office/drawing/2014/main" id="{EA069179-4A96-412D-8051-CB8F00B6464D}"/>
              </a:ext>
            </a:extLst>
          </p:cNvPr>
          <p:cNvPicPr>
            <a:picLocks noChangeAspect="1"/>
          </p:cNvPicPr>
          <p:nvPr/>
        </p:nvPicPr>
        <p:blipFill>
          <a:blip r:embed="rId3"/>
          <a:stretch>
            <a:fillRect/>
          </a:stretch>
        </p:blipFill>
        <p:spPr>
          <a:xfrm>
            <a:off x="714475" y="1606450"/>
            <a:ext cx="6501933" cy="4192517"/>
          </a:xfrm>
          <a:prstGeom prst="rect">
            <a:avLst/>
          </a:prstGeom>
        </p:spPr>
      </p:pic>
      <p:sp>
        <p:nvSpPr>
          <p:cNvPr id="20" name="矩形 19">
            <a:extLst>
              <a:ext uri="{FF2B5EF4-FFF2-40B4-BE49-F238E27FC236}">
                <a16:creationId xmlns:a16="http://schemas.microsoft.com/office/drawing/2014/main" id="{FF290CA6-105D-4702-A258-43C448DE7370}"/>
              </a:ext>
            </a:extLst>
          </p:cNvPr>
          <p:cNvSpPr/>
          <p:nvPr/>
        </p:nvSpPr>
        <p:spPr>
          <a:xfrm>
            <a:off x="7377886" y="1634566"/>
            <a:ext cx="4403635" cy="3588868"/>
          </a:xfrm>
          <a:prstGeom prst="rect">
            <a:avLst/>
          </a:prstGeom>
        </p:spPr>
        <p:txBody>
          <a:bodyPr wrap="square">
            <a:spAutoFit/>
          </a:bodyPr>
          <a:lstStyle/>
          <a:p>
            <a:pPr>
              <a:lnSpc>
                <a:spcPct val="125000"/>
              </a:lnSpc>
              <a:spcBef>
                <a:spcPts val="600"/>
              </a:spcBef>
            </a:pPr>
            <a:r>
              <a:rPr lang="zh-CN" altLang="en-US" sz="2400" spc="-10" dirty="0">
                <a:latin typeface="微软雅黑"/>
              </a:rPr>
              <a:t>根结点：进行初始属性测试</a:t>
            </a:r>
            <a:endParaRPr lang="en-US" altLang="zh-CN" sz="2400" spc="-10" dirty="0">
              <a:latin typeface="微软雅黑"/>
            </a:endParaRPr>
          </a:p>
          <a:p>
            <a:pPr>
              <a:lnSpc>
                <a:spcPct val="125000"/>
              </a:lnSpc>
              <a:spcBef>
                <a:spcPts val="600"/>
              </a:spcBef>
            </a:pPr>
            <a:r>
              <a:rPr lang="zh-CN" altLang="en-US" sz="2400" spc="-10" dirty="0">
                <a:latin typeface="微软雅黑"/>
              </a:rPr>
              <a:t>（该结点包含所有样本）</a:t>
            </a:r>
            <a:endParaRPr lang="en-US" altLang="zh-CN" sz="2400" spc="-10" dirty="0">
              <a:latin typeface="微软雅黑"/>
            </a:endParaRPr>
          </a:p>
          <a:p>
            <a:pPr>
              <a:lnSpc>
                <a:spcPct val="125000"/>
              </a:lnSpc>
              <a:spcBef>
                <a:spcPts val="600"/>
              </a:spcBef>
            </a:pPr>
            <a:r>
              <a:rPr lang="zh-CN" altLang="en-US" sz="2400" spc="-10" dirty="0">
                <a:latin typeface="微软雅黑"/>
              </a:rPr>
              <a:t>分支：代表上层结点测试结果的输出</a:t>
            </a:r>
            <a:endParaRPr lang="en-US" altLang="zh-CN" sz="2400" spc="-10" dirty="0">
              <a:latin typeface="微软雅黑"/>
            </a:endParaRPr>
          </a:p>
          <a:p>
            <a:pPr>
              <a:lnSpc>
                <a:spcPct val="125000"/>
              </a:lnSpc>
              <a:spcBef>
                <a:spcPts val="600"/>
              </a:spcBef>
            </a:pPr>
            <a:r>
              <a:rPr lang="zh-CN" altLang="en-US" sz="2400" spc="-10" dirty="0">
                <a:latin typeface="微软雅黑"/>
              </a:rPr>
              <a:t>内部结点：进行属性测试（包含部分样本）</a:t>
            </a:r>
            <a:endParaRPr lang="zh-CN" altLang="en-US" sz="2400" dirty="0"/>
          </a:p>
          <a:p>
            <a:pPr>
              <a:lnSpc>
                <a:spcPct val="125000"/>
              </a:lnSpc>
              <a:spcBef>
                <a:spcPts val="600"/>
              </a:spcBef>
            </a:pPr>
            <a:r>
              <a:rPr lang="zh-CN" altLang="en-US" sz="2400" spc="-10" dirty="0">
                <a:latin typeface="微软雅黑"/>
              </a:rPr>
              <a:t>叶子结点：表示决策结果</a:t>
            </a:r>
            <a:endParaRPr lang="zh-CN" altLang="en-US" sz="2400" dirty="0"/>
          </a:p>
        </p:txBody>
      </p:sp>
      <p:sp>
        <p:nvSpPr>
          <p:cNvPr id="2" name="灯片编号占位符 1"/>
          <p:cNvSpPr>
            <a:spLocks noGrp="1"/>
          </p:cNvSpPr>
          <p:nvPr>
            <p:ph type="sldNum" sz="quarter" idx="14"/>
          </p:nvPr>
        </p:nvSpPr>
        <p:spPr/>
        <p:txBody>
          <a:bodyPr/>
          <a:lstStyle/>
          <a:p>
            <a:fld id="{AF69888C-E133-43D9-A638-B5C95925B91C}" type="slidenum">
              <a:rPr lang="zh-CN" altLang="en-US" smtClean="0"/>
              <a:t>4</a:t>
            </a:fld>
            <a:endParaRPr lang="zh-CN" altLang="en-US" dirty="0"/>
          </a:p>
        </p:txBody>
      </p:sp>
    </p:spTree>
    <p:extLst>
      <p:ext uri="{BB962C8B-B14F-4D97-AF65-F5344CB8AC3E}">
        <p14:creationId xmlns:p14="http://schemas.microsoft.com/office/powerpoint/2010/main" val="30363797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2.3</a:t>
            </a:r>
            <a:r>
              <a:rPr lang="zh-CN" altLang="en-US" sz="4000" dirty="0"/>
              <a:t>、</a:t>
            </a:r>
            <a:r>
              <a:rPr lang="en-US" altLang="zh-CN" sz="4000" dirty="0"/>
              <a:t>CART</a:t>
            </a:r>
            <a:r>
              <a:rPr lang="zh-CN" altLang="en-US" sz="4000" dirty="0"/>
              <a:t>算法</a:t>
            </a:r>
          </a:p>
        </p:txBody>
      </p:sp>
      <p:sp>
        <p:nvSpPr>
          <p:cNvPr id="7" name="矩形 6">
            <a:extLst>
              <a:ext uri="{FF2B5EF4-FFF2-40B4-BE49-F238E27FC236}">
                <a16:creationId xmlns:a16="http://schemas.microsoft.com/office/drawing/2014/main" id="{D81A8123-1152-46D1-AF9F-B8471A64CBD9}"/>
              </a:ext>
            </a:extLst>
          </p:cNvPr>
          <p:cNvSpPr/>
          <p:nvPr/>
        </p:nvSpPr>
        <p:spPr>
          <a:xfrm>
            <a:off x="983521" y="892573"/>
            <a:ext cx="1469633" cy="633187"/>
          </a:xfrm>
          <a:prstGeom prst="rect">
            <a:avLst/>
          </a:prstGeom>
        </p:spPr>
        <p:txBody>
          <a:bodyPr wrap="none">
            <a:spAutoFit/>
          </a:bodyPr>
          <a:lstStyle/>
          <a:p>
            <a:pPr marL="342900" lvl="0" indent="-342900">
              <a:lnSpc>
                <a:spcPct val="120000"/>
              </a:lnSpc>
              <a:buFont typeface="Wingdings" pitchFamily="2" charset="2"/>
              <a:buChar char="Ø"/>
            </a:pPr>
            <a:r>
              <a:rPr lang="zh-CN" altLang="en-US" sz="3200" spc="-10" dirty="0">
                <a:latin typeface="微软雅黑"/>
              </a:rPr>
              <a:t> 思想</a:t>
            </a:r>
            <a:endParaRPr lang="en-US" altLang="zh-CN" sz="3200" spc="-10" dirty="0">
              <a:latin typeface="微软雅黑"/>
            </a:endParaRPr>
          </a:p>
        </p:txBody>
      </p:sp>
      <p:sp>
        <p:nvSpPr>
          <p:cNvPr id="2" name="矩形 1">
            <a:extLst>
              <a:ext uri="{FF2B5EF4-FFF2-40B4-BE49-F238E27FC236}">
                <a16:creationId xmlns:a16="http://schemas.microsoft.com/office/drawing/2014/main" id="{374C15CB-76EC-43F7-82D3-CFDACA4A154E}"/>
              </a:ext>
            </a:extLst>
          </p:cNvPr>
          <p:cNvSpPr/>
          <p:nvPr/>
        </p:nvSpPr>
        <p:spPr>
          <a:xfrm>
            <a:off x="3577617" y="2212747"/>
            <a:ext cx="2646878" cy="584775"/>
          </a:xfrm>
          <a:prstGeom prst="rect">
            <a:avLst/>
          </a:prstGeom>
        </p:spPr>
        <p:txBody>
          <a:bodyPr wrap="none">
            <a:spAutoFit/>
          </a:bodyPr>
          <a:lstStyle/>
          <a:p>
            <a:r>
              <a:rPr lang="zh-CN" altLang="en-US" sz="3200" b="1" dirty="0">
                <a:solidFill>
                  <a:srgbClr val="FF0000"/>
                </a:solidFill>
                <a:latin typeface="微软雅黑"/>
              </a:rPr>
              <a:t>二分递归分割</a:t>
            </a:r>
            <a:endParaRPr lang="zh-CN" altLang="en-US" sz="3200" dirty="0"/>
          </a:p>
        </p:txBody>
      </p:sp>
      <p:sp>
        <p:nvSpPr>
          <p:cNvPr id="3" name="箭头: 右 2">
            <a:extLst>
              <a:ext uri="{FF2B5EF4-FFF2-40B4-BE49-F238E27FC236}">
                <a16:creationId xmlns:a16="http://schemas.microsoft.com/office/drawing/2014/main" id="{E693BF17-0BE0-4FA4-936B-59EB4D3F25A9}"/>
              </a:ext>
            </a:extLst>
          </p:cNvPr>
          <p:cNvSpPr/>
          <p:nvPr/>
        </p:nvSpPr>
        <p:spPr>
          <a:xfrm>
            <a:off x="6310848" y="2376273"/>
            <a:ext cx="853440" cy="32316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 name="矩形 7">
            <a:extLst>
              <a:ext uri="{FF2B5EF4-FFF2-40B4-BE49-F238E27FC236}">
                <a16:creationId xmlns:a16="http://schemas.microsoft.com/office/drawing/2014/main" id="{6CE5B553-EF80-43A1-90F0-2002E1B49443}"/>
              </a:ext>
            </a:extLst>
          </p:cNvPr>
          <p:cNvSpPr/>
          <p:nvPr/>
        </p:nvSpPr>
        <p:spPr>
          <a:xfrm>
            <a:off x="7250641" y="2212747"/>
            <a:ext cx="1415772" cy="584775"/>
          </a:xfrm>
          <a:prstGeom prst="rect">
            <a:avLst/>
          </a:prstGeom>
        </p:spPr>
        <p:txBody>
          <a:bodyPr wrap="none">
            <a:spAutoFit/>
          </a:bodyPr>
          <a:lstStyle/>
          <a:p>
            <a:r>
              <a:rPr lang="zh-CN" altLang="en-US" sz="3200" b="1" dirty="0">
                <a:solidFill>
                  <a:srgbClr val="FF0000"/>
                </a:solidFill>
                <a:latin typeface="微软雅黑"/>
              </a:rPr>
              <a:t>二叉树</a:t>
            </a:r>
            <a:endParaRPr lang="zh-CN" altLang="en-US" sz="3200" dirty="0"/>
          </a:p>
        </p:txBody>
      </p:sp>
      <p:sp>
        <p:nvSpPr>
          <p:cNvPr id="9" name="箭头: 左弧形 8">
            <a:extLst>
              <a:ext uri="{FF2B5EF4-FFF2-40B4-BE49-F238E27FC236}">
                <a16:creationId xmlns:a16="http://schemas.microsoft.com/office/drawing/2014/main" id="{580C0B43-6E93-4E00-8D2B-33E54876BD65}"/>
              </a:ext>
            </a:extLst>
          </p:cNvPr>
          <p:cNvSpPr/>
          <p:nvPr/>
        </p:nvSpPr>
        <p:spPr>
          <a:xfrm>
            <a:off x="2022489" y="2376273"/>
            <a:ext cx="1381760" cy="2082800"/>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矩形 11">
            <a:extLst>
              <a:ext uri="{FF2B5EF4-FFF2-40B4-BE49-F238E27FC236}">
                <a16:creationId xmlns:a16="http://schemas.microsoft.com/office/drawing/2014/main" id="{EA11BC8E-636E-40E4-AC1B-1C161A60AEF7}"/>
              </a:ext>
            </a:extLst>
          </p:cNvPr>
          <p:cNvSpPr/>
          <p:nvPr/>
        </p:nvSpPr>
        <p:spPr>
          <a:xfrm>
            <a:off x="3577617" y="3817630"/>
            <a:ext cx="5109091" cy="584775"/>
          </a:xfrm>
          <a:prstGeom prst="rect">
            <a:avLst/>
          </a:prstGeom>
        </p:spPr>
        <p:txBody>
          <a:bodyPr wrap="none">
            <a:spAutoFit/>
          </a:bodyPr>
          <a:lstStyle/>
          <a:p>
            <a:pPr lvl="0"/>
            <a:r>
              <a:rPr lang="zh-CN" altLang="en-US" sz="3200" dirty="0">
                <a:solidFill>
                  <a:srgbClr val="FF0000"/>
                </a:solidFill>
                <a:latin typeface="微软雅黑"/>
              </a:rPr>
              <a:t>每个属性值都分割为两部分</a:t>
            </a:r>
            <a:endParaRPr lang="zh-CN" altLang="en-US" sz="3200" dirty="0">
              <a:solidFill>
                <a:prstClr val="black"/>
              </a:solidFill>
            </a:endParaRPr>
          </a:p>
        </p:txBody>
      </p:sp>
      <p:sp>
        <p:nvSpPr>
          <p:cNvPr id="5" name="灯片编号占位符 4"/>
          <p:cNvSpPr>
            <a:spLocks noGrp="1"/>
          </p:cNvSpPr>
          <p:nvPr>
            <p:ph type="sldNum" sz="quarter" idx="14"/>
          </p:nvPr>
        </p:nvSpPr>
        <p:spPr/>
        <p:txBody>
          <a:bodyPr/>
          <a:lstStyle/>
          <a:p>
            <a:fld id="{AF69888C-E133-43D9-A638-B5C95925B91C}" type="slidenum">
              <a:rPr lang="zh-CN" altLang="en-US" smtClean="0"/>
              <a:t>40</a:t>
            </a:fld>
            <a:endParaRPr lang="zh-CN" altLang="en-US" dirty="0"/>
          </a:p>
        </p:txBody>
      </p:sp>
    </p:spTree>
    <p:extLst>
      <p:ext uri="{BB962C8B-B14F-4D97-AF65-F5344CB8AC3E}">
        <p14:creationId xmlns:p14="http://schemas.microsoft.com/office/powerpoint/2010/main" val="3223382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2.3</a:t>
            </a:r>
            <a:r>
              <a:rPr lang="zh-CN" altLang="en-US" sz="4000" dirty="0"/>
              <a:t>、</a:t>
            </a:r>
            <a:r>
              <a:rPr lang="en-US" altLang="zh-CN" sz="4000" dirty="0"/>
              <a:t>CART</a:t>
            </a:r>
            <a:r>
              <a:rPr lang="zh-CN" altLang="en-US" sz="4000" dirty="0"/>
              <a:t>算法</a:t>
            </a:r>
          </a:p>
        </p:txBody>
      </p:sp>
      <p:sp>
        <p:nvSpPr>
          <p:cNvPr id="7" name="矩形 6">
            <a:extLst>
              <a:ext uri="{FF2B5EF4-FFF2-40B4-BE49-F238E27FC236}">
                <a16:creationId xmlns:a16="http://schemas.microsoft.com/office/drawing/2014/main" id="{D81A8123-1152-46D1-AF9F-B8471A64CBD9}"/>
              </a:ext>
            </a:extLst>
          </p:cNvPr>
          <p:cNvSpPr/>
          <p:nvPr/>
        </p:nvSpPr>
        <p:spPr>
          <a:xfrm>
            <a:off x="922561" y="755413"/>
            <a:ext cx="2287806" cy="633187"/>
          </a:xfrm>
          <a:prstGeom prst="rect">
            <a:avLst/>
          </a:prstGeom>
        </p:spPr>
        <p:txBody>
          <a:bodyPr wrap="none">
            <a:spAutoFit/>
          </a:bodyPr>
          <a:lstStyle/>
          <a:p>
            <a:pPr marL="342900" lvl="0" indent="-342900">
              <a:lnSpc>
                <a:spcPct val="120000"/>
              </a:lnSpc>
              <a:buFont typeface="Wingdings" pitchFamily="2" charset="2"/>
              <a:buChar char="Ø"/>
            </a:pPr>
            <a:r>
              <a:rPr lang="zh-CN" altLang="en-US" sz="3200" spc="-10" dirty="0">
                <a:latin typeface="微软雅黑"/>
              </a:rPr>
              <a:t> 划分标准</a:t>
            </a:r>
            <a:endParaRPr lang="en-US" altLang="zh-CN" sz="3200" spc="-10" dirty="0">
              <a:latin typeface="微软雅黑"/>
            </a:endParaRPr>
          </a:p>
        </p:txBody>
      </p:sp>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C46ACF4F-6734-4612-9FFA-80C80CE5448E}"/>
                  </a:ext>
                </a:extLst>
              </p:cNvPr>
              <p:cNvSpPr/>
              <p:nvPr/>
            </p:nvSpPr>
            <p:spPr>
              <a:xfrm>
                <a:off x="1074168" y="1599045"/>
                <a:ext cx="10457430" cy="1973745"/>
              </a:xfrm>
              <a:prstGeom prst="rect">
                <a:avLst/>
              </a:prstGeom>
            </p:spPr>
            <p:txBody>
              <a:bodyPr wrap="square">
                <a:spAutoFit/>
              </a:bodyPr>
              <a:lstStyle/>
              <a:p>
                <a:pPr>
                  <a:lnSpc>
                    <a:spcPct val="125000"/>
                  </a:lnSpc>
                  <a:spcBef>
                    <a:spcPts val="600"/>
                  </a:spcBef>
                </a:pPr>
                <a:r>
                  <a:rPr lang="en-US" altLang="zh-CN" sz="2400" dirty="0">
                    <a:solidFill>
                      <a:srgbClr val="121212"/>
                    </a:solidFill>
                    <a:latin typeface="+mn-ea"/>
                  </a:rPr>
                  <a:t>       CART</a:t>
                </a:r>
                <a:r>
                  <a:rPr lang="zh-CN" altLang="en-US" sz="2400" dirty="0">
                    <a:solidFill>
                      <a:srgbClr val="121212"/>
                    </a:solidFill>
                    <a:latin typeface="+mn-ea"/>
                  </a:rPr>
                  <a:t>决策树采用“</a:t>
                </a:r>
                <a:r>
                  <a:rPr lang="zh-CN" altLang="en-US" sz="2400" b="1" dirty="0">
                    <a:solidFill>
                      <a:srgbClr val="FF0000"/>
                    </a:solidFill>
                    <a:latin typeface="+mn-ea"/>
                  </a:rPr>
                  <a:t>基尼指数</a:t>
                </a:r>
                <a:r>
                  <a:rPr lang="zh-CN" altLang="en-US" sz="2400" dirty="0">
                    <a:solidFill>
                      <a:srgbClr val="121212"/>
                    </a:solidFill>
                    <a:latin typeface="+mn-ea"/>
                  </a:rPr>
                  <a:t>”来选择划分属性。由于</a:t>
                </a:r>
                <a:r>
                  <a:rPr lang="zh-CN" altLang="en-US" sz="2400" dirty="0">
                    <a:solidFill>
                      <a:srgbClr val="121212"/>
                    </a:solidFill>
                    <a:latin typeface="-apple-system"/>
                  </a:rPr>
                  <a:t>熵模型拥有大量耗时的对数运算，基尼指数在简化模型的同时还保留了熵模型的优点。设</a:t>
                </a:r>
                <a14:m>
                  <m:oMath xmlns:m="http://schemas.openxmlformats.org/officeDocument/2006/math">
                    <m:sSub>
                      <m:sSubPr>
                        <m:ctrlPr>
                          <a:rPr lang="en-US" altLang="zh-CN" sz="2400" i="1">
                            <a:solidFill>
                              <a:prstClr val="black"/>
                            </a:solidFill>
                            <a:latin typeface="Cambria Math" panose="02040503050406030204" pitchFamily="18" charset="0"/>
                            <a:ea typeface="Microsoft YaHei" panose="020B0503020204020204" pitchFamily="34" charset="-122"/>
                          </a:rPr>
                        </m:ctrlPr>
                      </m:sSubPr>
                      <m:e>
                        <m:r>
                          <a:rPr lang="en-US" altLang="zh-CN" sz="2400" i="1">
                            <a:solidFill>
                              <a:prstClr val="black"/>
                            </a:solidFill>
                            <a:latin typeface="Cambria Math" panose="02040503050406030204" pitchFamily="18" charset="0"/>
                            <a:ea typeface="Microsoft YaHei" panose="020B0503020204020204" pitchFamily="34" charset="-122"/>
                          </a:rPr>
                          <m:t>𝑝</m:t>
                        </m:r>
                      </m:e>
                      <m:sub>
                        <m:r>
                          <a:rPr lang="en-US" altLang="zh-CN" sz="2400" i="1">
                            <a:solidFill>
                              <a:prstClr val="black"/>
                            </a:solidFill>
                            <a:latin typeface="Cambria Math" panose="02040503050406030204" pitchFamily="18" charset="0"/>
                            <a:ea typeface="Microsoft YaHei" panose="020B0503020204020204" pitchFamily="34" charset="-122"/>
                          </a:rPr>
                          <m:t>𝑘</m:t>
                        </m:r>
                      </m:sub>
                    </m:sSub>
                  </m:oMath>
                </a14:m>
                <a:r>
                  <a:rPr lang="zh-CN" altLang="en-US" sz="2400" dirty="0">
                    <a:solidFill>
                      <a:srgbClr val="121212"/>
                    </a:solidFill>
                    <a:latin typeface="-apple-system"/>
                  </a:rPr>
                  <a:t>为样本属于第</a:t>
                </a:r>
                <a14:m>
                  <m:oMath xmlns:m="http://schemas.openxmlformats.org/officeDocument/2006/math">
                    <m:r>
                      <m:rPr>
                        <m:brk m:alnAt="23"/>
                      </m:rPr>
                      <a:rPr lang="en-US" altLang="zh-CN" sz="2400" i="1">
                        <a:solidFill>
                          <a:prstClr val="black"/>
                        </a:solidFill>
                        <a:latin typeface="Cambria Math" panose="02040503050406030204" pitchFamily="18" charset="0"/>
                        <a:ea typeface="Microsoft YaHei" panose="020B0503020204020204" pitchFamily="34" charset="-122"/>
                      </a:rPr>
                      <m:t>𝑘</m:t>
                    </m:r>
                  </m:oMath>
                </a14:m>
                <a:r>
                  <a:rPr lang="zh-CN" altLang="en-US" sz="2400" dirty="0">
                    <a:solidFill>
                      <a:srgbClr val="121212"/>
                    </a:solidFill>
                    <a:latin typeface="-apple-system"/>
                  </a:rPr>
                  <a:t>类的概率，</a:t>
                </a:r>
                <a:r>
                  <a:rPr lang="en-US" altLang="zh-CN" sz="2400" dirty="0">
                    <a:solidFill>
                      <a:prstClr val="black"/>
                    </a:solidFill>
                    <a:ea typeface="Microsoft YaHei" panose="020B0503020204020204" pitchFamily="34" charset="-122"/>
                  </a:rPr>
                  <a:t> </a:t>
                </a:r>
                <a14:m>
                  <m:oMath xmlns:m="http://schemas.openxmlformats.org/officeDocument/2006/math">
                    <m:r>
                      <a:rPr lang="en-US" altLang="zh-CN" sz="2400" i="1">
                        <a:solidFill>
                          <a:prstClr val="black"/>
                        </a:solidFill>
                        <a:latin typeface="Cambria Math" panose="02040503050406030204" pitchFamily="18" charset="0"/>
                        <a:ea typeface="Microsoft YaHei" panose="020B0503020204020204" pitchFamily="34" charset="-122"/>
                      </a:rPr>
                      <m:t>𝑦</m:t>
                    </m:r>
                  </m:oMath>
                </a14:m>
                <a:r>
                  <a:rPr lang="zh-CN" altLang="en-US" sz="2400" dirty="0">
                    <a:solidFill>
                      <a:srgbClr val="121212"/>
                    </a:solidFill>
                    <a:latin typeface="-apple-system"/>
                  </a:rPr>
                  <a:t>为总类别数。</a:t>
                </a:r>
                <a:endParaRPr lang="en-US" altLang="zh-CN" sz="2400" dirty="0">
                  <a:solidFill>
                    <a:srgbClr val="121212"/>
                  </a:solidFill>
                  <a:latin typeface="-apple-system"/>
                </a:endParaRPr>
              </a:p>
              <a:p>
                <a:pPr>
                  <a:lnSpc>
                    <a:spcPct val="125000"/>
                  </a:lnSpc>
                  <a:spcBef>
                    <a:spcPts val="600"/>
                  </a:spcBef>
                </a:pPr>
                <a:r>
                  <a:rPr lang="en-US" altLang="zh-CN" sz="2400" dirty="0">
                    <a:solidFill>
                      <a:srgbClr val="121212"/>
                    </a:solidFill>
                    <a:latin typeface="+mn-ea"/>
                  </a:rPr>
                  <a:t>       </a:t>
                </a:r>
                <a:r>
                  <a:rPr lang="zh-CN" altLang="en-US" sz="2400" dirty="0">
                    <a:solidFill>
                      <a:srgbClr val="121212"/>
                    </a:solidFill>
                    <a:latin typeface="+mn-ea"/>
                  </a:rPr>
                  <a:t>数据集</a:t>
                </a:r>
                <a:r>
                  <a:rPr lang="en-US" altLang="zh-CN" sz="2400" dirty="0">
                    <a:solidFill>
                      <a:srgbClr val="121212"/>
                    </a:solidFill>
                    <a:latin typeface="+mn-ea"/>
                  </a:rPr>
                  <a:t>D</a:t>
                </a:r>
                <a:r>
                  <a:rPr lang="zh-CN" altLang="en-US" sz="2400" dirty="0">
                    <a:solidFill>
                      <a:srgbClr val="121212"/>
                    </a:solidFill>
                    <a:latin typeface="+mn-ea"/>
                  </a:rPr>
                  <a:t>的纯度可以用基尼值来度量：</a:t>
                </a:r>
              </a:p>
            </p:txBody>
          </p:sp>
        </mc:Choice>
        <mc:Fallback xmlns="">
          <p:sp>
            <p:nvSpPr>
              <p:cNvPr id="32" name="矩形 31">
                <a:extLst>
                  <a:ext uri="{FF2B5EF4-FFF2-40B4-BE49-F238E27FC236}">
                    <a16:creationId xmlns:a16="http://schemas.microsoft.com/office/drawing/2014/main" id="{C46ACF4F-6734-4612-9FFA-80C80CE5448E}"/>
                  </a:ext>
                </a:extLst>
              </p:cNvPr>
              <p:cNvSpPr>
                <a:spLocks noRot="1" noChangeAspect="1" noMove="1" noResize="1" noEditPoints="1" noAdjustHandles="1" noChangeArrowheads="1" noChangeShapeType="1" noTextEdit="1"/>
              </p:cNvSpPr>
              <p:nvPr/>
            </p:nvSpPr>
            <p:spPr>
              <a:xfrm>
                <a:off x="1074168" y="1599045"/>
                <a:ext cx="10457430" cy="1973745"/>
              </a:xfrm>
              <a:prstGeom prst="rect">
                <a:avLst/>
              </a:prstGeom>
              <a:blipFill>
                <a:blip r:embed="rId3"/>
                <a:stretch>
                  <a:fillRect l="-874" r="-758" b="-61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EDCB3B7D-2FA0-4DE4-9F55-83D5DD72F756}"/>
                  </a:ext>
                </a:extLst>
              </p:cNvPr>
              <p:cNvSpPr/>
              <p:nvPr/>
            </p:nvSpPr>
            <p:spPr>
              <a:xfrm>
                <a:off x="3708326" y="3520126"/>
                <a:ext cx="5291064" cy="1112997"/>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2400" i="1" smtClean="0">
                          <a:solidFill>
                            <a:prstClr val="black"/>
                          </a:solidFill>
                          <a:latin typeface="Cambria Math" panose="02040503050406030204" pitchFamily="18" charset="0"/>
                        </a:rPr>
                        <m:t>𝐺𝑖𝑛𝑖</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𝐷</m:t>
                          </m:r>
                        </m:e>
                      </m:d>
                      <m:r>
                        <a:rPr lang="en-US" altLang="zh-CN" sz="2400" i="1">
                          <a:solidFill>
                            <a:prstClr val="black"/>
                          </a:solidFill>
                          <a:latin typeface="Cambria Math" panose="02040503050406030204" pitchFamily="18" charset="0"/>
                        </a:rPr>
                        <m:t>=</m:t>
                      </m:r>
                      <m:nary>
                        <m:naryPr>
                          <m:chr m:val="∑"/>
                          <m:ctrlPr>
                            <a:rPr lang="en-US" altLang="zh-CN" sz="2400" i="1">
                              <a:solidFill>
                                <a:prstClr val="black"/>
                              </a:solidFill>
                              <a:latin typeface="Cambria Math" panose="02040503050406030204" pitchFamily="18" charset="0"/>
                              <a:ea typeface="Microsoft YaHei" panose="020B0503020204020204" pitchFamily="34" charset="-122"/>
                            </a:rPr>
                          </m:ctrlPr>
                        </m:naryPr>
                        <m:sub>
                          <m:r>
                            <m:rPr>
                              <m:brk m:alnAt="23"/>
                            </m:rPr>
                            <a:rPr lang="en-US" altLang="zh-CN" sz="2400" i="1">
                              <a:solidFill>
                                <a:prstClr val="black"/>
                              </a:solidFill>
                              <a:latin typeface="Cambria Math" panose="02040503050406030204" pitchFamily="18" charset="0"/>
                              <a:ea typeface="Microsoft YaHei" panose="020B0503020204020204" pitchFamily="34" charset="-122"/>
                            </a:rPr>
                            <m:t>𝑘</m:t>
                          </m:r>
                          <m:r>
                            <a:rPr lang="en-US" altLang="zh-CN" sz="2400" i="1">
                              <a:solidFill>
                                <a:prstClr val="black"/>
                              </a:solidFill>
                              <a:latin typeface="Cambria Math" panose="02040503050406030204" pitchFamily="18" charset="0"/>
                              <a:ea typeface="Microsoft YaHei" panose="020B0503020204020204" pitchFamily="34" charset="-122"/>
                            </a:rPr>
                            <m:t>=1</m:t>
                          </m:r>
                        </m:sub>
                        <m:sup>
                          <m:r>
                            <a:rPr lang="en-US" altLang="zh-CN" sz="2400" i="1">
                              <a:solidFill>
                                <a:prstClr val="black"/>
                              </a:solidFill>
                              <a:latin typeface="Cambria Math" panose="02040503050406030204" pitchFamily="18" charset="0"/>
                              <a:ea typeface="Microsoft YaHei" panose="020B0503020204020204" pitchFamily="34" charset="-122"/>
                            </a:rPr>
                            <m:t>𝑦</m:t>
                          </m:r>
                        </m:sup>
                        <m:e>
                          <m:nary>
                            <m:naryPr>
                              <m:chr m:val="∑"/>
                              <m:supHide m:val="on"/>
                              <m:ctrlPr>
                                <a:rPr lang="en-US" altLang="zh-CN" sz="2400" i="1">
                                  <a:solidFill>
                                    <a:prstClr val="black"/>
                                  </a:solidFill>
                                  <a:latin typeface="Cambria Math" panose="02040503050406030204" pitchFamily="18" charset="0"/>
                                  <a:ea typeface="Microsoft YaHei" panose="020B0503020204020204" pitchFamily="34" charset="-122"/>
                                </a:rPr>
                              </m:ctrlPr>
                            </m:naryPr>
                            <m:sub>
                              <m:sSup>
                                <m:sSupPr>
                                  <m:ctrlPr>
                                    <a:rPr lang="en-US" altLang="zh-CN" sz="2400" i="1">
                                      <a:solidFill>
                                        <a:prstClr val="black"/>
                                      </a:solidFill>
                                      <a:latin typeface="Cambria Math" panose="02040503050406030204" pitchFamily="18" charset="0"/>
                                      <a:ea typeface="Microsoft YaHei" panose="020B0503020204020204" pitchFamily="34" charset="-122"/>
                                    </a:rPr>
                                  </m:ctrlPr>
                                </m:sSupPr>
                                <m:e>
                                  <m:r>
                                    <a:rPr lang="en-US" altLang="zh-CN" sz="2400" i="1">
                                      <a:solidFill>
                                        <a:prstClr val="black"/>
                                      </a:solidFill>
                                      <a:latin typeface="Cambria Math" panose="02040503050406030204" pitchFamily="18" charset="0"/>
                                      <a:ea typeface="Microsoft YaHei" panose="020B0503020204020204" pitchFamily="34" charset="-122"/>
                                    </a:rPr>
                                    <m:t>𝑘</m:t>
                                  </m:r>
                                </m:e>
                                <m:sup>
                                  <m:r>
                                    <a:rPr lang="en-US" altLang="zh-CN" sz="2400" i="1">
                                      <a:solidFill>
                                        <a:prstClr val="black"/>
                                      </a:solidFill>
                                      <a:latin typeface="Cambria Math" panose="02040503050406030204" pitchFamily="18" charset="0"/>
                                      <a:ea typeface="Microsoft YaHei" panose="020B0503020204020204" pitchFamily="34" charset="-122"/>
                                    </a:rPr>
                                    <m:t>′</m:t>
                                  </m:r>
                                </m:sup>
                              </m:sSup>
                              <m:r>
                                <m:rPr>
                                  <m:brk m:alnAt="7"/>
                                </m:rP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𝑘</m:t>
                              </m:r>
                            </m:sub>
                            <m:sup/>
                            <m:e>
                              <m:sSub>
                                <m:sSubPr>
                                  <m:ctrlPr>
                                    <a:rPr lang="en-US" altLang="zh-CN" sz="2400" i="1">
                                      <a:solidFill>
                                        <a:prstClr val="black"/>
                                      </a:solidFill>
                                      <a:latin typeface="Cambria Math" panose="02040503050406030204" pitchFamily="18" charset="0"/>
                                      <a:ea typeface="Microsoft YaHei" panose="020B0503020204020204" pitchFamily="34" charset="-122"/>
                                    </a:rPr>
                                  </m:ctrlPr>
                                </m:sSubPr>
                                <m:e>
                                  <m:r>
                                    <a:rPr lang="en-US" altLang="zh-CN" sz="2400" i="1">
                                      <a:solidFill>
                                        <a:prstClr val="black"/>
                                      </a:solidFill>
                                      <a:latin typeface="Cambria Math" panose="02040503050406030204" pitchFamily="18" charset="0"/>
                                      <a:ea typeface="Microsoft YaHei" panose="020B0503020204020204" pitchFamily="34" charset="-122"/>
                                    </a:rPr>
                                    <m:t>𝑝</m:t>
                                  </m:r>
                                </m:e>
                                <m:sub>
                                  <m:r>
                                    <a:rPr lang="en-US" altLang="zh-CN" sz="2400" i="1">
                                      <a:solidFill>
                                        <a:prstClr val="black"/>
                                      </a:solidFill>
                                      <a:latin typeface="Cambria Math" panose="02040503050406030204" pitchFamily="18" charset="0"/>
                                      <a:ea typeface="Microsoft YaHei" panose="020B0503020204020204" pitchFamily="34" charset="-122"/>
                                    </a:rPr>
                                    <m:t>𝑘</m:t>
                                  </m:r>
                                </m:sub>
                              </m:sSub>
                              <m:sSub>
                                <m:sSubPr>
                                  <m:ctrlPr>
                                    <a:rPr lang="en-US" altLang="zh-CN" sz="2400" i="1">
                                      <a:solidFill>
                                        <a:prstClr val="black"/>
                                      </a:solidFill>
                                      <a:latin typeface="Cambria Math" panose="02040503050406030204" pitchFamily="18" charset="0"/>
                                      <a:ea typeface="Microsoft YaHei" panose="020B0503020204020204" pitchFamily="34" charset="-122"/>
                                    </a:rPr>
                                  </m:ctrlPr>
                                </m:sSubPr>
                                <m:e>
                                  <m:r>
                                    <a:rPr lang="en-US" altLang="zh-CN" sz="2400" i="1">
                                      <a:solidFill>
                                        <a:prstClr val="black"/>
                                      </a:solidFill>
                                      <a:latin typeface="Cambria Math" panose="02040503050406030204" pitchFamily="18" charset="0"/>
                                      <a:ea typeface="Microsoft YaHei" panose="020B0503020204020204" pitchFamily="34" charset="-122"/>
                                    </a:rPr>
                                    <m:t>𝑝</m:t>
                                  </m:r>
                                </m:e>
                                <m:sub>
                                  <m:sSup>
                                    <m:sSupPr>
                                      <m:ctrlPr>
                                        <a:rPr lang="en-US" altLang="zh-CN" sz="2400" i="1" smtClean="0">
                                          <a:solidFill>
                                            <a:prstClr val="black"/>
                                          </a:solidFill>
                                          <a:latin typeface="Cambria Math" panose="02040503050406030204" pitchFamily="18" charset="0"/>
                                          <a:ea typeface="Microsoft YaHei" panose="020B0503020204020204" pitchFamily="34" charset="-122"/>
                                        </a:rPr>
                                      </m:ctrlPr>
                                    </m:sSupPr>
                                    <m:e>
                                      <m:r>
                                        <a:rPr lang="en-US" altLang="zh-CN" sz="2400" b="0" i="1" smtClean="0">
                                          <a:solidFill>
                                            <a:prstClr val="black"/>
                                          </a:solidFill>
                                          <a:latin typeface="Cambria Math" panose="02040503050406030204" pitchFamily="18" charset="0"/>
                                          <a:ea typeface="Microsoft YaHei" panose="020B0503020204020204" pitchFamily="34" charset="-122"/>
                                        </a:rPr>
                                        <m:t>𝑘</m:t>
                                      </m:r>
                                    </m:e>
                                    <m:sup>
                                      <m:r>
                                        <a:rPr lang="en-US" altLang="zh-CN" sz="2400" b="0" i="1" smtClean="0">
                                          <a:solidFill>
                                            <a:prstClr val="black"/>
                                          </a:solidFill>
                                          <a:latin typeface="Cambria Math" panose="02040503050406030204" pitchFamily="18" charset="0"/>
                                          <a:ea typeface="Microsoft YaHei" panose="020B0503020204020204" pitchFamily="34" charset="-122"/>
                                        </a:rPr>
                                        <m:t>′</m:t>
                                      </m:r>
                                    </m:sup>
                                  </m:sSup>
                                </m:sub>
                              </m:sSub>
                            </m:e>
                          </m:nary>
                        </m:e>
                      </m:nary>
                      <m:r>
                        <a:rPr lang="en-US" altLang="zh-CN" sz="2400" i="1">
                          <a:solidFill>
                            <a:prstClr val="black"/>
                          </a:solidFill>
                          <a:latin typeface="Cambria Math" panose="02040503050406030204" pitchFamily="18" charset="0"/>
                          <a:ea typeface="Microsoft YaHei" panose="020B0503020204020204" pitchFamily="34" charset="-122"/>
                        </a:rPr>
                        <m:t>=1−</m:t>
                      </m:r>
                      <m:nary>
                        <m:naryPr>
                          <m:chr m:val="∑"/>
                          <m:ctrlPr>
                            <a:rPr lang="en-US" altLang="zh-CN" sz="2400" i="1">
                              <a:solidFill>
                                <a:prstClr val="black"/>
                              </a:solidFill>
                              <a:latin typeface="Cambria Math" panose="02040503050406030204" pitchFamily="18" charset="0"/>
                              <a:ea typeface="Microsoft YaHei" panose="020B0503020204020204" pitchFamily="34" charset="-122"/>
                            </a:rPr>
                          </m:ctrlPr>
                        </m:naryPr>
                        <m:sub>
                          <m:r>
                            <m:rPr>
                              <m:brk m:alnAt="23"/>
                            </m:rPr>
                            <a:rPr lang="en-US" altLang="zh-CN" sz="2400" i="1">
                              <a:solidFill>
                                <a:prstClr val="black"/>
                              </a:solidFill>
                              <a:latin typeface="Cambria Math" panose="02040503050406030204" pitchFamily="18" charset="0"/>
                              <a:ea typeface="Microsoft YaHei" panose="020B0503020204020204" pitchFamily="34" charset="-122"/>
                            </a:rPr>
                            <m:t>𝑘</m:t>
                          </m:r>
                          <m:r>
                            <a:rPr lang="en-US" altLang="zh-CN" sz="2400" i="1">
                              <a:solidFill>
                                <a:prstClr val="black"/>
                              </a:solidFill>
                              <a:latin typeface="Cambria Math" panose="02040503050406030204" pitchFamily="18" charset="0"/>
                              <a:ea typeface="Microsoft YaHei" panose="020B0503020204020204" pitchFamily="34" charset="-122"/>
                            </a:rPr>
                            <m:t>=1</m:t>
                          </m:r>
                        </m:sub>
                        <m:sup>
                          <m:r>
                            <a:rPr lang="en-US" altLang="zh-CN" sz="2400" i="1">
                              <a:solidFill>
                                <a:prstClr val="black"/>
                              </a:solidFill>
                              <a:latin typeface="Cambria Math" panose="02040503050406030204" pitchFamily="18" charset="0"/>
                              <a:ea typeface="Microsoft YaHei" panose="020B0503020204020204" pitchFamily="34" charset="-122"/>
                            </a:rPr>
                            <m:t>𝑦</m:t>
                          </m:r>
                        </m:sup>
                        <m:e>
                          <m:sSubSup>
                            <m:sSubSupPr>
                              <m:ctrlPr>
                                <a:rPr lang="en-US" altLang="zh-CN" sz="2400" i="1">
                                  <a:solidFill>
                                    <a:prstClr val="black"/>
                                  </a:solidFill>
                                  <a:latin typeface="Cambria Math" panose="02040503050406030204" pitchFamily="18" charset="0"/>
                                  <a:ea typeface="Microsoft YaHei" panose="020B0503020204020204" pitchFamily="34" charset="-122"/>
                                </a:rPr>
                              </m:ctrlPr>
                            </m:sSubSupPr>
                            <m:e>
                              <m:r>
                                <a:rPr lang="en-US" altLang="zh-CN" sz="2400" i="1">
                                  <a:solidFill>
                                    <a:prstClr val="black"/>
                                  </a:solidFill>
                                  <a:latin typeface="Cambria Math" panose="02040503050406030204" pitchFamily="18" charset="0"/>
                                  <a:ea typeface="Microsoft YaHei" panose="020B0503020204020204" pitchFamily="34" charset="-122"/>
                                </a:rPr>
                                <m:t>𝑝</m:t>
                              </m:r>
                            </m:e>
                            <m:sub>
                              <m:r>
                                <a:rPr lang="en-US" altLang="zh-CN" sz="2400" i="1">
                                  <a:solidFill>
                                    <a:prstClr val="black"/>
                                  </a:solidFill>
                                  <a:latin typeface="Cambria Math" panose="02040503050406030204" pitchFamily="18" charset="0"/>
                                  <a:ea typeface="Microsoft YaHei" panose="020B0503020204020204" pitchFamily="34" charset="-122"/>
                                </a:rPr>
                                <m:t>𝑘</m:t>
                              </m:r>
                            </m:sub>
                            <m:sup>
                              <m:r>
                                <a:rPr lang="en-US" altLang="zh-CN" sz="2400" i="1">
                                  <a:solidFill>
                                    <a:prstClr val="black"/>
                                  </a:solidFill>
                                  <a:latin typeface="Cambria Math" panose="02040503050406030204" pitchFamily="18" charset="0"/>
                                  <a:ea typeface="Microsoft YaHei" panose="020B0503020204020204" pitchFamily="34" charset="-122"/>
                                </a:rPr>
                                <m:t>2</m:t>
                              </m:r>
                            </m:sup>
                          </m:sSubSup>
                        </m:e>
                      </m:nary>
                    </m:oMath>
                  </m:oMathPara>
                </a14:m>
                <a:endParaRPr lang="en-US" altLang="zh-CN" sz="2800" dirty="0">
                  <a:solidFill>
                    <a:prstClr val="black"/>
                  </a:solidFill>
                  <a:latin typeface="微软雅黑"/>
                </a:endParaRPr>
              </a:p>
            </p:txBody>
          </p:sp>
        </mc:Choice>
        <mc:Fallback xmlns="">
          <p:sp>
            <p:nvSpPr>
              <p:cNvPr id="3" name="矩形 2">
                <a:extLst>
                  <a:ext uri="{FF2B5EF4-FFF2-40B4-BE49-F238E27FC236}">
                    <a16:creationId xmlns:a16="http://schemas.microsoft.com/office/drawing/2014/main" id="{EDCB3B7D-2FA0-4DE4-9F55-83D5DD72F756}"/>
                  </a:ext>
                </a:extLst>
              </p:cNvPr>
              <p:cNvSpPr>
                <a:spLocks noRot="1" noChangeAspect="1" noMove="1" noResize="1" noEditPoints="1" noAdjustHandles="1" noChangeArrowheads="1" noChangeShapeType="1" noTextEdit="1"/>
              </p:cNvSpPr>
              <p:nvPr/>
            </p:nvSpPr>
            <p:spPr>
              <a:xfrm>
                <a:off x="3708326" y="3520126"/>
                <a:ext cx="5291064" cy="111299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57A419DC-DC0B-4363-8A80-8C3BDE9E8CEB}"/>
                  </a:ext>
                </a:extLst>
              </p:cNvPr>
              <p:cNvSpPr/>
              <p:nvPr/>
            </p:nvSpPr>
            <p:spPr>
              <a:xfrm>
                <a:off x="922561" y="4909631"/>
                <a:ext cx="10812240" cy="972767"/>
              </a:xfrm>
              <a:prstGeom prst="rect">
                <a:avLst/>
              </a:prstGeom>
            </p:spPr>
            <p:txBody>
              <a:bodyPr wrap="square">
                <a:spAutoFit/>
              </a:bodyPr>
              <a:lstStyle/>
              <a:p>
                <a:pPr>
                  <a:lnSpc>
                    <a:spcPct val="125000"/>
                  </a:lnSpc>
                </a:pPr>
                <a:r>
                  <a:rPr lang="zh-CN" altLang="en-US" sz="2400" dirty="0">
                    <a:solidFill>
                      <a:prstClr val="black"/>
                    </a:solidFill>
                    <a:latin typeface="微软雅黑"/>
                  </a:rPr>
                  <a:t>       直观来说，基尼值反映了从数据集</a:t>
                </a:r>
                <a:r>
                  <a:rPr lang="en-US" altLang="zh-CN" sz="2400" dirty="0">
                    <a:solidFill>
                      <a:prstClr val="black"/>
                    </a:solidFill>
                    <a:latin typeface="微软雅黑"/>
                  </a:rPr>
                  <a:t>D</a:t>
                </a:r>
                <a:r>
                  <a:rPr lang="zh-CN" altLang="en-US" sz="2400" dirty="0">
                    <a:solidFill>
                      <a:prstClr val="black"/>
                    </a:solidFill>
                    <a:latin typeface="微软雅黑"/>
                  </a:rPr>
                  <a:t>中随机抽取两个样本，其类别标记不一致的概率，因此，</a:t>
                </a:r>
                <a:r>
                  <a:rPr lang="en-US" altLang="zh-CN"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𝐺𝑖𝑛𝑖</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𝐷</m:t>
                        </m:r>
                      </m:e>
                    </m:d>
                  </m:oMath>
                </a14:m>
                <a:r>
                  <a:rPr lang="zh-CN" altLang="en-US" sz="2400" dirty="0">
                    <a:solidFill>
                      <a:srgbClr val="FF0000"/>
                    </a:solidFill>
                    <a:latin typeface="微软雅黑"/>
                  </a:rPr>
                  <a:t>越小</a:t>
                </a:r>
                <a:r>
                  <a:rPr lang="zh-CN" altLang="en-US" sz="2400" dirty="0">
                    <a:solidFill>
                      <a:prstClr val="black"/>
                    </a:solidFill>
                    <a:latin typeface="微软雅黑"/>
                  </a:rPr>
                  <a:t>，则数据集</a:t>
                </a:r>
                <a:r>
                  <a:rPr lang="en-US" altLang="zh-CN" sz="2400" dirty="0">
                    <a:solidFill>
                      <a:prstClr val="black"/>
                    </a:solidFill>
                    <a:latin typeface="微软雅黑"/>
                  </a:rPr>
                  <a:t>D</a:t>
                </a:r>
                <a:r>
                  <a:rPr lang="zh-CN" altLang="en-US" sz="2400" dirty="0">
                    <a:solidFill>
                      <a:prstClr val="black"/>
                    </a:solidFill>
                    <a:latin typeface="微软雅黑"/>
                  </a:rPr>
                  <a:t>的</a:t>
                </a:r>
                <a:r>
                  <a:rPr lang="zh-CN" altLang="en-US" sz="2400" dirty="0">
                    <a:solidFill>
                      <a:srgbClr val="FF0000"/>
                    </a:solidFill>
                    <a:latin typeface="微软雅黑"/>
                  </a:rPr>
                  <a:t>纯度越高</a:t>
                </a:r>
                <a:r>
                  <a:rPr lang="zh-CN" altLang="en-US" sz="2400" dirty="0">
                    <a:solidFill>
                      <a:prstClr val="black"/>
                    </a:solidFill>
                    <a:latin typeface="微软雅黑"/>
                  </a:rPr>
                  <a:t>。</a:t>
                </a:r>
                <a:endParaRPr lang="zh-CN" altLang="en-US" sz="1600" dirty="0"/>
              </a:p>
            </p:txBody>
          </p:sp>
        </mc:Choice>
        <mc:Fallback xmlns="">
          <p:sp>
            <p:nvSpPr>
              <p:cNvPr id="5" name="矩形 4">
                <a:extLst>
                  <a:ext uri="{FF2B5EF4-FFF2-40B4-BE49-F238E27FC236}">
                    <a16:creationId xmlns:a16="http://schemas.microsoft.com/office/drawing/2014/main" id="{57A419DC-DC0B-4363-8A80-8C3BDE9E8CEB}"/>
                  </a:ext>
                </a:extLst>
              </p:cNvPr>
              <p:cNvSpPr>
                <a:spLocks noRot="1" noChangeAspect="1" noMove="1" noResize="1" noEditPoints="1" noAdjustHandles="1" noChangeArrowheads="1" noChangeShapeType="1" noTextEdit="1"/>
              </p:cNvSpPr>
              <p:nvPr/>
            </p:nvSpPr>
            <p:spPr>
              <a:xfrm>
                <a:off x="922561" y="4909631"/>
                <a:ext cx="10812240" cy="972767"/>
              </a:xfrm>
              <a:prstGeom prst="rect">
                <a:avLst/>
              </a:prstGeom>
              <a:blipFill>
                <a:blip r:embed="rId5"/>
                <a:stretch>
                  <a:fillRect l="-821" r="-703" b="-12821"/>
                </a:stretch>
              </a:blipFill>
            </p:spPr>
            <p:txBody>
              <a:bodyPr/>
              <a:lstStyle/>
              <a:p>
                <a:r>
                  <a:rPr lang="en-CN">
                    <a:noFill/>
                  </a:rPr>
                  <a:t> </a:t>
                </a:r>
              </a:p>
            </p:txBody>
          </p:sp>
        </mc:Fallback>
      </mc:AlternateContent>
      <p:sp>
        <p:nvSpPr>
          <p:cNvPr id="2" name="灯片编号占位符 1"/>
          <p:cNvSpPr>
            <a:spLocks noGrp="1"/>
          </p:cNvSpPr>
          <p:nvPr>
            <p:ph type="sldNum" sz="quarter" idx="14"/>
          </p:nvPr>
        </p:nvSpPr>
        <p:spPr/>
        <p:txBody>
          <a:bodyPr/>
          <a:lstStyle/>
          <a:p>
            <a:fld id="{AF69888C-E133-43D9-A638-B5C95925B91C}" type="slidenum">
              <a:rPr lang="zh-CN" altLang="en-US" smtClean="0"/>
              <a:t>41</a:t>
            </a:fld>
            <a:endParaRPr lang="zh-CN" altLang="en-US" dirty="0"/>
          </a:p>
        </p:txBody>
      </p:sp>
    </p:spTree>
    <p:extLst>
      <p:ext uri="{BB962C8B-B14F-4D97-AF65-F5344CB8AC3E}">
        <p14:creationId xmlns:p14="http://schemas.microsoft.com/office/powerpoint/2010/main" val="4190695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2.3</a:t>
            </a:r>
            <a:r>
              <a:rPr lang="zh-CN" altLang="en-US" sz="4000" dirty="0"/>
              <a:t>、</a:t>
            </a:r>
            <a:r>
              <a:rPr lang="en-US" altLang="zh-CN" sz="4000" dirty="0"/>
              <a:t>CART</a:t>
            </a:r>
            <a:r>
              <a:rPr lang="zh-CN" altLang="en-US" sz="4000" dirty="0"/>
              <a:t>算法</a:t>
            </a:r>
          </a:p>
        </p:txBody>
      </p:sp>
      <p:sp>
        <p:nvSpPr>
          <p:cNvPr id="7" name="矩形 6">
            <a:extLst>
              <a:ext uri="{FF2B5EF4-FFF2-40B4-BE49-F238E27FC236}">
                <a16:creationId xmlns:a16="http://schemas.microsoft.com/office/drawing/2014/main" id="{D81A8123-1152-46D1-AF9F-B8471A64CBD9}"/>
              </a:ext>
            </a:extLst>
          </p:cNvPr>
          <p:cNvSpPr/>
          <p:nvPr/>
        </p:nvSpPr>
        <p:spPr>
          <a:xfrm>
            <a:off x="922561" y="832116"/>
            <a:ext cx="2287806" cy="633187"/>
          </a:xfrm>
          <a:prstGeom prst="rect">
            <a:avLst/>
          </a:prstGeom>
        </p:spPr>
        <p:txBody>
          <a:bodyPr wrap="none">
            <a:spAutoFit/>
          </a:bodyPr>
          <a:lstStyle/>
          <a:p>
            <a:pPr marL="342900" lvl="0" indent="-342900">
              <a:lnSpc>
                <a:spcPct val="120000"/>
              </a:lnSpc>
              <a:buFont typeface="Wingdings" pitchFamily="2" charset="2"/>
              <a:buChar char="Ø"/>
            </a:pPr>
            <a:r>
              <a:rPr lang="zh-CN" altLang="en-US" sz="3200" spc="-10" dirty="0">
                <a:latin typeface="微软雅黑"/>
              </a:rPr>
              <a:t> 划分标准</a:t>
            </a:r>
            <a:endParaRPr lang="en-US" altLang="zh-CN" sz="3200" spc="-10" dirty="0">
              <a:latin typeface="微软雅黑"/>
            </a:endParaRPr>
          </a:p>
        </p:txBody>
      </p:sp>
      <p:sp>
        <p:nvSpPr>
          <p:cNvPr id="32" name="矩形 31">
            <a:extLst>
              <a:ext uri="{FF2B5EF4-FFF2-40B4-BE49-F238E27FC236}">
                <a16:creationId xmlns:a16="http://schemas.microsoft.com/office/drawing/2014/main" id="{C46ACF4F-6734-4612-9FFA-80C80CE5448E}"/>
              </a:ext>
            </a:extLst>
          </p:cNvPr>
          <p:cNvSpPr/>
          <p:nvPr/>
        </p:nvSpPr>
        <p:spPr>
          <a:xfrm>
            <a:off x="1074169" y="1555541"/>
            <a:ext cx="10315190" cy="581762"/>
          </a:xfrm>
          <a:prstGeom prst="rect">
            <a:avLst/>
          </a:prstGeom>
        </p:spPr>
        <p:txBody>
          <a:bodyPr wrap="square">
            <a:spAutoFit/>
          </a:bodyPr>
          <a:lstStyle/>
          <a:p>
            <a:pPr>
              <a:lnSpc>
                <a:spcPct val="125000"/>
              </a:lnSpc>
            </a:pPr>
            <a:r>
              <a:rPr lang="zh-CN" altLang="en-US" sz="2800" dirty="0">
                <a:solidFill>
                  <a:srgbClr val="121212"/>
                </a:solidFill>
                <a:latin typeface="+mn-ea"/>
              </a:rPr>
              <a:t>    </a:t>
            </a:r>
            <a:r>
              <a:rPr lang="zh-CN" altLang="en-US" sz="2400" dirty="0">
                <a:solidFill>
                  <a:srgbClr val="121212"/>
                </a:solidFill>
                <a:latin typeface="+mn-ea"/>
              </a:rPr>
              <a:t>属性</a:t>
            </a:r>
            <a:r>
              <a:rPr lang="en-US" altLang="zh-CN" sz="2400" dirty="0">
                <a:solidFill>
                  <a:srgbClr val="121212"/>
                </a:solidFill>
                <a:latin typeface="+mn-ea"/>
              </a:rPr>
              <a:t>A</a:t>
            </a:r>
            <a:r>
              <a:rPr lang="zh-CN" altLang="en-US" sz="2400" dirty="0">
                <a:solidFill>
                  <a:srgbClr val="121212"/>
                </a:solidFill>
                <a:latin typeface="+mn-ea"/>
              </a:rPr>
              <a:t>的基尼指数定义为</a:t>
            </a:r>
            <a:endParaRPr lang="zh-CN" altLang="en-US" sz="2800" dirty="0">
              <a:solidFill>
                <a:srgbClr val="121212"/>
              </a:solidFill>
              <a:latin typeface="+mn-ea"/>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0856434-FA02-44CB-BF5E-DB15BBF8FA27}"/>
                  </a:ext>
                </a:extLst>
              </p:cNvPr>
              <p:cNvSpPr txBox="1"/>
              <p:nvPr/>
            </p:nvSpPr>
            <p:spPr>
              <a:xfrm>
                <a:off x="1559730" y="2227541"/>
                <a:ext cx="9344068" cy="11306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𝐺𝑖𝑛𝑖</m:t>
                      </m:r>
                      <m:r>
                        <a:rPr lang="en-US" altLang="zh-CN" sz="2400" b="0" i="1" smtClean="0">
                          <a:latin typeface="Cambria Math" panose="02040503050406030204" pitchFamily="18" charset="0"/>
                        </a:rPr>
                        <m:t>_</m:t>
                      </m:r>
                      <m:r>
                        <a:rPr lang="en-US" altLang="zh-CN" sz="2400" b="0" i="1" smtClean="0">
                          <a:latin typeface="Cambria Math" panose="02040503050406030204" pitchFamily="18" charset="0"/>
                        </a:rPr>
                        <m:t>𝑖𝑛𝑑𝑒𝑥</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𝐷</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e>
                      </m:d>
                      <m:r>
                        <a:rPr lang="en-US" altLang="zh-CN" sz="2400" b="0" i="1" smtClean="0">
                          <a:latin typeface="Cambria Math" panose="02040503050406030204" pitchFamily="18" charset="0"/>
                        </a:rPr>
                        <m:t>=</m:t>
                      </m:r>
                      <m:nary>
                        <m:naryPr>
                          <m:chr m:val="∑"/>
                          <m:ctrlPr>
                            <a:rPr lang="en-US" altLang="zh-CN" sz="2400" i="1">
                              <a:latin typeface="Cambria Math" panose="02040503050406030204" pitchFamily="18" charset="0"/>
                              <a:ea typeface="Microsoft YaHei" panose="020B0503020204020204" pitchFamily="34" charset="-122"/>
                            </a:rPr>
                          </m:ctrlPr>
                        </m:naryPr>
                        <m:sub>
                          <m:r>
                            <a:rPr lang="en-US" altLang="zh-CN" sz="2400" b="0" i="1" smtClean="0">
                              <a:latin typeface="Cambria Math" panose="02040503050406030204" pitchFamily="18" charset="0"/>
                              <a:ea typeface="Microsoft YaHei" panose="020B0503020204020204" pitchFamily="34" charset="-122"/>
                            </a:rPr>
                            <m:t>𝑣</m:t>
                          </m:r>
                          <m:r>
                            <a:rPr lang="en-US" altLang="zh-CN" sz="2400" i="1">
                              <a:latin typeface="Cambria Math" panose="02040503050406030204" pitchFamily="18" charset="0"/>
                              <a:ea typeface="Microsoft YaHei" panose="020B0503020204020204" pitchFamily="34" charset="-122"/>
                            </a:rPr>
                            <m:t>=1</m:t>
                          </m:r>
                        </m:sub>
                        <m:sup>
                          <m:r>
                            <a:rPr lang="en-US" altLang="zh-CN" sz="2400" b="0" i="1" smtClean="0">
                              <a:latin typeface="Cambria Math" panose="02040503050406030204" pitchFamily="18" charset="0"/>
                              <a:ea typeface="Microsoft YaHei" panose="020B0503020204020204" pitchFamily="34" charset="-122"/>
                            </a:rPr>
                            <m:t>𝑉</m:t>
                          </m:r>
                        </m:sup>
                        <m:e>
                          <m:f>
                            <m:fPr>
                              <m:ctrlPr>
                                <a:rPr lang="en-US" altLang="zh-CN" sz="2400" i="1">
                                  <a:solidFill>
                                    <a:prstClr val="black"/>
                                  </a:solidFill>
                                  <a:latin typeface="Cambria Math" panose="02040503050406030204" pitchFamily="18" charset="0"/>
                                  <a:ea typeface="Microsoft YaHei" panose="020B0503020204020204" pitchFamily="34" charset="-122"/>
                                </a:rPr>
                              </m:ctrlPr>
                            </m:fPr>
                            <m:num>
                              <m:d>
                                <m:dPr>
                                  <m:begChr m:val="|"/>
                                  <m:endChr m:val="|"/>
                                  <m:ctrlPr>
                                    <a:rPr lang="en-US" altLang="zh-CN" sz="2400" i="1">
                                      <a:solidFill>
                                        <a:prstClr val="black"/>
                                      </a:solidFill>
                                      <a:latin typeface="Cambria Math" panose="02040503050406030204" pitchFamily="18" charset="0"/>
                                      <a:ea typeface="Microsoft YaHei" panose="020B0503020204020204" pitchFamily="34" charset="-122"/>
                                    </a:rPr>
                                  </m:ctrlPr>
                                </m:dPr>
                                <m:e>
                                  <m:sSup>
                                    <m:sSupPr>
                                      <m:ctrlPr>
                                        <a:rPr lang="en-US" altLang="zh-CN" sz="2400" i="1">
                                          <a:solidFill>
                                            <a:prstClr val="black"/>
                                          </a:solidFill>
                                          <a:latin typeface="Cambria Math" panose="02040503050406030204" pitchFamily="18" charset="0"/>
                                          <a:ea typeface="Microsoft YaHei" panose="020B0503020204020204" pitchFamily="34" charset="-122"/>
                                        </a:rPr>
                                      </m:ctrlPr>
                                    </m:sSupPr>
                                    <m:e>
                                      <m:r>
                                        <a:rPr lang="en-US" altLang="zh-CN" sz="2400" i="1">
                                          <a:solidFill>
                                            <a:prstClr val="black"/>
                                          </a:solidFill>
                                          <a:latin typeface="Cambria Math" panose="02040503050406030204" pitchFamily="18" charset="0"/>
                                          <a:ea typeface="Microsoft YaHei" panose="020B0503020204020204" pitchFamily="34" charset="-122"/>
                                        </a:rPr>
                                        <m:t>𝐷</m:t>
                                      </m:r>
                                    </m:e>
                                    <m:sup>
                                      <m:r>
                                        <a:rPr lang="en-US" altLang="zh-CN" sz="2400" i="1">
                                          <a:solidFill>
                                            <a:prstClr val="black"/>
                                          </a:solidFill>
                                          <a:latin typeface="Cambria Math" panose="02040503050406030204" pitchFamily="18" charset="0"/>
                                          <a:ea typeface="Microsoft YaHei" panose="020B0503020204020204" pitchFamily="34" charset="-122"/>
                                        </a:rPr>
                                        <m:t>𝑣</m:t>
                                      </m:r>
                                    </m:sup>
                                  </m:sSup>
                                </m:e>
                              </m:d>
                            </m:num>
                            <m:den>
                              <m:d>
                                <m:dPr>
                                  <m:begChr m:val="|"/>
                                  <m:endChr m:val="|"/>
                                  <m:ctrlPr>
                                    <a:rPr lang="en-US" altLang="zh-CN" sz="2400" i="1">
                                      <a:solidFill>
                                        <a:prstClr val="black"/>
                                      </a:solidFill>
                                      <a:latin typeface="Cambria Math" panose="02040503050406030204" pitchFamily="18" charset="0"/>
                                      <a:ea typeface="Microsoft YaHei" panose="020B0503020204020204" pitchFamily="34" charset="-122"/>
                                    </a:rPr>
                                  </m:ctrlPr>
                                </m:dPr>
                                <m:e>
                                  <m:r>
                                    <a:rPr lang="en-US" altLang="zh-CN" sz="2400" i="1">
                                      <a:solidFill>
                                        <a:prstClr val="black"/>
                                      </a:solidFill>
                                      <a:latin typeface="Cambria Math" panose="02040503050406030204" pitchFamily="18" charset="0"/>
                                      <a:ea typeface="Microsoft YaHei" panose="020B0503020204020204" pitchFamily="34" charset="-122"/>
                                    </a:rPr>
                                    <m:t>𝐷</m:t>
                                  </m:r>
                                </m:e>
                              </m:d>
                            </m:den>
                          </m:f>
                        </m:e>
                      </m:nary>
                      <m:r>
                        <a:rPr lang="en-US" altLang="zh-CN" sz="2400" i="1">
                          <a:latin typeface="Cambria Math" panose="02040503050406030204" pitchFamily="18" charset="0"/>
                        </a:rPr>
                        <m:t>𝐺𝑖𝑛𝑖</m:t>
                      </m:r>
                      <m:d>
                        <m:dPr>
                          <m:ctrlPr>
                            <a:rPr lang="en-US" altLang="zh-CN" sz="2400" i="1">
                              <a:latin typeface="Cambria Math" panose="02040503050406030204" pitchFamily="18" charset="0"/>
                            </a:rPr>
                          </m:ctrlPr>
                        </m:dPr>
                        <m:e>
                          <m:sSup>
                            <m:sSupPr>
                              <m:ctrlPr>
                                <a:rPr lang="en-US" altLang="zh-CN" sz="2400" i="1">
                                  <a:solidFill>
                                    <a:prstClr val="black"/>
                                  </a:solidFill>
                                  <a:latin typeface="Cambria Math" panose="02040503050406030204" pitchFamily="18" charset="0"/>
                                  <a:ea typeface="Microsoft YaHei" panose="020B0503020204020204" pitchFamily="34" charset="-122"/>
                                </a:rPr>
                              </m:ctrlPr>
                            </m:sSupPr>
                            <m:e>
                              <m:r>
                                <a:rPr lang="en-US" altLang="zh-CN" sz="2400" i="1">
                                  <a:solidFill>
                                    <a:prstClr val="black"/>
                                  </a:solidFill>
                                  <a:latin typeface="Cambria Math" panose="02040503050406030204" pitchFamily="18" charset="0"/>
                                  <a:ea typeface="Microsoft YaHei" panose="020B0503020204020204" pitchFamily="34" charset="-122"/>
                                </a:rPr>
                                <m:t>𝐷</m:t>
                              </m:r>
                            </m:e>
                            <m:sup>
                              <m:r>
                                <a:rPr lang="en-US" altLang="zh-CN" sz="2400" i="1">
                                  <a:solidFill>
                                    <a:prstClr val="black"/>
                                  </a:solidFill>
                                  <a:latin typeface="Cambria Math" panose="02040503050406030204" pitchFamily="18" charset="0"/>
                                  <a:ea typeface="Microsoft YaHei" panose="020B0503020204020204" pitchFamily="34" charset="-122"/>
                                </a:rPr>
                                <m:t>𝑣</m:t>
                              </m:r>
                            </m:sup>
                          </m:sSup>
                        </m:e>
                      </m:d>
                    </m:oMath>
                  </m:oMathPara>
                </a14:m>
                <a:endParaRPr lang="en-US" altLang="zh-CN" sz="2400" dirty="0">
                  <a:latin typeface="+mn-ea"/>
                </a:endParaRPr>
              </a:p>
            </p:txBody>
          </p:sp>
        </mc:Choice>
        <mc:Fallback xmlns="">
          <p:sp>
            <p:nvSpPr>
              <p:cNvPr id="6" name="文本框 5">
                <a:extLst>
                  <a:ext uri="{FF2B5EF4-FFF2-40B4-BE49-F238E27FC236}">
                    <a16:creationId xmlns:a16="http://schemas.microsoft.com/office/drawing/2014/main" id="{E0856434-FA02-44CB-BF5E-DB15BBF8FA27}"/>
                  </a:ext>
                </a:extLst>
              </p:cNvPr>
              <p:cNvSpPr txBox="1">
                <a:spLocks noRot="1" noChangeAspect="1" noMove="1" noResize="1" noEditPoints="1" noAdjustHandles="1" noChangeArrowheads="1" noChangeShapeType="1" noTextEdit="1"/>
              </p:cNvSpPr>
              <p:nvPr/>
            </p:nvSpPr>
            <p:spPr>
              <a:xfrm>
                <a:off x="1559730" y="2227541"/>
                <a:ext cx="9344068" cy="113069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F29F8B56-FBE9-4A01-AD90-5F607A74981A}"/>
                  </a:ext>
                </a:extLst>
              </p:cNvPr>
              <p:cNvSpPr/>
              <p:nvPr/>
            </p:nvSpPr>
            <p:spPr>
              <a:xfrm>
                <a:off x="1423966" y="3696845"/>
                <a:ext cx="10168594" cy="1292020"/>
              </a:xfrm>
              <a:prstGeom prst="rect">
                <a:avLst/>
              </a:prstGeom>
            </p:spPr>
            <p:txBody>
              <a:bodyPr wrap="square">
                <a:spAutoFit/>
              </a:bodyPr>
              <a:lstStyle/>
              <a:p>
                <a:pPr lvl="0">
                  <a:lnSpc>
                    <a:spcPct val="125000"/>
                  </a:lnSpc>
                </a:pPr>
                <a:r>
                  <a:rPr lang="zh-CN" altLang="en-US" sz="2800" dirty="0">
                    <a:solidFill>
                      <a:srgbClr val="121212"/>
                    </a:solidFill>
                    <a:latin typeface="微软雅黑"/>
                  </a:rPr>
                  <a:t>       </a:t>
                </a:r>
                <a:r>
                  <a:rPr lang="zh-CN" altLang="en-US" sz="2400" dirty="0">
                    <a:solidFill>
                      <a:srgbClr val="121212"/>
                    </a:solidFill>
                    <a:latin typeface="微软雅黑"/>
                  </a:rPr>
                  <a:t>在候选属性集合中，选择划分后</a:t>
                </a:r>
                <a:r>
                  <a:rPr lang="zh-CN" altLang="en-US" sz="2400" dirty="0">
                    <a:solidFill>
                      <a:srgbClr val="FF0000"/>
                    </a:solidFill>
                    <a:latin typeface="微软雅黑"/>
                  </a:rPr>
                  <a:t>基尼指数最小</a:t>
                </a:r>
                <a:r>
                  <a:rPr lang="zh-CN" altLang="en-US" sz="2400" dirty="0">
                    <a:solidFill>
                      <a:srgbClr val="121212"/>
                    </a:solidFill>
                    <a:latin typeface="微软雅黑"/>
                  </a:rPr>
                  <a:t>的属性作为最优划分属性，即</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𝑖</m:t>
                        </m:r>
                      </m:sub>
                    </m:sSub>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arg</m:t>
                    </m:r>
                    <m:r>
                      <a:rPr lang="en-US" altLang="zh-CN" sz="2400" b="0" i="0" smtClean="0">
                        <a:latin typeface="Cambria Math" panose="02040503050406030204" pitchFamily="18" charset="0"/>
                      </a:rPr>
                      <m:t> </m:t>
                    </m:r>
                    <m:func>
                      <m:funcPr>
                        <m:ctrlPr>
                          <a:rPr lang="en-US" altLang="zh-CN" sz="2400" b="0" i="1" smtClean="0">
                            <a:latin typeface="Cambria Math" panose="02040503050406030204" pitchFamily="18" charset="0"/>
                          </a:rPr>
                        </m:ctrlPr>
                      </m:funcPr>
                      <m:fName>
                        <m:limLow>
                          <m:limLowPr>
                            <m:ctrlPr>
                              <a:rPr lang="en-US" altLang="zh-CN" sz="2400" b="0" i="1" smtClean="0">
                                <a:latin typeface="Cambria Math" panose="02040503050406030204" pitchFamily="18" charset="0"/>
                              </a:rPr>
                            </m:ctrlPr>
                          </m:limLowPr>
                          <m:e>
                            <m:r>
                              <m:rPr>
                                <m:sty m:val="p"/>
                              </m:rPr>
                              <a:rPr lang="en-US" altLang="zh-CN" sz="2400" b="0" i="0" smtClean="0">
                                <a:latin typeface="Cambria Math" panose="02040503050406030204" pitchFamily="18" charset="0"/>
                              </a:rPr>
                              <m:t>min</m:t>
                            </m:r>
                          </m:e>
                          <m:li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𝑖</m:t>
                                </m:r>
                              </m:sub>
                            </m:sSub>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𝐴</m:t>
                            </m:r>
                          </m:lim>
                        </m:limLow>
                      </m:fName>
                      <m:e>
                        <m:r>
                          <a:rPr lang="en-US" altLang="zh-CN" sz="2400" i="1">
                            <a:latin typeface="Cambria Math" panose="02040503050406030204" pitchFamily="18" charset="0"/>
                          </a:rPr>
                          <m:t>𝐺𝑖𝑛𝑖</m:t>
                        </m:r>
                        <m:r>
                          <a:rPr lang="en-US" altLang="zh-CN" sz="2400" i="1">
                            <a:latin typeface="Cambria Math" panose="02040503050406030204" pitchFamily="18" charset="0"/>
                          </a:rPr>
                          <m:t>_</m:t>
                        </m:r>
                        <m:r>
                          <a:rPr lang="en-US" altLang="zh-CN" sz="2400" i="1">
                            <a:latin typeface="Cambria Math" panose="02040503050406030204" pitchFamily="18" charset="0"/>
                          </a:rPr>
                          <m:t>𝑖𝑛𝑑𝑒𝑥</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𝐷</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𝑖</m:t>
                                </m:r>
                              </m:sub>
                            </m:sSub>
                          </m:e>
                        </m:d>
                      </m:e>
                    </m:func>
                  </m:oMath>
                </a14:m>
                <a:endParaRPr lang="en-US" altLang="zh-CN" sz="2800" dirty="0">
                  <a:solidFill>
                    <a:srgbClr val="121212"/>
                  </a:solidFill>
                  <a:latin typeface="-apple-system"/>
                </a:endParaRPr>
              </a:p>
            </p:txBody>
          </p:sp>
        </mc:Choice>
        <mc:Fallback xmlns="">
          <p:sp>
            <p:nvSpPr>
              <p:cNvPr id="2" name="矩形 1">
                <a:extLst>
                  <a:ext uri="{FF2B5EF4-FFF2-40B4-BE49-F238E27FC236}">
                    <a16:creationId xmlns:a16="http://schemas.microsoft.com/office/drawing/2014/main" id="{F29F8B56-FBE9-4A01-AD90-5F607A74981A}"/>
                  </a:ext>
                </a:extLst>
              </p:cNvPr>
              <p:cNvSpPr>
                <a:spLocks noRot="1" noChangeAspect="1" noMove="1" noResize="1" noEditPoints="1" noAdjustHandles="1" noChangeArrowheads="1" noChangeShapeType="1" noTextEdit="1"/>
              </p:cNvSpPr>
              <p:nvPr/>
            </p:nvSpPr>
            <p:spPr>
              <a:xfrm>
                <a:off x="1423966" y="3696845"/>
                <a:ext cx="10168594" cy="1292020"/>
              </a:xfrm>
              <a:prstGeom prst="rect">
                <a:avLst/>
              </a:prstGeom>
              <a:blipFill>
                <a:blip r:embed="rId4"/>
                <a:stretch>
                  <a:fillRect l="-959" b="-1415"/>
                </a:stretch>
              </a:blipFill>
            </p:spPr>
            <p:txBody>
              <a:bodyPr/>
              <a:lstStyle/>
              <a:p>
                <a:r>
                  <a:rPr lang="zh-CN" altLang="en-US">
                    <a:noFill/>
                  </a:rPr>
                  <a:t> </a:t>
                </a:r>
              </a:p>
            </p:txBody>
          </p:sp>
        </mc:Fallback>
      </mc:AlternateContent>
      <p:sp>
        <p:nvSpPr>
          <p:cNvPr id="3" name="灯片编号占位符 2"/>
          <p:cNvSpPr>
            <a:spLocks noGrp="1"/>
          </p:cNvSpPr>
          <p:nvPr>
            <p:ph type="sldNum" sz="quarter" idx="14"/>
          </p:nvPr>
        </p:nvSpPr>
        <p:spPr/>
        <p:txBody>
          <a:bodyPr/>
          <a:lstStyle/>
          <a:p>
            <a:fld id="{AF69888C-E133-43D9-A638-B5C95925B91C}" type="slidenum">
              <a:rPr lang="zh-CN" altLang="en-US" smtClean="0"/>
              <a:t>42</a:t>
            </a:fld>
            <a:endParaRPr lang="zh-CN" altLang="en-US" dirty="0"/>
          </a:p>
        </p:txBody>
      </p:sp>
    </p:spTree>
    <p:extLst>
      <p:ext uri="{BB962C8B-B14F-4D97-AF65-F5344CB8AC3E}">
        <p14:creationId xmlns:p14="http://schemas.microsoft.com/office/powerpoint/2010/main" val="402235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2.3</a:t>
            </a:r>
            <a:r>
              <a:rPr lang="zh-CN" altLang="en-US" sz="4000" dirty="0"/>
              <a:t>、</a:t>
            </a:r>
            <a:r>
              <a:rPr lang="en-US" altLang="zh-CN" sz="4000" dirty="0"/>
              <a:t>CART</a:t>
            </a:r>
            <a:r>
              <a:rPr lang="zh-CN" altLang="en-US" sz="4000" dirty="0"/>
              <a:t>算法</a:t>
            </a:r>
          </a:p>
        </p:txBody>
      </p:sp>
      <p:graphicFrame>
        <p:nvGraphicFramePr>
          <p:cNvPr id="3" name="表格 2">
            <a:extLst>
              <a:ext uri="{FF2B5EF4-FFF2-40B4-BE49-F238E27FC236}">
                <a16:creationId xmlns:a16="http://schemas.microsoft.com/office/drawing/2014/main" id="{C1170433-89B8-40A8-A863-213062687BAD}"/>
              </a:ext>
            </a:extLst>
          </p:cNvPr>
          <p:cNvGraphicFramePr>
            <a:graphicFrameLocks noGrp="1"/>
          </p:cNvGraphicFramePr>
          <p:nvPr/>
        </p:nvGraphicFramePr>
        <p:xfrm>
          <a:off x="566958" y="804060"/>
          <a:ext cx="5529042" cy="5413016"/>
        </p:xfrm>
        <a:graphic>
          <a:graphicData uri="http://schemas.openxmlformats.org/drawingml/2006/table">
            <a:tbl>
              <a:tblPr/>
              <a:tblGrid>
                <a:gridCol w="713202">
                  <a:extLst>
                    <a:ext uri="{9D8B030D-6E8A-4147-A177-3AD203B41FA5}">
                      <a16:colId xmlns:a16="http://schemas.microsoft.com/office/drawing/2014/main" val="2644238863"/>
                    </a:ext>
                  </a:extLst>
                </a:gridCol>
                <a:gridCol w="883920">
                  <a:extLst>
                    <a:ext uri="{9D8B030D-6E8A-4147-A177-3AD203B41FA5}">
                      <a16:colId xmlns:a16="http://schemas.microsoft.com/office/drawing/2014/main" val="2891857751"/>
                    </a:ext>
                  </a:extLst>
                </a:gridCol>
                <a:gridCol w="1005840">
                  <a:extLst>
                    <a:ext uri="{9D8B030D-6E8A-4147-A177-3AD203B41FA5}">
                      <a16:colId xmlns:a16="http://schemas.microsoft.com/office/drawing/2014/main" val="127991466"/>
                    </a:ext>
                  </a:extLst>
                </a:gridCol>
                <a:gridCol w="1083066">
                  <a:extLst>
                    <a:ext uri="{9D8B030D-6E8A-4147-A177-3AD203B41FA5}">
                      <a16:colId xmlns:a16="http://schemas.microsoft.com/office/drawing/2014/main" val="1944394726"/>
                    </a:ext>
                  </a:extLst>
                </a:gridCol>
                <a:gridCol w="979414">
                  <a:extLst>
                    <a:ext uri="{9D8B030D-6E8A-4147-A177-3AD203B41FA5}">
                      <a16:colId xmlns:a16="http://schemas.microsoft.com/office/drawing/2014/main" val="509530672"/>
                    </a:ext>
                  </a:extLst>
                </a:gridCol>
                <a:gridCol w="863600">
                  <a:extLst>
                    <a:ext uri="{9D8B030D-6E8A-4147-A177-3AD203B41FA5}">
                      <a16:colId xmlns:a16="http://schemas.microsoft.com/office/drawing/2014/main" val="3316057165"/>
                    </a:ext>
                  </a:extLst>
                </a:gridCol>
              </a:tblGrid>
              <a:tr h="395465">
                <a:tc>
                  <a:txBody>
                    <a:bodyPr/>
                    <a:lstStyle/>
                    <a:p>
                      <a:pPr algn="ctr" fontAlgn="ctr"/>
                      <a:r>
                        <a:rPr lang="en-US" sz="1600" b="1" dirty="0">
                          <a:effectLst/>
                          <a:latin typeface="Times New Roman" panose="02020603050405020304" pitchFamily="18" charset="0"/>
                          <a:cs typeface="Times New Roman" panose="02020603050405020304" pitchFamily="18" charset="0"/>
                        </a:rPr>
                        <a:t>ID</a:t>
                      </a:r>
                    </a:p>
                  </a:txBody>
                  <a:tcPr marL="64945" marR="64945" marT="32473" marB="32473" anchor="ctr">
                    <a:lnL>
                      <a:noFill/>
                    </a:lnL>
                    <a:lnR>
                      <a:noFill/>
                    </a:lnR>
                    <a:lnT>
                      <a:noFill/>
                    </a:lnT>
                    <a:lnB w="7620" cap="flat" cmpd="sng" algn="ctr">
                      <a:solidFill>
                        <a:srgbClr val="B7B7B7"/>
                      </a:solidFill>
                      <a:prstDash val="solid"/>
                      <a:round/>
                      <a:headEnd type="none" w="med" len="med"/>
                      <a:tailEnd type="none" w="med" len="med"/>
                    </a:lnB>
                    <a:solidFill>
                      <a:srgbClr val="FFFFFF"/>
                    </a:solidFill>
                  </a:tcPr>
                </a:tc>
                <a:tc>
                  <a:txBody>
                    <a:bodyPr/>
                    <a:lstStyle/>
                    <a:p>
                      <a:pPr algn="ctr" fontAlgn="ctr"/>
                      <a:r>
                        <a:rPr lang="zh-CN" altLang="en-US" sz="1600" b="1" dirty="0">
                          <a:effectLst/>
                          <a:latin typeface="Times New Roman" panose="02020603050405020304" pitchFamily="18" charset="0"/>
                          <a:cs typeface="Times New Roman" panose="02020603050405020304" pitchFamily="18" charset="0"/>
                        </a:rPr>
                        <a:t>年龄</a:t>
                      </a:r>
                      <a:r>
                        <a:rPr lang="en-US" altLang="zh-CN" sz="1600" b="1" dirty="0">
                          <a:effectLst/>
                          <a:latin typeface="Times New Roman" panose="02020603050405020304" pitchFamily="18" charset="0"/>
                          <a:cs typeface="Times New Roman" panose="02020603050405020304" pitchFamily="18" charset="0"/>
                        </a:rPr>
                        <a:t>A1</a:t>
                      </a:r>
                      <a:endParaRPr lang="zh-CN" altLang="en-US" sz="1600" b="1" dirty="0">
                        <a:effectLst/>
                        <a:latin typeface="Times New Roman" panose="02020603050405020304" pitchFamily="18" charset="0"/>
                        <a:cs typeface="Times New Roman" panose="02020603050405020304" pitchFamily="18" charset="0"/>
                      </a:endParaRPr>
                    </a:p>
                  </a:txBody>
                  <a:tcPr marL="64945" marR="64945" marT="32473" marB="32473" anchor="ctr">
                    <a:lnL>
                      <a:noFill/>
                    </a:lnL>
                    <a:lnR>
                      <a:noFill/>
                    </a:lnR>
                    <a:lnT>
                      <a:noFill/>
                    </a:lnT>
                    <a:lnB w="7620" cap="flat" cmpd="sng" algn="ctr">
                      <a:solidFill>
                        <a:srgbClr val="B7B7B7"/>
                      </a:solidFill>
                      <a:prstDash val="solid"/>
                      <a:round/>
                      <a:headEnd type="none" w="med" len="med"/>
                      <a:tailEnd type="none" w="med" len="med"/>
                    </a:lnB>
                    <a:solidFill>
                      <a:srgbClr val="FFFFFF"/>
                    </a:solidFill>
                  </a:tcPr>
                </a:tc>
                <a:tc>
                  <a:txBody>
                    <a:bodyPr/>
                    <a:lstStyle/>
                    <a:p>
                      <a:pPr algn="ctr" fontAlgn="ctr"/>
                      <a:r>
                        <a:rPr lang="zh-CN" altLang="en-US" sz="1600" b="1" dirty="0">
                          <a:effectLst/>
                          <a:latin typeface="Times New Roman" panose="02020603050405020304" pitchFamily="18" charset="0"/>
                          <a:cs typeface="Times New Roman" panose="02020603050405020304" pitchFamily="18" charset="0"/>
                        </a:rPr>
                        <a:t>有工作</a:t>
                      </a:r>
                      <a:r>
                        <a:rPr lang="en-US" altLang="zh-CN" sz="1600" b="1" dirty="0">
                          <a:effectLst/>
                          <a:latin typeface="Times New Roman" panose="02020603050405020304" pitchFamily="18" charset="0"/>
                          <a:cs typeface="Times New Roman" panose="02020603050405020304" pitchFamily="18" charset="0"/>
                        </a:rPr>
                        <a:t>A2</a:t>
                      </a:r>
                      <a:endParaRPr lang="zh-CN" altLang="en-US" sz="1600" b="1" dirty="0">
                        <a:effectLst/>
                        <a:latin typeface="Times New Roman" panose="02020603050405020304" pitchFamily="18" charset="0"/>
                        <a:cs typeface="Times New Roman" panose="02020603050405020304" pitchFamily="18" charset="0"/>
                      </a:endParaRPr>
                    </a:p>
                  </a:txBody>
                  <a:tcPr marL="64945" marR="64945" marT="32473" marB="32473" anchor="ctr">
                    <a:lnL>
                      <a:noFill/>
                    </a:lnL>
                    <a:lnR>
                      <a:noFill/>
                    </a:lnR>
                    <a:lnT>
                      <a:noFill/>
                    </a:lnT>
                    <a:lnB w="7620" cap="flat" cmpd="sng" algn="ctr">
                      <a:solidFill>
                        <a:srgbClr val="B7B7B7"/>
                      </a:solidFill>
                      <a:prstDash val="solid"/>
                      <a:round/>
                      <a:headEnd type="none" w="med" len="med"/>
                      <a:tailEnd type="none" w="med" len="med"/>
                    </a:lnB>
                    <a:solidFill>
                      <a:srgbClr val="FFFFFF"/>
                    </a:solidFill>
                  </a:tcPr>
                </a:tc>
                <a:tc>
                  <a:txBody>
                    <a:bodyPr/>
                    <a:lstStyle/>
                    <a:p>
                      <a:pPr algn="ctr" fontAlgn="ctr"/>
                      <a:r>
                        <a:rPr lang="zh-CN" altLang="en-US" sz="1600" b="1" dirty="0">
                          <a:effectLst/>
                          <a:latin typeface="Times New Roman" panose="02020603050405020304" pitchFamily="18" charset="0"/>
                          <a:cs typeface="Times New Roman" panose="02020603050405020304" pitchFamily="18" charset="0"/>
                        </a:rPr>
                        <a:t>有自己的房子</a:t>
                      </a:r>
                      <a:r>
                        <a:rPr lang="en-US" altLang="zh-CN" sz="1600" b="1" dirty="0">
                          <a:effectLst/>
                          <a:latin typeface="Times New Roman" panose="02020603050405020304" pitchFamily="18" charset="0"/>
                          <a:cs typeface="Times New Roman" panose="02020603050405020304" pitchFamily="18" charset="0"/>
                        </a:rPr>
                        <a:t>A3</a:t>
                      </a:r>
                      <a:endParaRPr lang="zh-CN" altLang="en-US" sz="1600" b="1" dirty="0">
                        <a:effectLst/>
                        <a:latin typeface="Times New Roman" panose="02020603050405020304" pitchFamily="18" charset="0"/>
                        <a:cs typeface="Times New Roman" panose="02020603050405020304" pitchFamily="18" charset="0"/>
                      </a:endParaRPr>
                    </a:p>
                  </a:txBody>
                  <a:tcPr marL="64945" marR="64945" marT="32473" marB="32473" anchor="ctr">
                    <a:lnL>
                      <a:noFill/>
                    </a:lnL>
                    <a:lnR>
                      <a:noFill/>
                    </a:lnR>
                    <a:lnT>
                      <a:noFill/>
                    </a:lnT>
                    <a:lnB w="7620" cap="flat" cmpd="sng" algn="ctr">
                      <a:solidFill>
                        <a:srgbClr val="B7B7B7"/>
                      </a:solidFill>
                      <a:prstDash val="solid"/>
                      <a:round/>
                      <a:headEnd type="none" w="med" len="med"/>
                      <a:tailEnd type="none" w="med" len="med"/>
                    </a:lnB>
                    <a:solidFill>
                      <a:srgbClr val="FFFFFF"/>
                    </a:solidFill>
                  </a:tcPr>
                </a:tc>
                <a:tc>
                  <a:txBody>
                    <a:bodyPr/>
                    <a:lstStyle/>
                    <a:p>
                      <a:pPr algn="ctr" fontAlgn="ctr"/>
                      <a:r>
                        <a:rPr lang="zh-CN" altLang="en-US" sz="1600" b="1" dirty="0">
                          <a:effectLst/>
                          <a:latin typeface="Times New Roman" panose="02020603050405020304" pitchFamily="18" charset="0"/>
                          <a:cs typeface="Times New Roman" panose="02020603050405020304" pitchFamily="18" charset="0"/>
                        </a:rPr>
                        <a:t>信贷情况</a:t>
                      </a:r>
                      <a:r>
                        <a:rPr lang="en-US" altLang="zh-CN" sz="1600" b="1" dirty="0">
                          <a:effectLst/>
                          <a:latin typeface="Times New Roman" panose="02020603050405020304" pitchFamily="18" charset="0"/>
                          <a:cs typeface="Times New Roman" panose="02020603050405020304" pitchFamily="18" charset="0"/>
                        </a:rPr>
                        <a:t>A4</a:t>
                      </a:r>
                      <a:endParaRPr lang="zh-CN" altLang="en-US" sz="1600" b="1" dirty="0">
                        <a:effectLst/>
                        <a:latin typeface="Times New Roman" panose="02020603050405020304" pitchFamily="18" charset="0"/>
                        <a:cs typeface="Times New Roman" panose="02020603050405020304" pitchFamily="18" charset="0"/>
                      </a:endParaRPr>
                    </a:p>
                  </a:txBody>
                  <a:tcPr marL="64945" marR="64945" marT="32473" marB="32473" anchor="ctr">
                    <a:lnL>
                      <a:noFill/>
                    </a:lnL>
                    <a:lnR>
                      <a:noFill/>
                    </a:lnR>
                    <a:lnT>
                      <a:noFill/>
                    </a:lnT>
                    <a:lnB w="7620" cap="flat" cmpd="sng" algn="ctr">
                      <a:solidFill>
                        <a:srgbClr val="B7B7B7"/>
                      </a:solidFill>
                      <a:prstDash val="solid"/>
                      <a:round/>
                      <a:headEnd type="none" w="med" len="med"/>
                      <a:tailEnd type="none" w="med" len="med"/>
                    </a:lnB>
                    <a:solidFill>
                      <a:srgbClr val="FFFFFF"/>
                    </a:solidFill>
                  </a:tcPr>
                </a:tc>
                <a:tc>
                  <a:txBody>
                    <a:bodyPr/>
                    <a:lstStyle/>
                    <a:p>
                      <a:pPr algn="ctr" fontAlgn="ctr"/>
                      <a:r>
                        <a:rPr lang="zh-CN" altLang="en-US" sz="1600" b="1" dirty="0">
                          <a:effectLst/>
                          <a:latin typeface="Times New Roman" panose="02020603050405020304" pitchFamily="18" charset="0"/>
                          <a:cs typeface="Times New Roman" panose="02020603050405020304" pitchFamily="18" charset="0"/>
                        </a:rPr>
                        <a:t>类别</a:t>
                      </a:r>
                    </a:p>
                  </a:txBody>
                  <a:tcPr marL="64945" marR="64945" marT="32473" marB="32473" anchor="ctr">
                    <a:lnL>
                      <a:noFill/>
                    </a:lnL>
                    <a:lnR>
                      <a:noFill/>
                    </a:lnR>
                    <a:lnT>
                      <a:noFill/>
                    </a:lnT>
                    <a:lnB w="7620" cap="flat" cmpd="sng" algn="ctr">
                      <a:solidFill>
                        <a:srgbClr val="B7B7B7"/>
                      </a:solidFill>
                      <a:prstDash val="solid"/>
                      <a:round/>
                      <a:headEnd type="none" w="med" len="med"/>
                      <a:tailEnd type="none" w="med" len="med"/>
                    </a:lnB>
                    <a:solidFill>
                      <a:srgbClr val="FFFFFF"/>
                    </a:solidFill>
                  </a:tcPr>
                </a:tc>
                <a:extLst>
                  <a:ext uri="{0D108BD9-81ED-4DB2-BD59-A6C34878D82A}">
                    <a16:rowId xmlns:a16="http://schemas.microsoft.com/office/drawing/2014/main" val="2070702958"/>
                  </a:ext>
                </a:extLst>
              </a:tr>
              <a:tr h="311858">
                <a:tc>
                  <a:txBody>
                    <a:bodyPr/>
                    <a:lstStyle/>
                    <a:p>
                      <a:pPr algn="ctr" fontAlgn="ctr"/>
                      <a:r>
                        <a:rPr lang="en-US" altLang="zh-CN" sz="1700" dirty="0">
                          <a:effectLst/>
                          <a:latin typeface="Times New Roman" panose="02020603050405020304" pitchFamily="18" charset="0"/>
                          <a:cs typeface="Times New Roman" panose="02020603050405020304" pitchFamily="18" charset="0"/>
                        </a:rPr>
                        <a:t>1</a:t>
                      </a:r>
                    </a:p>
                  </a:txBody>
                  <a:tcPr marL="64945" marR="64945" marT="32473" marB="32473" anchor="ctr">
                    <a:lnL>
                      <a:noFill/>
                    </a:lnL>
                    <a:lnR>
                      <a:noFill/>
                    </a:lnR>
                    <a:lnT w="7620" cap="flat" cmpd="sng" algn="ctr">
                      <a:solidFill>
                        <a:srgbClr val="B7B7B7"/>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青年</a:t>
                      </a:r>
                    </a:p>
                  </a:txBody>
                  <a:tcPr marL="64945" marR="64945" marT="32473" marB="32473" anchor="ctr">
                    <a:lnL>
                      <a:noFill/>
                    </a:lnL>
                    <a:lnR>
                      <a:noFill/>
                    </a:lnR>
                    <a:lnT w="7620" cap="flat" cmpd="sng" algn="ctr">
                      <a:solidFill>
                        <a:srgbClr val="B7B7B7"/>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B7B7B7"/>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B7B7B7"/>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一般</a:t>
                      </a:r>
                    </a:p>
                  </a:txBody>
                  <a:tcPr marL="64945" marR="64945" marT="32473" marB="32473" anchor="ctr">
                    <a:lnL>
                      <a:noFill/>
                    </a:lnL>
                    <a:lnR>
                      <a:noFill/>
                    </a:lnR>
                    <a:lnT w="7620" cap="flat" cmpd="sng" algn="ctr">
                      <a:solidFill>
                        <a:srgbClr val="B7B7B7"/>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B7B7B7"/>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226636266"/>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2</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6E6E6"/>
                    </a:solidFill>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青年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6E6E6"/>
                    </a:solidFill>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6E6E6"/>
                    </a:solidFill>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6E6E6"/>
                    </a:solidFill>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好</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6E6E6"/>
                    </a:solidFill>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6E6E6"/>
                    </a:solidFill>
                  </a:tcPr>
                </a:tc>
                <a:extLst>
                  <a:ext uri="{0D108BD9-81ED-4DB2-BD59-A6C34878D82A}">
                    <a16:rowId xmlns:a16="http://schemas.microsoft.com/office/drawing/2014/main" val="2388637728"/>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3</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青年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好</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356163586"/>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4</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青年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一般</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363988624"/>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5</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青年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一般</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421514810"/>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6</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中年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一般</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062617813"/>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7</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中年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好</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565508474"/>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8</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中年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好</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270039276"/>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9</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中年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非常好</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582018738"/>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10</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中年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非常好</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265827444"/>
                  </a:ext>
                </a:extLst>
              </a:tr>
              <a:tr h="311858">
                <a:tc>
                  <a:txBody>
                    <a:bodyPr/>
                    <a:lstStyle/>
                    <a:p>
                      <a:pPr algn="ctr" fontAlgn="ctr"/>
                      <a:r>
                        <a:rPr lang="en-US" altLang="zh-CN" sz="1700" dirty="0">
                          <a:effectLst/>
                          <a:latin typeface="Times New Roman" panose="02020603050405020304" pitchFamily="18" charset="0"/>
                          <a:cs typeface="Times New Roman" panose="02020603050405020304" pitchFamily="18" charset="0"/>
                        </a:rPr>
                        <a:t>11</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老年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非常好</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271673958"/>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12</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老年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好</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082082934"/>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13</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老年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好</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745482359"/>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14</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老年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非常好</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617201282"/>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15</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老年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一般</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796907040"/>
                  </a:ext>
                </a:extLst>
              </a:tr>
            </a:tbl>
          </a:graphicData>
        </a:graphic>
      </p:graphicFrame>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46E3530-F263-4794-ABEE-11CD01564E53}"/>
                  </a:ext>
                </a:extLst>
              </p:cNvPr>
              <p:cNvSpPr txBox="1"/>
              <p:nvPr/>
            </p:nvSpPr>
            <p:spPr>
              <a:xfrm>
                <a:off x="6177280" y="1362856"/>
                <a:ext cx="5953760" cy="93262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sz="2000" i="1" smtClean="0">
                          <a:solidFill>
                            <a:prstClr val="black"/>
                          </a:solidFill>
                          <a:latin typeface="Cambria Math" panose="02040503050406030204" pitchFamily="18" charset="0"/>
                        </a:rPr>
                        <m:t>𝐺𝑖𝑛𝑖</m:t>
                      </m:r>
                      <m:d>
                        <m:dPr>
                          <m:ctrlPr>
                            <a:rPr lang="en-US" altLang="zh-CN" sz="2000" i="1">
                              <a:solidFill>
                                <a:prstClr val="black"/>
                              </a:solidFill>
                              <a:latin typeface="Cambria Math" panose="02040503050406030204" pitchFamily="18" charset="0"/>
                            </a:rPr>
                          </m:ctrlPr>
                        </m:dPr>
                        <m:e>
                          <m:r>
                            <a:rPr lang="en-US" altLang="zh-CN" sz="2000" i="1">
                              <a:solidFill>
                                <a:prstClr val="black"/>
                              </a:solidFill>
                              <a:latin typeface="Cambria Math" panose="02040503050406030204" pitchFamily="18" charset="0"/>
                            </a:rPr>
                            <m:t>𝐷</m:t>
                          </m:r>
                        </m:e>
                      </m:d>
                      <m:r>
                        <a:rPr lang="en-US" altLang="zh-CN" sz="2000" i="1">
                          <a:solidFill>
                            <a:prstClr val="black"/>
                          </a:solidFill>
                          <a:latin typeface="Cambria Math" panose="02040503050406030204" pitchFamily="18" charset="0"/>
                          <a:ea typeface="Microsoft YaHei" panose="020B0503020204020204" pitchFamily="34" charset="-122"/>
                        </a:rPr>
                        <m:t>=1−</m:t>
                      </m:r>
                      <m:nary>
                        <m:naryPr>
                          <m:chr m:val="∑"/>
                          <m:ctrlPr>
                            <a:rPr lang="en-US" altLang="zh-CN" sz="2000" i="1">
                              <a:solidFill>
                                <a:prstClr val="black"/>
                              </a:solidFill>
                              <a:latin typeface="Cambria Math" panose="02040503050406030204" pitchFamily="18" charset="0"/>
                              <a:ea typeface="Microsoft YaHei" panose="020B0503020204020204" pitchFamily="34" charset="-122"/>
                            </a:rPr>
                          </m:ctrlPr>
                        </m:naryPr>
                        <m:sub>
                          <m:r>
                            <m:rPr>
                              <m:brk m:alnAt="23"/>
                            </m:rPr>
                            <a:rPr lang="en-US" altLang="zh-CN" sz="2000" i="1">
                              <a:solidFill>
                                <a:prstClr val="black"/>
                              </a:solidFill>
                              <a:latin typeface="Cambria Math" panose="02040503050406030204" pitchFamily="18" charset="0"/>
                              <a:ea typeface="Microsoft YaHei" panose="020B0503020204020204" pitchFamily="34" charset="-122"/>
                            </a:rPr>
                            <m:t>𝑘</m:t>
                          </m:r>
                          <m:r>
                            <a:rPr lang="en-US" altLang="zh-CN" sz="2000" i="1">
                              <a:solidFill>
                                <a:prstClr val="black"/>
                              </a:solidFill>
                              <a:latin typeface="Cambria Math" panose="02040503050406030204" pitchFamily="18" charset="0"/>
                              <a:ea typeface="Microsoft YaHei" panose="020B0503020204020204" pitchFamily="34" charset="-122"/>
                            </a:rPr>
                            <m:t>=1</m:t>
                          </m:r>
                        </m:sub>
                        <m:sup>
                          <m:r>
                            <a:rPr lang="en-US" altLang="zh-CN" sz="2000" i="1">
                              <a:solidFill>
                                <a:prstClr val="black"/>
                              </a:solidFill>
                              <a:latin typeface="Cambria Math" panose="02040503050406030204" pitchFamily="18" charset="0"/>
                              <a:ea typeface="Microsoft YaHei" panose="020B0503020204020204" pitchFamily="34" charset="-122"/>
                            </a:rPr>
                            <m:t>𝑦</m:t>
                          </m:r>
                        </m:sup>
                        <m:e>
                          <m:sSubSup>
                            <m:sSubSupPr>
                              <m:ctrlPr>
                                <a:rPr lang="en-US" altLang="zh-CN" sz="2000" i="1">
                                  <a:solidFill>
                                    <a:prstClr val="black"/>
                                  </a:solidFill>
                                  <a:latin typeface="Cambria Math" panose="02040503050406030204" pitchFamily="18" charset="0"/>
                                  <a:ea typeface="Microsoft YaHei" panose="020B0503020204020204" pitchFamily="34" charset="-122"/>
                                </a:rPr>
                              </m:ctrlPr>
                            </m:sSubSupPr>
                            <m:e>
                              <m:r>
                                <a:rPr lang="en-US" altLang="zh-CN" sz="2000" i="1">
                                  <a:solidFill>
                                    <a:prstClr val="black"/>
                                  </a:solidFill>
                                  <a:latin typeface="Cambria Math" panose="02040503050406030204" pitchFamily="18" charset="0"/>
                                  <a:ea typeface="Microsoft YaHei" panose="020B0503020204020204" pitchFamily="34" charset="-122"/>
                                </a:rPr>
                                <m:t>𝑝</m:t>
                              </m:r>
                            </m:e>
                            <m:sub>
                              <m:r>
                                <a:rPr lang="en-US" altLang="zh-CN" sz="2000" i="1">
                                  <a:solidFill>
                                    <a:prstClr val="black"/>
                                  </a:solidFill>
                                  <a:latin typeface="Cambria Math" panose="02040503050406030204" pitchFamily="18" charset="0"/>
                                  <a:ea typeface="Microsoft YaHei" panose="020B0503020204020204" pitchFamily="34" charset="-122"/>
                                </a:rPr>
                                <m:t>𝑘</m:t>
                              </m:r>
                            </m:sub>
                            <m:sup>
                              <m:r>
                                <a:rPr lang="en-US" altLang="zh-CN" sz="2000" i="1">
                                  <a:solidFill>
                                    <a:prstClr val="black"/>
                                  </a:solidFill>
                                  <a:latin typeface="Cambria Math" panose="02040503050406030204" pitchFamily="18" charset="0"/>
                                  <a:ea typeface="Microsoft YaHei" panose="020B0503020204020204" pitchFamily="34" charset="-122"/>
                                </a:rPr>
                                <m:t>2</m:t>
                              </m:r>
                            </m:sup>
                          </m:sSubSup>
                        </m:e>
                      </m:nary>
                      <m:r>
                        <a:rPr lang="en-US" altLang="zh-CN" sz="2000" b="0" i="1" smtClean="0">
                          <a:solidFill>
                            <a:prstClr val="black"/>
                          </a:solidFill>
                          <a:latin typeface="Cambria Math" panose="02040503050406030204" pitchFamily="18" charset="0"/>
                          <a:ea typeface="Microsoft YaHei" panose="020B0503020204020204" pitchFamily="34" charset="-122"/>
                        </a:rPr>
                        <m:t>=1−</m:t>
                      </m:r>
                      <m:sSup>
                        <m:sSupPr>
                          <m:ctrlPr>
                            <a:rPr lang="en-US" altLang="zh-CN" sz="2000" b="0" i="1" smtClean="0">
                              <a:solidFill>
                                <a:prstClr val="black"/>
                              </a:solidFill>
                              <a:latin typeface="Cambria Math" panose="02040503050406030204" pitchFamily="18" charset="0"/>
                              <a:ea typeface="Microsoft YaHei" panose="020B0503020204020204" pitchFamily="34" charset="-122"/>
                            </a:rPr>
                          </m:ctrlPr>
                        </m:sSupPr>
                        <m:e>
                          <m:d>
                            <m:dPr>
                              <m:ctrlPr>
                                <a:rPr lang="en-US" altLang="zh-CN" sz="2000" i="1">
                                  <a:solidFill>
                                    <a:prstClr val="black"/>
                                  </a:solidFill>
                                  <a:latin typeface="Cambria Math" panose="02040503050406030204" pitchFamily="18" charset="0"/>
                                  <a:ea typeface="Microsoft YaHei" panose="020B0503020204020204" pitchFamily="34" charset="-122"/>
                                </a:rPr>
                              </m:ctrlPr>
                            </m:dPr>
                            <m:e>
                              <m:f>
                                <m:fPr>
                                  <m:ctrlPr>
                                    <a:rPr lang="en-US" altLang="zh-CN" sz="2000" i="1">
                                      <a:solidFill>
                                        <a:prstClr val="black"/>
                                      </a:solidFill>
                                      <a:latin typeface="Cambria Math" panose="02040503050406030204" pitchFamily="18" charset="0"/>
                                      <a:ea typeface="Microsoft YaHei" panose="020B0503020204020204" pitchFamily="34" charset="-122"/>
                                    </a:rPr>
                                  </m:ctrlPr>
                                </m:fPr>
                                <m:num>
                                  <m:r>
                                    <a:rPr lang="en-US" altLang="zh-CN" sz="2000" i="1">
                                      <a:solidFill>
                                        <a:prstClr val="black"/>
                                      </a:solidFill>
                                      <a:latin typeface="Cambria Math" panose="02040503050406030204" pitchFamily="18" charset="0"/>
                                      <a:ea typeface="Microsoft YaHei" panose="020B0503020204020204" pitchFamily="34" charset="-122"/>
                                    </a:rPr>
                                    <m:t>6</m:t>
                                  </m:r>
                                </m:num>
                                <m:den>
                                  <m:r>
                                    <a:rPr lang="en-US" altLang="zh-CN" sz="2000" i="1">
                                      <a:solidFill>
                                        <a:prstClr val="black"/>
                                      </a:solidFill>
                                      <a:latin typeface="Cambria Math" panose="02040503050406030204" pitchFamily="18" charset="0"/>
                                      <a:ea typeface="Microsoft YaHei" panose="020B0503020204020204" pitchFamily="34" charset="-122"/>
                                    </a:rPr>
                                    <m:t>15</m:t>
                                  </m:r>
                                </m:den>
                              </m:f>
                            </m:e>
                          </m:d>
                        </m:e>
                        <m:sup>
                          <m:r>
                            <a:rPr lang="en-US" altLang="zh-CN" sz="2000" b="0" i="1" smtClean="0">
                              <a:solidFill>
                                <a:prstClr val="black"/>
                              </a:solidFill>
                              <a:latin typeface="Cambria Math" panose="02040503050406030204" pitchFamily="18" charset="0"/>
                              <a:ea typeface="Microsoft YaHei" panose="020B0503020204020204" pitchFamily="34" charset="-122"/>
                            </a:rPr>
                            <m:t>2</m:t>
                          </m:r>
                        </m:sup>
                      </m:sSup>
                      <m:r>
                        <a:rPr lang="en-US" altLang="zh-CN" sz="2000" b="0" i="1" smtClean="0">
                          <a:solidFill>
                            <a:prstClr val="black"/>
                          </a:solidFill>
                          <a:latin typeface="Cambria Math" panose="02040503050406030204" pitchFamily="18" charset="0"/>
                          <a:ea typeface="Microsoft YaHei" panose="020B0503020204020204" pitchFamily="34" charset="-122"/>
                        </a:rPr>
                        <m:t>−</m:t>
                      </m:r>
                      <m:sSup>
                        <m:sSupPr>
                          <m:ctrlPr>
                            <a:rPr lang="en-US" altLang="zh-CN" sz="2000" i="1">
                              <a:solidFill>
                                <a:prstClr val="black"/>
                              </a:solidFill>
                              <a:latin typeface="Cambria Math" panose="02040503050406030204" pitchFamily="18" charset="0"/>
                              <a:ea typeface="Microsoft YaHei" panose="020B0503020204020204" pitchFamily="34" charset="-122"/>
                            </a:rPr>
                          </m:ctrlPr>
                        </m:sSupPr>
                        <m:e>
                          <m:d>
                            <m:dPr>
                              <m:ctrlPr>
                                <a:rPr lang="en-US" altLang="zh-CN" sz="2000" i="1">
                                  <a:solidFill>
                                    <a:prstClr val="black"/>
                                  </a:solidFill>
                                  <a:latin typeface="Cambria Math" panose="02040503050406030204" pitchFamily="18" charset="0"/>
                                  <a:ea typeface="Microsoft YaHei" panose="020B0503020204020204" pitchFamily="34" charset="-122"/>
                                </a:rPr>
                              </m:ctrlPr>
                            </m:dPr>
                            <m:e>
                              <m:f>
                                <m:fPr>
                                  <m:ctrlPr>
                                    <a:rPr lang="en-US" altLang="zh-CN" sz="2000" i="1">
                                      <a:solidFill>
                                        <a:prstClr val="black"/>
                                      </a:solidFill>
                                      <a:latin typeface="Cambria Math" panose="02040503050406030204" pitchFamily="18" charset="0"/>
                                      <a:ea typeface="Microsoft YaHei" panose="020B0503020204020204" pitchFamily="34" charset="-122"/>
                                    </a:rPr>
                                  </m:ctrlPr>
                                </m:fPr>
                                <m:num>
                                  <m:r>
                                    <a:rPr lang="en-US" altLang="zh-CN" sz="2000" b="0" i="1" smtClean="0">
                                      <a:solidFill>
                                        <a:prstClr val="black"/>
                                      </a:solidFill>
                                      <a:latin typeface="Cambria Math" panose="02040503050406030204" pitchFamily="18" charset="0"/>
                                      <a:ea typeface="Microsoft YaHei" panose="020B0503020204020204" pitchFamily="34" charset="-122"/>
                                    </a:rPr>
                                    <m:t>9</m:t>
                                  </m:r>
                                </m:num>
                                <m:den>
                                  <m:r>
                                    <a:rPr lang="en-US" altLang="zh-CN" sz="2000" i="1">
                                      <a:solidFill>
                                        <a:prstClr val="black"/>
                                      </a:solidFill>
                                      <a:latin typeface="Cambria Math" panose="02040503050406030204" pitchFamily="18" charset="0"/>
                                      <a:ea typeface="Microsoft YaHei" panose="020B0503020204020204" pitchFamily="34" charset="-122"/>
                                    </a:rPr>
                                    <m:t>15</m:t>
                                  </m:r>
                                </m:den>
                              </m:f>
                            </m:e>
                          </m:d>
                        </m:e>
                        <m:sup>
                          <m:r>
                            <a:rPr lang="en-US" altLang="zh-CN" sz="2000" i="1">
                              <a:solidFill>
                                <a:prstClr val="black"/>
                              </a:solidFill>
                              <a:latin typeface="Cambria Math" panose="02040503050406030204" pitchFamily="18" charset="0"/>
                              <a:ea typeface="Microsoft YaHei" panose="020B0503020204020204" pitchFamily="34" charset="-122"/>
                            </a:rPr>
                            <m:t>2</m:t>
                          </m:r>
                        </m:sup>
                      </m:sSup>
                      <m:r>
                        <a:rPr lang="en-US" altLang="zh-CN" sz="2000" b="0" i="1" smtClean="0">
                          <a:solidFill>
                            <a:prstClr val="black"/>
                          </a:solidFill>
                          <a:latin typeface="Cambria Math" panose="02040503050406030204" pitchFamily="18" charset="0"/>
                          <a:ea typeface="Microsoft YaHei" panose="020B0503020204020204" pitchFamily="34" charset="-122"/>
                        </a:rPr>
                        <m:t>=0.48</m:t>
                      </m:r>
                    </m:oMath>
                  </m:oMathPara>
                </a14:m>
                <a:endParaRPr lang="zh-CN" altLang="en-US" sz="1600" dirty="0">
                  <a:latin typeface="+mn-ea"/>
                </a:endParaRPr>
              </a:p>
            </p:txBody>
          </p:sp>
        </mc:Choice>
        <mc:Fallback xmlns="">
          <p:sp>
            <p:nvSpPr>
              <p:cNvPr id="5" name="文本框 4">
                <a:extLst>
                  <a:ext uri="{FF2B5EF4-FFF2-40B4-BE49-F238E27FC236}">
                    <a16:creationId xmlns:a16="http://schemas.microsoft.com/office/drawing/2014/main" id="{A46E3530-F263-4794-ABEE-11CD01564E53}"/>
                  </a:ext>
                </a:extLst>
              </p:cNvPr>
              <p:cNvSpPr txBox="1">
                <a:spLocks noRot="1" noChangeAspect="1" noMove="1" noResize="1" noEditPoints="1" noAdjustHandles="1" noChangeArrowheads="1" noChangeShapeType="1" noTextEdit="1"/>
              </p:cNvSpPr>
              <p:nvPr/>
            </p:nvSpPr>
            <p:spPr>
              <a:xfrm>
                <a:off x="6177280" y="1362856"/>
                <a:ext cx="5953760" cy="932628"/>
              </a:xfrm>
              <a:prstGeom prst="rect">
                <a:avLst/>
              </a:prstGeom>
              <a:blipFill>
                <a:blip r:embed="rId3"/>
                <a:stretch>
                  <a:fillRect/>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1BC0D377-DEEE-4EC3-8C69-8BAC9E798622}"/>
              </a:ext>
            </a:extLst>
          </p:cNvPr>
          <p:cNvSpPr/>
          <p:nvPr/>
        </p:nvSpPr>
        <p:spPr>
          <a:xfrm>
            <a:off x="6177280" y="901191"/>
            <a:ext cx="3496470" cy="461665"/>
          </a:xfrm>
          <a:prstGeom prst="rect">
            <a:avLst/>
          </a:prstGeom>
        </p:spPr>
        <p:txBody>
          <a:bodyPr wrap="none">
            <a:spAutoFit/>
          </a:bodyPr>
          <a:lstStyle/>
          <a:p>
            <a:r>
              <a:rPr lang="zh-CN" altLang="en-US" sz="2400" dirty="0">
                <a:solidFill>
                  <a:srgbClr val="121212"/>
                </a:solidFill>
                <a:latin typeface="微软雅黑"/>
              </a:rPr>
              <a:t>数据集</a:t>
            </a:r>
            <a:r>
              <a:rPr lang="en-US" altLang="zh-CN" sz="2400" dirty="0">
                <a:solidFill>
                  <a:srgbClr val="121212"/>
                </a:solidFill>
                <a:latin typeface="微软雅黑"/>
              </a:rPr>
              <a:t>D</a:t>
            </a:r>
            <a:r>
              <a:rPr lang="zh-CN" altLang="en-US" sz="2400" dirty="0">
                <a:solidFill>
                  <a:srgbClr val="121212"/>
                </a:solidFill>
                <a:latin typeface="微软雅黑"/>
              </a:rPr>
              <a:t>的基尼值定义为</a:t>
            </a:r>
            <a:endParaRPr lang="zh-CN" altLang="en-US" dirty="0"/>
          </a:p>
        </p:txBody>
      </p:sp>
      <p:sp>
        <p:nvSpPr>
          <p:cNvPr id="10" name="矩形 9">
            <a:extLst>
              <a:ext uri="{FF2B5EF4-FFF2-40B4-BE49-F238E27FC236}">
                <a16:creationId xmlns:a16="http://schemas.microsoft.com/office/drawing/2014/main" id="{7D638979-E4DF-4871-9113-8F64D14FE727}"/>
              </a:ext>
            </a:extLst>
          </p:cNvPr>
          <p:cNvSpPr/>
          <p:nvPr/>
        </p:nvSpPr>
        <p:spPr>
          <a:xfrm>
            <a:off x="6177280" y="2407244"/>
            <a:ext cx="5109091" cy="461665"/>
          </a:xfrm>
          <a:prstGeom prst="rect">
            <a:avLst/>
          </a:prstGeom>
        </p:spPr>
        <p:txBody>
          <a:bodyPr wrap="none">
            <a:spAutoFit/>
          </a:bodyPr>
          <a:lstStyle/>
          <a:p>
            <a:pPr lvl="0"/>
            <a:r>
              <a:rPr lang="zh-CN" altLang="en-US" sz="2400" dirty="0">
                <a:solidFill>
                  <a:srgbClr val="121212"/>
                </a:solidFill>
                <a:latin typeface="微软雅黑"/>
              </a:rPr>
              <a:t>当按照是否有房子（二分类）划分：</a:t>
            </a:r>
            <a:endParaRPr lang="zh-CN" altLang="en-US" dirty="0">
              <a:solidFill>
                <a:prstClr val="black"/>
              </a:solidFill>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CB2CA314-7C8C-4D20-BCCB-D68E9F111321}"/>
                  </a:ext>
                </a:extLst>
              </p:cNvPr>
              <p:cNvSpPr/>
              <p:nvPr/>
            </p:nvSpPr>
            <p:spPr>
              <a:xfrm>
                <a:off x="6177280" y="2868909"/>
                <a:ext cx="5781040" cy="270240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CN" sz="2000" i="1" smtClean="0">
                          <a:solidFill>
                            <a:prstClr val="black"/>
                          </a:solidFill>
                          <a:latin typeface="Cambria Math" panose="02040503050406030204" pitchFamily="18" charset="0"/>
                        </a:rPr>
                        <m:t>𝐺𝑖𝑛𝑖</m:t>
                      </m:r>
                      <m:d>
                        <m:dPr>
                          <m:ctrlPr>
                            <a:rPr lang="en-US" altLang="zh-CN" sz="2000" i="1">
                              <a:solidFill>
                                <a:prstClr val="black"/>
                              </a:solidFill>
                              <a:latin typeface="Cambria Math" panose="02040503050406030204" pitchFamily="18" charset="0"/>
                            </a:rPr>
                          </m:ctrlPr>
                        </m:dPr>
                        <m:e>
                          <m:r>
                            <m:rPr>
                              <m:sty m:val="p"/>
                            </m:rPr>
                            <a:rPr lang="en-US" altLang="zh-CN" sz="2000" i="1">
                              <a:solidFill>
                                <a:prstClr val="black"/>
                              </a:solidFill>
                              <a:latin typeface="Cambria Math" panose="02040503050406030204" pitchFamily="18" charset="0"/>
                            </a:rPr>
                            <m:t>A</m:t>
                          </m:r>
                          <m:r>
                            <a:rPr lang="en-US" altLang="zh-CN" sz="2000" b="0" i="1" smtClean="0">
                              <a:solidFill>
                                <a:prstClr val="black"/>
                              </a:solidFill>
                              <a:latin typeface="Cambria Math" panose="02040503050406030204" pitchFamily="18" charset="0"/>
                            </a:rPr>
                            <m:t>3=</m:t>
                          </m:r>
                          <m:r>
                            <a:rPr lang="zh-CN" altLang="en-US" sz="2000" i="1">
                              <a:solidFill>
                                <a:prstClr val="black"/>
                              </a:solidFill>
                              <a:latin typeface="Cambria Math" panose="02040503050406030204" pitchFamily="18" charset="0"/>
                            </a:rPr>
                            <m:t>是</m:t>
                          </m:r>
                        </m:e>
                      </m:d>
                      <m:r>
                        <a:rPr lang="en-US" altLang="zh-CN" sz="2000" i="1">
                          <a:solidFill>
                            <a:prstClr val="black"/>
                          </a:solidFill>
                          <a:latin typeface="Cambria Math" panose="02040503050406030204" pitchFamily="18" charset="0"/>
                          <a:ea typeface="Microsoft YaHei" panose="020B0503020204020204" pitchFamily="34" charset="-122"/>
                        </a:rPr>
                        <m:t>=1−</m:t>
                      </m:r>
                      <m:sSup>
                        <m:sSupPr>
                          <m:ctrlPr>
                            <a:rPr lang="en-US" altLang="zh-CN" sz="2000" i="1">
                              <a:solidFill>
                                <a:prstClr val="black"/>
                              </a:solidFill>
                              <a:latin typeface="Cambria Math" panose="02040503050406030204" pitchFamily="18" charset="0"/>
                              <a:ea typeface="Microsoft YaHei" panose="020B0503020204020204" pitchFamily="34" charset="-122"/>
                            </a:rPr>
                          </m:ctrlPr>
                        </m:sSupPr>
                        <m:e>
                          <m:d>
                            <m:dPr>
                              <m:ctrlPr>
                                <a:rPr lang="en-US" altLang="zh-CN" sz="2000" i="1">
                                  <a:solidFill>
                                    <a:prstClr val="black"/>
                                  </a:solidFill>
                                  <a:latin typeface="Cambria Math" panose="02040503050406030204" pitchFamily="18" charset="0"/>
                                  <a:ea typeface="Microsoft YaHei" panose="020B0503020204020204" pitchFamily="34" charset="-122"/>
                                </a:rPr>
                              </m:ctrlPr>
                            </m:dPr>
                            <m:e>
                              <m:f>
                                <m:fPr>
                                  <m:ctrlPr>
                                    <a:rPr lang="en-US" altLang="zh-CN" sz="2000" i="1">
                                      <a:solidFill>
                                        <a:prstClr val="black"/>
                                      </a:solidFill>
                                      <a:latin typeface="Cambria Math" panose="02040503050406030204" pitchFamily="18" charset="0"/>
                                      <a:ea typeface="Microsoft YaHei" panose="020B0503020204020204" pitchFamily="34" charset="-122"/>
                                    </a:rPr>
                                  </m:ctrlPr>
                                </m:fPr>
                                <m:num>
                                  <m:r>
                                    <a:rPr lang="en-US" altLang="zh-CN" sz="2000" i="1">
                                      <a:solidFill>
                                        <a:prstClr val="black"/>
                                      </a:solidFill>
                                      <a:latin typeface="Cambria Math" panose="02040503050406030204" pitchFamily="18" charset="0"/>
                                      <a:ea typeface="Microsoft YaHei" panose="020B0503020204020204" pitchFamily="34" charset="-122"/>
                                    </a:rPr>
                                    <m:t>6</m:t>
                                  </m:r>
                                </m:num>
                                <m:den>
                                  <m:r>
                                    <a:rPr lang="en-US" altLang="zh-CN" sz="2000" i="1">
                                      <a:solidFill>
                                        <a:prstClr val="black"/>
                                      </a:solidFill>
                                      <a:latin typeface="Cambria Math" panose="02040503050406030204" pitchFamily="18" charset="0"/>
                                      <a:ea typeface="Microsoft YaHei" panose="020B0503020204020204" pitchFamily="34" charset="-122"/>
                                    </a:rPr>
                                    <m:t>6</m:t>
                                  </m:r>
                                </m:den>
                              </m:f>
                            </m:e>
                          </m:d>
                        </m:e>
                        <m:sup>
                          <m:r>
                            <a:rPr lang="en-US" altLang="zh-CN" sz="2000" i="1">
                              <a:solidFill>
                                <a:prstClr val="black"/>
                              </a:solidFill>
                              <a:latin typeface="Cambria Math" panose="02040503050406030204" pitchFamily="18" charset="0"/>
                              <a:ea typeface="Microsoft YaHei" panose="020B0503020204020204" pitchFamily="34" charset="-122"/>
                            </a:rPr>
                            <m:t>2</m:t>
                          </m:r>
                        </m:sup>
                      </m:sSup>
                      <m:r>
                        <a:rPr lang="en-US" altLang="zh-CN" sz="2000" i="1">
                          <a:solidFill>
                            <a:prstClr val="black"/>
                          </a:solidFill>
                          <a:latin typeface="Cambria Math" panose="02040503050406030204" pitchFamily="18" charset="0"/>
                          <a:ea typeface="Microsoft YaHei" panose="020B0503020204020204" pitchFamily="34" charset="-122"/>
                        </a:rPr>
                        <m:t>−</m:t>
                      </m:r>
                      <m:sSup>
                        <m:sSupPr>
                          <m:ctrlPr>
                            <a:rPr lang="en-US" altLang="zh-CN" sz="2000" i="1" smtClean="0">
                              <a:solidFill>
                                <a:prstClr val="black"/>
                              </a:solidFill>
                              <a:latin typeface="Cambria Math" panose="02040503050406030204" pitchFamily="18" charset="0"/>
                              <a:ea typeface="Microsoft YaHei" panose="020B0503020204020204" pitchFamily="34" charset="-122"/>
                            </a:rPr>
                          </m:ctrlPr>
                        </m:sSupPr>
                        <m:e>
                          <m:d>
                            <m:dPr>
                              <m:ctrlPr>
                                <a:rPr lang="en-US" altLang="zh-CN" sz="2000" i="1">
                                  <a:solidFill>
                                    <a:prstClr val="black"/>
                                  </a:solidFill>
                                  <a:latin typeface="Cambria Math" panose="02040503050406030204" pitchFamily="18" charset="0"/>
                                  <a:ea typeface="Microsoft YaHei" panose="020B0503020204020204" pitchFamily="34" charset="-122"/>
                                </a:rPr>
                              </m:ctrlPr>
                            </m:dPr>
                            <m:e>
                              <m:f>
                                <m:fPr>
                                  <m:ctrlPr>
                                    <a:rPr lang="en-US" altLang="zh-CN" sz="2000" i="1">
                                      <a:solidFill>
                                        <a:prstClr val="black"/>
                                      </a:solidFill>
                                      <a:latin typeface="Cambria Math" panose="02040503050406030204" pitchFamily="18" charset="0"/>
                                      <a:ea typeface="Microsoft YaHei" panose="020B0503020204020204" pitchFamily="34" charset="-122"/>
                                    </a:rPr>
                                  </m:ctrlPr>
                                </m:fPr>
                                <m:num>
                                  <m:r>
                                    <a:rPr lang="en-US" altLang="zh-CN" sz="2000" i="1">
                                      <a:solidFill>
                                        <a:prstClr val="black"/>
                                      </a:solidFill>
                                      <a:latin typeface="Cambria Math" panose="02040503050406030204" pitchFamily="18" charset="0"/>
                                      <a:ea typeface="Microsoft YaHei" panose="020B0503020204020204" pitchFamily="34" charset="-122"/>
                                    </a:rPr>
                                    <m:t>0</m:t>
                                  </m:r>
                                </m:num>
                                <m:den>
                                  <m:r>
                                    <a:rPr lang="en-US" altLang="zh-CN" sz="2000" i="1" smtClean="0">
                                      <a:solidFill>
                                        <a:prstClr val="black"/>
                                      </a:solidFill>
                                      <a:latin typeface="Cambria Math" panose="02040503050406030204" pitchFamily="18" charset="0"/>
                                      <a:ea typeface="Microsoft YaHei" panose="020B0503020204020204" pitchFamily="34" charset="-122"/>
                                    </a:rPr>
                                    <m:t>6</m:t>
                                  </m:r>
                                </m:den>
                              </m:f>
                            </m:e>
                          </m:d>
                        </m:e>
                        <m:sup>
                          <m:r>
                            <a:rPr lang="en-US" altLang="zh-CN" sz="2000" i="1">
                              <a:solidFill>
                                <a:prstClr val="black"/>
                              </a:solidFill>
                              <a:latin typeface="Cambria Math" panose="02040503050406030204" pitchFamily="18" charset="0"/>
                              <a:ea typeface="Microsoft YaHei" panose="020B0503020204020204" pitchFamily="34" charset="-122"/>
                            </a:rPr>
                            <m:t>2</m:t>
                          </m:r>
                        </m:sup>
                      </m:sSup>
                      <m:r>
                        <a:rPr lang="en-US" altLang="zh-CN" sz="2000" b="0" i="1" smtClean="0">
                          <a:solidFill>
                            <a:prstClr val="black"/>
                          </a:solidFill>
                          <a:latin typeface="Cambria Math" panose="02040503050406030204" pitchFamily="18" charset="0"/>
                          <a:ea typeface="Microsoft YaHei" panose="020B0503020204020204" pitchFamily="34" charset="-122"/>
                        </a:rPr>
                        <m:t>=0</m:t>
                      </m:r>
                    </m:oMath>
                  </m:oMathPara>
                </a14:m>
                <a:endParaRPr lang="en-US" altLang="zh-CN" sz="2000" b="0" i="1" dirty="0">
                  <a:solidFill>
                    <a:prstClr val="black"/>
                  </a:solidFill>
                  <a:latin typeface="Cambria Math" panose="02040503050406030204" pitchFamily="18" charset="0"/>
                  <a:ea typeface="Microsoft YaHei" panose="020B0503020204020204" pitchFamily="34" charset="-122"/>
                </a:endParaRPr>
              </a:p>
              <a:p>
                <a:pPr/>
                <a14:m>
                  <m:oMathPara xmlns:m="http://schemas.openxmlformats.org/officeDocument/2006/math">
                    <m:oMathParaPr>
                      <m:jc m:val="left"/>
                    </m:oMathParaPr>
                    <m:oMath xmlns:m="http://schemas.openxmlformats.org/officeDocument/2006/math">
                      <m:r>
                        <a:rPr lang="en-US" altLang="zh-CN" sz="2000" i="1">
                          <a:solidFill>
                            <a:prstClr val="black"/>
                          </a:solidFill>
                          <a:latin typeface="Cambria Math" panose="02040503050406030204" pitchFamily="18" charset="0"/>
                        </a:rPr>
                        <m:t>𝐺𝑖𝑛𝑖</m:t>
                      </m:r>
                      <m:d>
                        <m:dPr>
                          <m:ctrlPr>
                            <a:rPr lang="en-US" altLang="zh-CN" sz="2000" i="1">
                              <a:solidFill>
                                <a:prstClr val="black"/>
                              </a:solidFill>
                              <a:latin typeface="Cambria Math" panose="02040503050406030204" pitchFamily="18" charset="0"/>
                            </a:rPr>
                          </m:ctrlPr>
                        </m:dPr>
                        <m:e>
                          <m:r>
                            <m:rPr>
                              <m:sty m:val="p"/>
                            </m:rPr>
                            <a:rPr lang="en-US" altLang="zh-CN" sz="2000" i="1">
                              <a:solidFill>
                                <a:prstClr val="black"/>
                              </a:solidFill>
                              <a:latin typeface="Cambria Math" panose="02040503050406030204" pitchFamily="18" charset="0"/>
                            </a:rPr>
                            <m:t>A</m:t>
                          </m:r>
                          <m:r>
                            <a:rPr lang="en-US" altLang="zh-CN" sz="2000" i="1">
                              <a:solidFill>
                                <a:prstClr val="black"/>
                              </a:solidFill>
                              <a:latin typeface="Cambria Math" panose="02040503050406030204" pitchFamily="18" charset="0"/>
                            </a:rPr>
                            <m:t>3=</m:t>
                          </m:r>
                          <m:r>
                            <a:rPr lang="zh-CN" altLang="en-US" sz="2000" i="1" smtClean="0">
                              <a:solidFill>
                                <a:prstClr val="black"/>
                              </a:solidFill>
                              <a:latin typeface="Cambria Math" panose="02040503050406030204" pitchFamily="18" charset="0"/>
                            </a:rPr>
                            <m:t>否</m:t>
                          </m:r>
                        </m:e>
                      </m:d>
                      <m:r>
                        <a:rPr lang="en-US" altLang="zh-CN" sz="2000" i="1">
                          <a:solidFill>
                            <a:prstClr val="black"/>
                          </a:solidFill>
                          <a:latin typeface="Cambria Math" panose="02040503050406030204" pitchFamily="18" charset="0"/>
                          <a:ea typeface="Microsoft YaHei" panose="020B0503020204020204" pitchFamily="34" charset="-122"/>
                        </a:rPr>
                        <m:t>=1−</m:t>
                      </m:r>
                      <m:sSup>
                        <m:sSupPr>
                          <m:ctrlPr>
                            <a:rPr lang="en-US" altLang="zh-CN" sz="2000" i="1">
                              <a:solidFill>
                                <a:prstClr val="black"/>
                              </a:solidFill>
                              <a:latin typeface="Cambria Math" panose="02040503050406030204" pitchFamily="18" charset="0"/>
                              <a:ea typeface="Microsoft YaHei" panose="020B0503020204020204" pitchFamily="34" charset="-122"/>
                            </a:rPr>
                          </m:ctrlPr>
                        </m:sSupPr>
                        <m:e>
                          <m:d>
                            <m:dPr>
                              <m:ctrlPr>
                                <a:rPr lang="en-US" altLang="zh-CN" sz="2000" i="1">
                                  <a:solidFill>
                                    <a:prstClr val="black"/>
                                  </a:solidFill>
                                  <a:latin typeface="Cambria Math" panose="02040503050406030204" pitchFamily="18" charset="0"/>
                                  <a:ea typeface="Microsoft YaHei" panose="020B0503020204020204" pitchFamily="34" charset="-122"/>
                                </a:rPr>
                              </m:ctrlPr>
                            </m:dPr>
                            <m:e>
                              <m:f>
                                <m:fPr>
                                  <m:ctrlPr>
                                    <a:rPr lang="en-US" altLang="zh-CN" sz="2000" i="1">
                                      <a:solidFill>
                                        <a:prstClr val="black"/>
                                      </a:solidFill>
                                      <a:latin typeface="Cambria Math" panose="02040503050406030204" pitchFamily="18" charset="0"/>
                                      <a:ea typeface="Microsoft YaHei" panose="020B0503020204020204" pitchFamily="34" charset="-122"/>
                                    </a:rPr>
                                  </m:ctrlPr>
                                </m:fPr>
                                <m:num>
                                  <m:r>
                                    <a:rPr lang="en-US" altLang="zh-CN" sz="2000" i="1">
                                      <a:solidFill>
                                        <a:prstClr val="black"/>
                                      </a:solidFill>
                                      <a:latin typeface="Cambria Math" panose="02040503050406030204" pitchFamily="18" charset="0"/>
                                      <a:ea typeface="Microsoft YaHei" panose="020B0503020204020204" pitchFamily="34" charset="-122"/>
                                    </a:rPr>
                                    <m:t>3</m:t>
                                  </m:r>
                                </m:num>
                                <m:den>
                                  <m:r>
                                    <a:rPr lang="en-US" altLang="zh-CN" sz="2000" i="1">
                                      <a:solidFill>
                                        <a:prstClr val="black"/>
                                      </a:solidFill>
                                      <a:latin typeface="Cambria Math" panose="02040503050406030204" pitchFamily="18" charset="0"/>
                                      <a:ea typeface="Microsoft YaHei" panose="020B0503020204020204" pitchFamily="34" charset="-122"/>
                                    </a:rPr>
                                    <m:t>9</m:t>
                                  </m:r>
                                </m:den>
                              </m:f>
                            </m:e>
                          </m:d>
                        </m:e>
                        <m:sup>
                          <m:r>
                            <a:rPr lang="en-US" altLang="zh-CN" sz="2000" i="1">
                              <a:solidFill>
                                <a:prstClr val="black"/>
                              </a:solidFill>
                              <a:latin typeface="Cambria Math" panose="02040503050406030204" pitchFamily="18" charset="0"/>
                              <a:ea typeface="Microsoft YaHei" panose="020B0503020204020204" pitchFamily="34" charset="-122"/>
                            </a:rPr>
                            <m:t>2</m:t>
                          </m:r>
                        </m:sup>
                      </m:sSup>
                      <m:r>
                        <a:rPr lang="en-US" altLang="zh-CN" sz="2000" i="1">
                          <a:solidFill>
                            <a:prstClr val="black"/>
                          </a:solidFill>
                          <a:latin typeface="Cambria Math" panose="02040503050406030204" pitchFamily="18" charset="0"/>
                          <a:ea typeface="Microsoft YaHei" panose="020B0503020204020204" pitchFamily="34" charset="-122"/>
                        </a:rPr>
                        <m:t>−</m:t>
                      </m:r>
                      <m:sSup>
                        <m:sSupPr>
                          <m:ctrlPr>
                            <a:rPr lang="en-US" altLang="zh-CN" sz="2000" i="1">
                              <a:solidFill>
                                <a:prstClr val="black"/>
                              </a:solidFill>
                              <a:latin typeface="Cambria Math" panose="02040503050406030204" pitchFamily="18" charset="0"/>
                              <a:ea typeface="Microsoft YaHei" panose="020B0503020204020204" pitchFamily="34" charset="-122"/>
                            </a:rPr>
                          </m:ctrlPr>
                        </m:sSupPr>
                        <m:e>
                          <m:d>
                            <m:dPr>
                              <m:ctrlPr>
                                <a:rPr lang="en-US" altLang="zh-CN" sz="2000" i="1">
                                  <a:solidFill>
                                    <a:prstClr val="black"/>
                                  </a:solidFill>
                                  <a:latin typeface="Cambria Math" panose="02040503050406030204" pitchFamily="18" charset="0"/>
                                  <a:ea typeface="Microsoft YaHei" panose="020B0503020204020204" pitchFamily="34" charset="-122"/>
                                </a:rPr>
                              </m:ctrlPr>
                            </m:dPr>
                            <m:e>
                              <m:f>
                                <m:fPr>
                                  <m:ctrlPr>
                                    <a:rPr lang="en-US" altLang="zh-CN" sz="2000" i="1">
                                      <a:solidFill>
                                        <a:prstClr val="black"/>
                                      </a:solidFill>
                                      <a:latin typeface="Cambria Math" panose="02040503050406030204" pitchFamily="18" charset="0"/>
                                      <a:ea typeface="Microsoft YaHei" panose="020B0503020204020204" pitchFamily="34" charset="-122"/>
                                    </a:rPr>
                                  </m:ctrlPr>
                                </m:fPr>
                                <m:num>
                                  <m:r>
                                    <a:rPr lang="en-US" altLang="zh-CN" sz="2000" i="1">
                                      <a:solidFill>
                                        <a:prstClr val="black"/>
                                      </a:solidFill>
                                      <a:latin typeface="Cambria Math" panose="02040503050406030204" pitchFamily="18" charset="0"/>
                                      <a:ea typeface="Microsoft YaHei" panose="020B0503020204020204" pitchFamily="34" charset="-122"/>
                                    </a:rPr>
                                    <m:t>6</m:t>
                                  </m:r>
                                </m:num>
                                <m:den>
                                  <m:r>
                                    <a:rPr lang="en-US" altLang="zh-CN" sz="2000" i="1" smtClean="0">
                                      <a:solidFill>
                                        <a:prstClr val="black"/>
                                      </a:solidFill>
                                      <a:latin typeface="Cambria Math" panose="02040503050406030204" pitchFamily="18" charset="0"/>
                                      <a:ea typeface="Microsoft YaHei" panose="020B0503020204020204" pitchFamily="34" charset="-122"/>
                                    </a:rPr>
                                    <m:t>9</m:t>
                                  </m:r>
                                </m:den>
                              </m:f>
                            </m:e>
                          </m:d>
                        </m:e>
                        <m:sup>
                          <m:r>
                            <a:rPr lang="en-US" altLang="zh-CN" sz="2000" i="1">
                              <a:solidFill>
                                <a:prstClr val="black"/>
                              </a:solidFill>
                              <a:latin typeface="Cambria Math" panose="02040503050406030204" pitchFamily="18" charset="0"/>
                              <a:ea typeface="Microsoft YaHei" panose="020B0503020204020204" pitchFamily="34" charset="-122"/>
                            </a:rPr>
                            <m:t>2</m:t>
                          </m:r>
                        </m:sup>
                      </m:sSup>
                      <m:r>
                        <a:rPr lang="en-US" altLang="zh-CN" sz="2000" i="1">
                          <a:solidFill>
                            <a:prstClr val="black"/>
                          </a:solidFill>
                          <a:latin typeface="Cambria Math" panose="02040503050406030204" pitchFamily="18" charset="0"/>
                          <a:ea typeface="Microsoft YaHei" panose="020B0503020204020204" pitchFamily="34" charset="-122"/>
                        </a:rPr>
                        <m:t>=0</m:t>
                      </m:r>
                      <m:r>
                        <a:rPr lang="en-US" altLang="zh-CN" sz="2000" b="0" i="0" smtClean="0">
                          <a:solidFill>
                            <a:prstClr val="black"/>
                          </a:solidFill>
                          <a:latin typeface="Cambria Math" panose="02040503050406030204" pitchFamily="18" charset="0"/>
                          <a:ea typeface="Microsoft YaHei" panose="020B0503020204020204" pitchFamily="34" charset="-122"/>
                        </a:rPr>
                        <m:t>.444</m:t>
                      </m:r>
                    </m:oMath>
                  </m:oMathPara>
                </a14:m>
                <a:endParaRPr lang="zh-CN" altLang="en-US" sz="1600" dirty="0">
                  <a:solidFill>
                    <a:prstClr val="black"/>
                  </a:solidFill>
                  <a:latin typeface="微软雅黑"/>
                </a:endParaRPr>
              </a:p>
              <a:p>
                <a14:m>
                  <m:oMath xmlns:m="http://schemas.openxmlformats.org/officeDocument/2006/math">
                    <m:r>
                      <a:rPr lang="en-US" altLang="zh-CN" sz="2000" i="1">
                        <a:solidFill>
                          <a:prstClr val="black"/>
                        </a:solidFill>
                        <a:latin typeface="Cambria Math" panose="02040503050406030204" pitchFamily="18" charset="0"/>
                      </a:rPr>
                      <m:t>𝐺𝑖𝑛𝑖</m:t>
                    </m:r>
                    <m:r>
                      <a:rPr lang="en-US" altLang="zh-CN" sz="2000" b="0" i="1" smtClean="0">
                        <a:solidFill>
                          <a:prstClr val="black"/>
                        </a:solidFill>
                        <a:latin typeface="Cambria Math" panose="02040503050406030204" pitchFamily="18" charset="0"/>
                      </a:rPr>
                      <m:t>_</m:t>
                    </m:r>
                    <m:r>
                      <a:rPr lang="en-US" altLang="zh-CN" sz="2000" b="0" i="1" smtClean="0">
                        <a:solidFill>
                          <a:prstClr val="black"/>
                        </a:solidFill>
                        <a:latin typeface="Cambria Math" panose="02040503050406030204" pitchFamily="18" charset="0"/>
                      </a:rPr>
                      <m:t>𝑖𝑛𝑑𝑒𝑥</m:t>
                    </m:r>
                    <m:d>
                      <m:dPr>
                        <m:ctrlPr>
                          <a:rPr lang="en-US" altLang="zh-CN" sz="2000" i="1">
                            <a:solidFill>
                              <a:prstClr val="black"/>
                            </a:solidFill>
                            <a:latin typeface="Cambria Math" panose="02040503050406030204" pitchFamily="18" charset="0"/>
                          </a:rPr>
                        </m:ctrlPr>
                      </m:dPr>
                      <m:e>
                        <m:r>
                          <a:rPr lang="en-US" altLang="zh-CN" sz="2000" b="0" i="1" smtClean="0">
                            <a:solidFill>
                              <a:prstClr val="black"/>
                            </a:solidFill>
                            <a:latin typeface="Cambria Math" panose="02040503050406030204" pitchFamily="18" charset="0"/>
                          </a:rPr>
                          <m:t>𝐷</m:t>
                        </m:r>
                        <m:r>
                          <a:rPr lang="en-US" altLang="zh-CN" sz="2000" b="0" i="1" smtClean="0">
                            <a:solidFill>
                              <a:prstClr val="black"/>
                            </a:solidFill>
                            <a:latin typeface="Cambria Math" panose="02040503050406030204" pitchFamily="18" charset="0"/>
                          </a:rPr>
                          <m:t>,</m:t>
                        </m:r>
                        <m:r>
                          <m:rPr>
                            <m:sty m:val="p"/>
                          </m:rPr>
                          <a:rPr lang="en-US" altLang="zh-CN" sz="2000" i="1">
                            <a:solidFill>
                              <a:prstClr val="black"/>
                            </a:solidFill>
                            <a:latin typeface="Cambria Math" panose="02040503050406030204" pitchFamily="18" charset="0"/>
                          </a:rPr>
                          <m:t>A</m:t>
                        </m:r>
                        <m:r>
                          <a:rPr lang="en-US" altLang="zh-CN" sz="2000" i="1">
                            <a:solidFill>
                              <a:prstClr val="black"/>
                            </a:solidFill>
                            <a:latin typeface="Cambria Math" panose="02040503050406030204" pitchFamily="18" charset="0"/>
                          </a:rPr>
                          <m:t>3</m:t>
                        </m:r>
                      </m:e>
                    </m:d>
                  </m:oMath>
                </a14:m>
                <a:r>
                  <a:rPr lang="en-US" altLang="zh-CN" sz="2000" dirty="0">
                    <a:solidFill>
                      <a:prstClr val="black"/>
                    </a:solidFill>
                    <a:ea typeface="Microsoft YaHei" panose="020B0503020204020204" pitchFamily="34" charset="-122"/>
                  </a:rPr>
                  <a:t> </a:t>
                </a:r>
                <a14:m>
                  <m:oMath xmlns:m="http://schemas.openxmlformats.org/officeDocument/2006/math">
                    <m:r>
                      <a:rPr lang="en-US" altLang="zh-CN" sz="2000" i="1">
                        <a:solidFill>
                          <a:prstClr val="black"/>
                        </a:solidFill>
                        <a:latin typeface="Cambria Math" panose="02040503050406030204" pitchFamily="18" charset="0"/>
                        <a:ea typeface="Microsoft YaHei" panose="020B0503020204020204" pitchFamily="34" charset="-122"/>
                      </a:rPr>
                      <m:t>=</m:t>
                    </m:r>
                  </m:oMath>
                </a14:m>
                <a:r>
                  <a:rPr lang="en-US" altLang="zh-CN" sz="2000" dirty="0">
                    <a:solidFill>
                      <a:prstClr val="black"/>
                    </a:solidFill>
                    <a:ea typeface="Microsoft YaHei" panose="020B0503020204020204" pitchFamily="34" charset="-122"/>
                  </a:rPr>
                  <a:t> </a:t>
                </a:r>
                <a14:m>
                  <m:oMath xmlns:m="http://schemas.openxmlformats.org/officeDocument/2006/math">
                    <m:d>
                      <m:dPr>
                        <m:ctrlPr>
                          <a:rPr lang="en-US" altLang="zh-CN" sz="2400" i="1">
                            <a:solidFill>
                              <a:prstClr val="black"/>
                            </a:solidFill>
                            <a:latin typeface="Cambria Math" panose="02040503050406030204" pitchFamily="18" charset="0"/>
                            <a:ea typeface="Microsoft YaHei" panose="020B0503020204020204" pitchFamily="34" charset="-122"/>
                          </a:rPr>
                        </m:ctrlPr>
                      </m:dPr>
                      <m:e>
                        <m:f>
                          <m:fPr>
                            <m:ctrlPr>
                              <a:rPr lang="en-US" altLang="zh-CN" sz="2400" i="1">
                                <a:solidFill>
                                  <a:prstClr val="black"/>
                                </a:solidFill>
                                <a:latin typeface="Cambria Math" panose="02040503050406030204" pitchFamily="18" charset="0"/>
                                <a:ea typeface="Microsoft YaHei" panose="020B0503020204020204" pitchFamily="34" charset="-122"/>
                              </a:rPr>
                            </m:ctrlPr>
                          </m:fPr>
                          <m:num>
                            <m:r>
                              <a:rPr lang="en-US" altLang="zh-CN" sz="2400" i="1">
                                <a:solidFill>
                                  <a:prstClr val="black"/>
                                </a:solidFill>
                                <a:latin typeface="Cambria Math" panose="02040503050406030204" pitchFamily="18" charset="0"/>
                                <a:ea typeface="Microsoft YaHei" panose="020B0503020204020204" pitchFamily="34" charset="-122"/>
                              </a:rPr>
                              <m:t>6</m:t>
                            </m:r>
                          </m:num>
                          <m:den>
                            <m:r>
                              <a:rPr lang="en-US" altLang="zh-CN" sz="2400" b="0" i="1" smtClean="0">
                                <a:solidFill>
                                  <a:prstClr val="black"/>
                                </a:solidFill>
                                <a:latin typeface="Cambria Math" panose="02040503050406030204" pitchFamily="18" charset="0"/>
                                <a:ea typeface="Microsoft YaHei" panose="020B0503020204020204" pitchFamily="34" charset="-122"/>
                              </a:rPr>
                              <m:t>15</m:t>
                            </m:r>
                          </m:den>
                        </m:f>
                      </m:e>
                    </m:d>
                    <m:r>
                      <a:rPr lang="en-US" altLang="zh-CN" sz="2400" b="0" i="1" smtClean="0">
                        <a:solidFill>
                          <a:prstClr val="black"/>
                        </a:solidFill>
                        <a:latin typeface="Cambria Math" panose="02040503050406030204" pitchFamily="18" charset="0"/>
                        <a:ea typeface="Microsoft YaHei" panose="020B0503020204020204" pitchFamily="34" charset="-122"/>
                      </a:rPr>
                      <m:t>∗</m:t>
                    </m:r>
                  </m:oMath>
                </a14:m>
                <a:r>
                  <a:rPr lang="en-US" altLang="zh-CN" sz="2000" dirty="0">
                    <a:solidFill>
                      <a:prstClr val="black"/>
                    </a:solidFill>
                  </a:rPr>
                  <a:t> </a:t>
                </a:r>
                <a14:m>
                  <m:oMath xmlns:m="http://schemas.openxmlformats.org/officeDocument/2006/math">
                    <m:r>
                      <a:rPr lang="en-US" altLang="zh-CN" sz="2000" i="1">
                        <a:solidFill>
                          <a:prstClr val="black"/>
                        </a:solidFill>
                        <a:latin typeface="Cambria Math" panose="02040503050406030204" pitchFamily="18" charset="0"/>
                      </a:rPr>
                      <m:t>𝐺𝑖𝑛𝑖</m:t>
                    </m:r>
                    <m:d>
                      <m:dPr>
                        <m:ctrlPr>
                          <a:rPr lang="en-US" altLang="zh-CN" sz="2000" i="1">
                            <a:solidFill>
                              <a:prstClr val="black"/>
                            </a:solidFill>
                            <a:latin typeface="Cambria Math" panose="02040503050406030204" pitchFamily="18" charset="0"/>
                          </a:rPr>
                        </m:ctrlPr>
                      </m:dPr>
                      <m:e>
                        <m:r>
                          <m:rPr>
                            <m:sty m:val="p"/>
                          </m:rPr>
                          <a:rPr lang="en-US" altLang="zh-CN" sz="2000" i="1">
                            <a:solidFill>
                              <a:prstClr val="black"/>
                            </a:solidFill>
                            <a:latin typeface="Cambria Math" panose="02040503050406030204" pitchFamily="18" charset="0"/>
                          </a:rPr>
                          <m:t>A</m:t>
                        </m:r>
                        <m:r>
                          <a:rPr lang="en-US" altLang="zh-CN" sz="2000" i="1">
                            <a:solidFill>
                              <a:prstClr val="black"/>
                            </a:solidFill>
                            <a:latin typeface="Cambria Math" panose="02040503050406030204" pitchFamily="18" charset="0"/>
                          </a:rPr>
                          <m:t>3=</m:t>
                        </m:r>
                        <m:r>
                          <a:rPr lang="zh-CN" altLang="en-US" sz="2000" i="1">
                            <a:solidFill>
                              <a:prstClr val="black"/>
                            </a:solidFill>
                            <a:latin typeface="Cambria Math" panose="02040503050406030204" pitchFamily="18" charset="0"/>
                          </a:rPr>
                          <m:t>是</m:t>
                        </m:r>
                      </m:e>
                    </m:d>
                  </m:oMath>
                </a14:m>
                <a:r>
                  <a:rPr lang="en-US" altLang="zh-CN" sz="2000" dirty="0">
                    <a:latin typeface="+mn-ea"/>
                  </a:rPr>
                  <a:t>+</a:t>
                </a:r>
                <a:r>
                  <a:rPr lang="en-US" altLang="zh-CN" sz="2000" dirty="0">
                    <a:solidFill>
                      <a:prstClr val="black"/>
                    </a:solidFill>
                    <a:ea typeface="Microsoft YaHei" panose="020B0503020204020204" pitchFamily="34" charset="-122"/>
                  </a:rPr>
                  <a:t> </a:t>
                </a:r>
                <a14:m>
                  <m:oMath xmlns:m="http://schemas.openxmlformats.org/officeDocument/2006/math">
                    <m:d>
                      <m:dPr>
                        <m:ctrlPr>
                          <a:rPr lang="en-US" altLang="zh-CN" sz="2400" i="1">
                            <a:solidFill>
                              <a:prstClr val="black"/>
                            </a:solidFill>
                            <a:latin typeface="Cambria Math" panose="02040503050406030204" pitchFamily="18" charset="0"/>
                            <a:ea typeface="Microsoft YaHei" panose="020B0503020204020204" pitchFamily="34" charset="-122"/>
                          </a:rPr>
                        </m:ctrlPr>
                      </m:dPr>
                      <m:e>
                        <m:f>
                          <m:fPr>
                            <m:ctrlPr>
                              <a:rPr lang="en-US" altLang="zh-CN" sz="2400" i="1">
                                <a:solidFill>
                                  <a:prstClr val="black"/>
                                </a:solidFill>
                                <a:latin typeface="Cambria Math" panose="02040503050406030204" pitchFamily="18" charset="0"/>
                                <a:ea typeface="Microsoft YaHei" panose="020B0503020204020204" pitchFamily="34" charset="-122"/>
                              </a:rPr>
                            </m:ctrlPr>
                          </m:fPr>
                          <m:num>
                            <m:r>
                              <a:rPr lang="en-US" altLang="zh-CN" sz="2400" b="0" i="1" smtClean="0">
                                <a:solidFill>
                                  <a:prstClr val="black"/>
                                </a:solidFill>
                                <a:latin typeface="Cambria Math" panose="02040503050406030204" pitchFamily="18" charset="0"/>
                                <a:ea typeface="Microsoft YaHei" panose="020B0503020204020204" pitchFamily="34" charset="-122"/>
                              </a:rPr>
                              <m:t>9</m:t>
                            </m:r>
                          </m:num>
                          <m:den>
                            <m:r>
                              <a:rPr lang="en-US" altLang="zh-CN" sz="2400" i="1">
                                <a:solidFill>
                                  <a:prstClr val="black"/>
                                </a:solidFill>
                                <a:latin typeface="Cambria Math" panose="02040503050406030204" pitchFamily="18" charset="0"/>
                                <a:ea typeface="Microsoft YaHei" panose="020B0503020204020204" pitchFamily="34" charset="-122"/>
                              </a:rPr>
                              <m:t>15</m:t>
                            </m:r>
                          </m:den>
                        </m:f>
                      </m:e>
                    </m:d>
                    <m:r>
                      <a:rPr lang="en-US" altLang="zh-CN" sz="2400" i="1">
                        <a:solidFill>
                          <a:prstClr val="black"/>
                        </a:solidFill>
                        <a:latin typeface="Cambria Math" panose="02040503050406030204" pitchFamily="18" charset="0"/>
                        <a:ea typeface="Microsoft YaHei" panose="020B0503020204020204" pitchFamily="34" charset="-122"/>
                      </a:rPr>
                      <m:t>∗</m:t>
                    </m:r>
                  </m:oMath>
                </a14:m>
                <a:r>
                  <a:rPr lang="en-US" altLang="zh-CN" sz="2000" dirty="0">
                    <a:solidFill>
                      <a:prstClr val="black"/>
                    </a:solidFill>
                  </a:rPr>
                  <a:t> </a:t>
                </a:r>
                <a14:m>
                  <m:oMath xmlns:m="http://schemas.openxmlformats.org/officeDocument/2006/math">
                    <m:r>
                      <a:rPr lang="en-US" altLang="zh-CN" sz="2000" i="1">
                        <a:solidFill>
                          <a:prstClr val="black"/>
                        </a:solidFill>
                        <a:latin typeface="Cambria Math" panose="02040503050406030204" pitchFamily="18" charset="0"/>
                      </a:rPr>
                      <m:t>𝐺𝑖𝑛𝑖</m:t>
                    </m:r>
                    <m:d>
                      <m:dPr>
                        <m:ctrlPr>
                          <a:rPr lang="en-US" altLang="zh-CN" sz="2000" i="1">
                            <a:solidFill>
                              <a:prstClr val="black"/>
                            </a:solidFill>
                            <a:latin typeface="Cambria Math" panose="02040503050406030204" pitchFamily="18" charset="0"/>
                          </a:rPr>
                        </m:ctrlPr>
                      </m:dPr>
                      <m:e>
                        <m:r>
                          <m:rPr>
                            <m:sty m:val="p"/>
                          </m:rPr>
                          <a:rPr lang="en-US" altLang="zh-CN" sz="2000" i="1">
                            <a:solidFill>
                              <a:prstClr val="black"/>
                            </a:solidFill>
                            <a:latin typeface="Cambria Math" panose="02040503050406030204" pitchFamily="18" charset="0"/>
                          </a:rPr>
                          <m:t>A</m:t>
                        </m:r>
                        <m:r>
                          <a:rPr lang="en-US" altLang="zh-CN" sz="2000" i="1">
                            <a:solidFill>
                              <a:prstClr val="black"/>
                            </a:solidFill>
                            <a:latin typeface="Cambria Math" panose="02040503050406030204" pitchFamily="18" charset="0"/>
                          </a:rPr>
                          <m:t>3=</m:t>
                        </m:r>
                        <m:r>
                          <a:rPr lang="zh-CN" altLang="en-US" sz="2000" i="1">
                            <a:solidFill>
                              <a:prstClr val="black"/>
                            </a:solidFill>
                            <a:latin typeface="Cambria Math" panose="02040503050406030204" pitchFamily="18" charset="0"/>
                          </a:rPr>
                          <m:t>否</m:t>
                        </m:r>
                      </m:e>
                    </m:d>
                    <m:r>
                      <a:rPr lang="en-US" altLang="zh-CN" sz="2000" b="0" i="1" smtClean="0">
                        <a:solidFill>
                          <a:prstClr val="black"/>
                        </a:solidFill>
                        <a:latin typeface="Cambria Math" panose="02040503050406030204" pitchFamily="18" charset="0"/>
                      </a:rPr>
                      <m:t>=0.2667</m:t>
                    </m:r>
                  </m:oMath>
                </a14:m>
                <a:endParaRPr lang="zh-CN" altLang="en-US" sz="2000" dirty="0">
                  <a:latin typeface="+mn-ea"/>
                </a:endParaRPr>
              </a:p>
            </p:txBody>
          </p:sp>
        </mc:Choice>
        <mc:Fallback xmlns="">
          <p:sp>
            <p:nvSpPr>
              <p:cNvPr id="11" name="矩形 10">
                <a:extLst>
                  <a:ext uri="{FF2B5EF4-FFF2-40B4-BE49-F238E27FC236}">
                    <a16:creationId xmlns:a16="http://schemas.microsoft.com/office/drawing/2014/main" id="{CB2CA314-7C8C-4D20-BCCB-D68E9F111321}"/>
                  </a:ext>
                </a:extLst>
              </p:cNvPr>
              <p:cNvSpPr>
                <a:spLocks noRot="1" noChangeAspect="1" noMove="1" noResize="1" noEditPoints="1" noAdjustHandles="1" noChangeArrowheads="1" noChangeShapeType="1" noTextEdit="1"/>
              </p:cNvSpPr>
              <p:nvPr/>
            </p:nvSpPr>
            <p:spPr>
              <a:xfrm>
                <a:off x="6177280" y="2868909"/>
                <a:ext cx="5781040" cy="2702406"/>
              </a:xfrm>
              <a:prstGeom prst="rect">
                <a:avLst/>
              </a:prstGeom>
              <a:blipFill>
                <a:blip r:embed="rId4"/>
                <a:stretch>
                  <a:fillRect/>
                </a:stretch>
              </a:blipFill>
            </p:spPr>
            <p:txBody>
              <a:bodyPr/>
              <a:lstStyle/>
              <a:p>
                <a:r>
                  <a:rPr lang="zh-CN" altLang="en-US">
                    <a:noFill/>
                  </a:rPr>
                  <a:t> </a:t>
                </a:r>
              </a:p>
            </p:txBody>
          </p:sp>
        </mc:Fallback>
      </mc:AlternateContent>
      <p:sp>
        <p:nvSpPr>
          <p:cNvPr id="2" name="灯片编号占位符 1"/>
          <p:cNvSpPr>
            <a:spLocks noGrp="1"/>
          </p:cNvSpPr>
          <p:nvPr>
            <p:ph type="sldNum" sz="quarter" idx="14"/>
          </p:nvPr>
        </p:nvSpPr>
        <p:spPr/>
        <p:txBody>
          <a:bodyPr/>
          <a:lstStyle/>
          <a:p>
            <a:fld id="{AF69888C-E133-43D9-A638-B5C95925B91C}" type="slidenum">
              <a:rPr lang="zh-CN" altLang="en-US" smtClean="0"/>
              <a:t>43</a:t>
            </a:fld>
            <a:endParaRPr lang="zh-CN" altLang="en-US" dirty="0"/>
          </a:p>
        </p:txBody>
      </p:sp>
    </p:spTree>
    <p:extLst>
      <p:ext uri="{BB962C8B-B14F-4D97-AF65-F5344CB8AC3E}">
        <p14:creationId xmlns:p14="http://schemas.microsoft.com/office/powerpoint/2010/main" val="1032853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2.3</a:t>
            </a:r>
            <a:r>
              <a:rPr lang="zh-CN" altLang="en-US" sz="4000" dirty="0"/>
              <a:t>、</a:t>
            </a:r>
            <a:r>
              <a:rPr lang="en-US" altLang="zh-CN" sz="4000" dirty="0"/>
              <a:t>CART</a:t>
            </a:r>
            <a:r>
              <a:rPr lang="zh-CN" altLang="en-US" sz="4000" dirty="0"/>
              <a:t>算法</a:t>
            </a:r>
          </a:p>
        </p:txBody>
      </p:sp>
      <p:graphicFrame>
        <p:nvGraphicFramePr>
          <p:cNvPr id="3" name="表格 2">
            <a:extLst>
              <a:ext uri="{FF2B5EF4-FFF2-40B4-BE49-F238E27FC236}">
                <a16:creationId xmlns:a16="http://schemas.microsoft.com/office/drawing/2014/main" id="{C1170433-89B8-40A8-A863-213062687BAD}"/>
              </a:ext>
            </a:extLst>
          </p:cNvPr>
          <p:cNvGraphicFramePr>
            <a:graphicFrameLocks noGrp="1"/>
          </p:cNvGraphicFramePr>
          <p:nvPr/>
        </p:nvGraphicFramePr>
        <p:xfrm>
          <a:off x="142240" y="837899"/>
          <a:ext cx="1950720" cy="5255855"/>
        </p:xfrm>
        <a:graphic>
          <a:graphicData uri="http://schemas.openxmlformats.org/drawingml/2006/table">
            <a:tbl>
              <a:tblPr/>
              <a:tblGrid>
                <a:gridCol w="439586">
                  <a:extLst>
                    <a:ext uri="{9D8B030D-6E8A-4147-A177-3AD203B41FA5}">
                      <a16:colId xmlns:a16="http://schemas.microsoft.com/office/drawing/2014/main" val="2644238863"/>
                    </a:ext>
                  </a:extLst>
                </a:gridCol>
                <a:gridCol w="822039">
                  <a:extLst>
                    <a:ext uri="{9D8B030D-6E8A-4147-A177-3AD203B41FA5}">
                      <a16:colId xmlns:a16="http://schemas.microsoft.com/office/drawing/2014/main" val="2891857751"/>
                    </a:ext>
                  </a:extLst>
                </a:gridCol>
                <a:gridCol w="689095">
                  <a:extLst>
                    <a:ext uri="{9D8B030D-6E8A-4147-A177-3AD203B41FA5}">
                      <a16:colId xmlns:a16="http://schemas.microsoft.com/office/drawing/2014/main" val="3316057165"/>
                    </a:ext>
                  </a:extLst>
                </a:gridCol>
              </a:tblGrid>
              <a:tr h="395465">
                <a:tc>
                  <a:txBody>
                    <a:bodyPr/>
                    <a:lstStyle/>
                    <a:p>
                      <a:pPr algn="ctr" fontAlgn="ctr"/>
                      <a:r>
                        <a:rPr lang="en-US" sz="1600" b="1" dirty="0">
                          <a:effectLst/>
                          <a:latin typeface="Times New Roman" panose="02020603050405020304" pitchFamily="18" charset="0"/>
                          <a:cs typeface="Times New Roman" panose="02020603050405020304" pitchFamily="18" charset="0"/>
                        </a:rPr>
                        <a:t>ID</a:t>
                      </a:r>
                    </a:p>
                  </a:txBody>
                  <a:tcPr marL="64945" marR="64945" marT="32473" marB="32473" anchor="ctr">
                    <a:lnL>
                      <a:noFill/>
                    </a:lnL>
                    <a:lnR>
                      <a:noFill/>
                    </a:lnR>
                    <a:lnT>
                      <a:noFill/>
                    </a:lnT>
                    <a:lnB w="7620" cap="flat" cmpd="sng" algn="ctr">
                      <a:solidFill>
                        <a:srgbClr val="B7B7B7"/>
                      </a:solidFill>
                      <a:prstDash val="solid"/>
                      <a:round/>
                      <a:headEnd type="none" w="med" len="med"/>
                      <a:tailEnd type="none" w="med" len="med"/>
                    </a:lnB>
                    <a:solidFill>
                      <a:srgbClr val="FFFFFF"/>
                    </a:solidFill>
                  </a:tcPr>
                </a:tc>
                <a:tc>
                  <a:txBody>
                    <a:bodyPr/>
                    <a:lstStyle/>
                    <a:p>
                      <a:pPr algn="ctr" fontAlgn="ctr"/>
                      <a:r>
                        <a:rPr lang="zh-CN" altLang="en-US" sz="1600" b="1" dirty="0">
                          <a:effectLst/>
                          <a:latin typeface="Times New Roman" panose="02020603050405020304" pitchFamily="18" charset="0"/>
                          <a:cs typeface="Times New Roman" panose="02020603050405020304" pitchFamily="18" charset="0"/>
                        </a:rPr>
                        <a:t>年龄</a:t>
                      </a:r>
                      <a:r>
                        <a:rPr lang="en-US" altLang="zh-CN" sz="1600" b="1" dirty="0">
                          <a:effectLst/>
                          <a:latin typeface="Times New Roman" panose="02020603050405020304" pitchFamily="18" charset="0"/>
                          <a:cs typeface="Times New Roman" panose="02020603050405020304" pitchFamily="18" charset="0"/>
                        </a:rPr>
                        <a:t>A1</a:t>
                      </a:r>
                      <a:endParaRPr lang="zh-CN" altLang="en-US" sz="1600" b="1" dirty="0">
                        <a:effectLst/>
                        <a:latin typeface="Times New Roman" panose="02020603050405020304" pitchFamily="18" charset="0"/>
                        <a:cs typeface="Times New Roman" panose="02020603050405020304" pitchFamily="18" charset="0"/>
                      </a:endParaRPr>
                    </a:p>
                  </a:txBody>
                  <a:tcPr marL="64945" marR="64945" marT="32473" marB="32473" anchor="ctr">
                    <a:lnL>
                      <a:noFill/>
                    </a:lnL>
                    <a:lnR>
                      <a:noFill/>
                    </a:lnR>
                    <a:lnT>
                      <a:noFill/>
                    </a:lnT>
                    <a:lnB w="7620" cap="flat" cmpd="sng" algn="ctr">
                      <a:solidFill>
                        <a:srgbClr val="B7B7B7"/>
                      </a:solidFill>
                      <a:prstDash val="solid"/>
                      <a:round/>
                      <a:headEnd type="none" w="med" len="med"/>
                      <a:tailEnd type="none" w="med" len="med"/>
                    </a:lnB>
                    <a:solidFill>
                      <a:srgbClr val="FFFFFF"/>
                    </a:solidFill>
                  </a:tcPr>
                </a:tc>
                <a:tc>
                  <a:txBody>
                    <a:bodyPr/>
                    <a:lstStyle/>
                    <a:p>
                      <a:pPr algn="ctr" fontAlgn="ctr"/>
                      <a:r>
                        <a:rPr lang="zh-CN" altLang="en-US" sz="1600" b="1" dirty="0">
                          <a:effectLst/>
                          <a:latin typeface="Times New Roman" panose="02020603050405020304" pitchFamily="18" charset="0"/>
                          <a:cs typeface="Times New Roman" panose="02020603050405020304" pitchFamily="18" charset="0"/>
                        </a:rPr>
                        <a:t>类别</a:t>
                      </a:r>
                    </a:p>
                  </a:txBody>
                  <a:tcPr marL="64945" marR="64945" marT="32473" marB="32473" anchor="ctr">
                    <a:lnL>
                      <a:noFill/>
                    </a:lnL>
                    <a:lnR>
                      <a:noFill/>
                    </a:lnR>
                    <a:lnT>
                      <a:noFill/>
                    </a:lnT>
                    <a:lnB w="7620" cap="flat" cmpd="sng" algn="ctr">
                      <a:solidFill>
                        <a:srgbClr val="B7B7B7"/>
                      </a:solidFill>
                      <a:prstDash val="solid"/>
                      <a:round/>
                      <a:headEnd type="none" w="med" len="med"/>
                      <a:tailEnd type="none" w="med" len="med"/>
                    </a:lnB>
                    <a:solidFill>
                      <a:srgbClr val="FFFFFF"/>
                    </a:solidFill>
                  </a:tcPr>
                </a:tc>
                <a:extLst>
                  <a:ext uri="{0D108BD9-81ED-4DB2-BD59-A6C34878D82A}">
                    <a16:rowId xmlns:a16="http://schemas.microsoft.com/office/drawing/2014/main" val="2070702958"/>
                  </a:ext>
                </a:extLst>
              </a:tr>
              <a:tr h="311858">
                <a:tc>
                  <a:txBody>
                    <a:bodyPr/>
                    <a:lstStyle/>
                    <a:p>
                      <a:pPr algn="ctr" fontAlgn="ctr"/>
                      <a:r>
                        <a:rPr lang="en-US" altLang="zh-CN" sz="1700" dirty="0">
                          <a:effectLst/>
                          <a:latin typeface="Times New Roman" panose="02020603050405020304" pitchFamily="18" charset="0"/>
                          <a:cs typeface="Times New Roman" panose="02020603050405020304" pitchFamily="18" charset="0"/>
                        </a:rPr>
                        <a:t>1</a:t>
                      </a:r>
                    </a:p>
                  </a:txBody>
                  <a:tcPr marL="64945" marR="64945" marT="32473" marB="32473" anchor="ctr">
                    <a:lnL>
                      <a:noFill/>
                    </a:lnL>
                    <a:lnR>
                      <a:noFill/>
                    </a:lnR>
                    <a:lnT w="7620" cap="flat" cmpd="sng" algn="ctr">
                      <a:solidFill>
                        <a:srgbClr val="B7B7B7"/>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青年</a:t>
                      </a:r>
                    </a:p>
                  </a:txBody>
                  <a:tcPr marL="64945" marR="64945" marT="32473" marB="32473" anchor="ctr">
                    <a:lnL>
                      <a:noFill/>
                    </a:lnL>
                    <a:lnR>
                      <a:noFill/>
                    </a:lnR>
                    <a:lnT w="7620" cap="flat" cmpd="sng" algn="ctr">
                      <a:solidFill>
                        <a:srgbClr val="B7B7B7"/>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B7B7B7"/>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226636266"/>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2</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6E6E6"/>
                    </a:solidFill>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青年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6E6E6"/>
                    </a:solidFill>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6E6E6"/>
                    </a:solidFill>
                  </a:tcPr>
                </a:tc>
                <a:extLst>
                  <a:ext uri="{0D108BD9-81ED-4DB2-BD59-A6C34878D82A}">
                    <a16:rowId xmlns:a16="http://schemas.microsoft.com/office/drawing/2014/main" val="2388637728"/>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3</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青年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356163586"/>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4</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青年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363988624"/>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5</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青年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421514810"/>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6</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中年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062617813"/>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7</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中年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565508474"/>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8</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中年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270039276"/>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9</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中年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582018738"/>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10</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中年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265827444"/>
                  </a:ext>
                </a:extLst>
              </a:tr>
              <a:tr h="311858">
                <a:tc>
                  <a:txBody>
                    <a:bodyPr/>
                    <a:lstStyle/>
                    <a:p>
                      <a:pPr algn="ctr" fontAlgn="ctr"/>
                      <a:r>
                        <a:rPr lang="en-US" altLang="zh-CN" sz="1700" dirty="0">
                          <a:effectLst/>
                          <a:latin typeface="Times New Roman" panose="02020603050405020304" pitchFamily="18" charset="0"/>
                          <a:cs typeface="Times New Roman" panose="02020603050405020304" pitchFamily="18" charset="0"/>
                        </a:rPr>
                        <a:t>11</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老年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271673958"/>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12</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老年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082082934"/>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13</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老年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745482359"/>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14</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老年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是</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617201282"/>
                  </a:ext>
                </a:extLst>
              </a:tr>
              <a:tr h="311858">
                <a:tc>
                  <a:txBody>
                    <a:bodyPr/>
                    <a:lstStyle/>
                    <a:p>
                      <a:pPr algn="ctr" fontAlgn="ctr"/>
                      <a:r>
                        <a:rPr lang="en-US" altLang="zh-CN" sz="1700">
                          <a:effectLst/>
                          <a:latin typeface="Times New Roman" panose="02020603050405020304" pitchFamily="18" charset="0"/>
                          <a:cs typeface="Times New Roman" panose="02020603050405020304" pitchFamily="18" charset="0"/>
                        </a:rPr>
                        <a:t>15</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a:effectLst/>
                          <a:latin typeface="Times New Roman" panose="02020603050405020304" pitchFamily="18" charset="0"/>
                          <a:cs typeface="Times New Roman" panose="02020603050405020304" pitchFamily="18" charset="0"/>
                        </a:rPr>
                        <a:t>老年</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zh-CN" altLang="en-US" sz="1700" dirty="0">
                          <a:effectLst/>
                          <a:latin typeface="Times New Roman" panose="02020603050405020304" pitchFamily="18" charset="0"/>
                          <a:cs typeface="Times New Roman" panose="02020603050405020304" pitchFamily="18" charset="0"/>
                        </a:rPr>
                        <a:t>否</a:t>
                      </a:r>
                    </a:p>
                  </a:txBody>
                  <a:tcPr marL="64945" marR="64945" marT="32473" marB="32473"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796907040"/>
                  </a:ext>
                </a:extLst>
              </a:tr>
            </a:tbl>
          </a:graphicData>
        </a:graphic>
      </p:graphicFrame>
      <p:sp>
        <p:nvSpPr>
          <p:cNvPr id="10" name="矩形 9">
            <a:extLst>
              <a:ext uri="{FF2B5EF4-FFF2-40B4-BE49-F238E27FC236}">
                <a16:creationId xmlns:a16="http://schemas.microsoft.com/office/drawing/2014/main" id="{7D638979-E4DF-4871-9113-8F64D14FE727}"/>
              </a:ext>
            </a:extLst>
          </p:cNvPr>
          <p:cNvSpPr/>
          <p:nvPr/>
        </p:nvSpPr>
        <p:spPr>
          <a:xfrm>
            <a:off x="2296160" y="764246"/>
            <a:ext cx="9418320" cy="1896801"/>
          </a:xfrm>
          <a:prstGeom prst="rect">
            <a:avLst/>
          </a:prstGeom>
        </p:spPr>
        <p:txBody>
          <a:bodyPr wrap="square">
            <a:spAutoFit/>
          </a:bodyPr>
          <a:lstStyle/>
          <a:p>
            <a:pPr lvl="0">
              <a:lnSpc>
                <a:spcPct val="125000"/>
              </a:lnSpc>
            </a:pPr>
            <a:r>
              <a:rPr lang="zh-CN" altLang="en-US" sz="2400" dirty="0">
                <a:solidFill>
                  <a:srgbClr val="121212"/>
                </a:solidFill>
                <a:latin typeface="微软雅黑"/>
              </a:rPr>
              <a:t>当按照年龄</a:t>
            </a:r>
            <a:r>
              <a:rPr lang="en-US" altLang="zh-CN" sz="2400" dirty="0">
                <a:solidFill>
                  <a:srgbClr val="121212"/>
                </a:solidFill>
                <a:latin typeface="微软雅黑"/>
              </a:rPr>
              <a:t>A1</a:t>
            </a:r>
            <a:r>
              <a:rPr lang="zh-CN" altLang="en-US" sz="2400" dirty="0">
                <a:solidFill>
                  <a:srgbClr val="121212"/>
                </a:solidFill>
                <a:latin typeface="微软雅黑"/>
              </a:rPr>
              <a:t>（三分类）划分：</a:t>
            </a:r>
            <a:endParaRPr lang="en-US" altLang="zh-CN" sz="2400" dirty="0">
              <a:solidFill>
                <a:srgbClr val="121212"/>
              </a:solidFill>
              <a:latin typeface="微软雅黑"/>
            </a:endParaRPr>
          </a:p>
          <a:p>
            <a:pPr lvl="0">
              <a:lnSpc>
                <a:spcPct val="125000"/>
              </a:lnSpc>
            </a:pPr>
            <a:r>
              <a:rPr lang="zh-CN" altLang="en-US" sz="2400" dirty="0">
                <a:solidFill>
                  <a:prstClr val="black"/>
                </a:solidFill>
                <a:latin typeface="微软雅黑"/>
              </a:rPr>
              <a:t>为保证二分，将数据分成以下三种情况</a:t>
            </a:r>
            <a:endParaRPr lang="en-US" altLang="zh-CN" sz="2400" dirty="0">
              <a:solidFill>
                <a:prstClr val="black"/>
              </a:solidFill>
              <a:latin typeface="微软雅黑"/>
            </a:endParaRPr>
          </a:p>
          <a:p>
            <a:pPr lvl="0">
              <a:lnSpc>
                <a:spcPct val="125000"/>
              </a:lnSpc>
            </a:pPr>
            <a:r>
              <a:rPr lang="en-US" altLang="zh-CN" sz="2400" dirty="0">
                <a:solidFill>
                  <a:prstClr val="black"/>
                </a:solidFill>
                <a:latin typeface="微软雅黑"/>
              </a:rPr>
              <a:t>{</a:t>
            </a:r>
            <a:r>
              <a:rPr lang="zh-CN" altLang="en-US" sz="2400" dirty="0">
                <a:solidFill>
                  <a:prstClr val="black"/>
                </a:solidFill>
                <a:latin typeface="微软雅黑"/>
              </a:rPr>
              <a:t>青年</a:t>
            </a:r>
            <a:r>
              <a:rPr lang="en-US" altLang="zh-CN" sz="2400" dirty="0">
                <a:solidFill>
                  <a:prstClr val="black"/>
                </a:solidFill>
                <a:latin typeface="微软雅黑"/>
              </a:rPr>
              <a:t>}</a:t>
            </a:r>
            <a:r>
              <a:rPr lang="zh-CN" altLang="en-US" sz="2400" dirty="0">
                <a:solidFill>
                  <a:prstClr val="black"/>
                </a:solidFill>
                <a:latin typeface="微软雅黑"/>
              </a:rPr>
              <a:t>，</a:t>
            </a:r>
            <a:r>
              <a:rPr lang="en-US" altLang="zh-CN" sz="2400" dirty="0">
                <a:solidFill>
                  <a:prstClr val="black"/>
                </a:solidFill>
                <a:latin typeface="微软雅黑"/>
              </a:rPr>
              <a:t>{</a:t>
            </a:r>
            <a:r>
              <a:rPr lang="zh-CN" altLang="en-US" sz="2400" dirty="0">
                <a:solidFill>
                  <a:prstClr val="black"/>
                </a:solidFill>
                <a:latin typeface="微软雅黑"/>
              </a:rPr>
              <a:t>中年，老年</a:t>
            </a:r>
            <a:r>
              <a:rPr lang="en-US" altLang="zh-CN" sz="2400" dirty="0">
                <a:solidFill>
                  <a:prstClr val="black"/>
                </a:solidFill>
                <a:latin typeface="微软雅黑"/>
              </a:rPr>
              <a:t>}</a:t>
            </a:r>
            <a:r>
              <a:rPr lang="zh-CN" altLang="en-US" sz="2400" dirty="0">
                <a:solidFill>
                  <a:prstClr val="black"/>
                </a:solidFill>
                <a:latin typeface="微软雅黑"/>
              </a:rPr>
              <a:t>；</a:t>
            </a:r>
            <a:r>
              <a:rPr lang="en-US" altLang="zh-CN" sz="2400" dirty="0">
                <a:solidFill>
                  <a:prstClr val="black"/>
                </a:solidFill>
                <a:latin typeface="微软雅黑"/>
              </a:rPr>
              <a:t>{</a:t>
            </a:r>
            <a:r>
              <a:rPr lang="zh-CN" altLang="en-US" sz="2400" dirty="0">
                <a:solidFill>
                  <a:prstClr val="black"/>
                </a:solidFill>
                <a:latin typeface="微软雅黑"/>
              </a:rPr>
              <a:t>中年</a:t>
            </a:r>
            <a:r>
              <a:rPr lang="en-US" altLang="zh-CN" sz="2400" dirty="0">
                <a:solidFill>
                  <a:prstClr val="black"/>
                </a:solidFill>
                <a:latin typeface="微软雅黑"/>
              </a:rPr>
              <a:t>}</a:t>
            </a:r>
            <a:r>
              <a:rPr lang="zh-CN" altLang="en-US" sz="2400" dirty="0">
                <a:solidFill>
                  <a:prstClr val="black"/>
                </a:solidFill>
                <a:latin typeface="微软雅黑"/>
              </a:rPr>
              <a:t>，</a:t>
            </a:r>
            <a:r>
              <a:rPr lang="en-US" altLang="zh-CN" sz="2400" dirty="0">
                <a:solidFill>
                  <a:prstClr val="black"/>
                </a:solidFill>
                <a:latin typeface="微软雅黑"/>
              </a:rPr>
              <a:t>{</a:t>
            </a:r>
            <a:r>
              <a:rPr lang="zh-CN" altLang="en-US" sz="2400" dirty="0">
                <a:solidFill>
                  <a:prstClr val="black"/>
                </a:solidFill>
                <a:latin typeface="微软雅黑"/>
              </a:rPr>
              <a:t>青年，老年</a:t>
            </a:r>
            <a:r>
              <a:rPr lang="en-US" altLang="zh-CN" sz="2400" dirty="0">
                <a:solidFill>
                  <a:prstClr val="black"/>
                </a:solidFill>
                <a:latin typeface="微软雅黑"/>
              </a:rPr>
              <a:t>}</a:t>
            </a:r>
            <a:r>
              <a:rPr lang="zh-CN" altLang="en-US" sz="2400" dirty="0">
                <a:solidFill>
                  <a:prstClr val="black"/>
                </a:solidFill>
                <a:latin typeface="微软雅黑"/>
              </a:rPr>
              <a:t>；</a:t>
            </a:r>
            <a:r>
              <a:rPr lang="en-US" altLang="zh-CN" sz="2400" dirty="0">
                <a:solidFill>
                  <a:prstClr val="black"/>
                </a:solidFill>
                <a:latin typeface="微软雅黑"/>
              </a:rPr>
              <a:t>{</a:t>
            </a:r>
            <a:r>
              <a:rPr lang="zh-CN" altLang="en-US" sz="2400" dirty="0">
                <a:solidFill>
                  <a:prstClr val="black"/>
                </a:solidFill>
                <a:latin typeface="微软雅黑"/>
              </a:rPr>
              <a:t>老年</a:t>
            </a:r>
            <a:r>
              <a:rPr lang="en-US" altLang="zh-CN" sz="2400" dirty="0">
                <a:solidFill>
                  <a:prstClr val="black"/>
                </a:solidFill>
                <a:latin typeface="微软雅黑"/>
              </a:rPr>
              <a:t>}</a:t>
            </a:r>
            <a:r>
              <a:rPr lang="zh-CN" altLang="en-US" sz="2400" dirty="0">
                <a:solidFill>
                  <a:prstClr val="black"/>
                </a:solidFill>
                <a:latin typeface="微软雅黑"/>
              </a:rPr>
              <a:t>，</a:t>
            </a:r>
            <a:r>
              <a:rPr lang="en-US" altLang="zh-CN" sz="2400" dirty="0">
                <a:solidFill>
                  <a:prstClr val="black"/>
                </a:solidFill>
                <a:latin typeface="微软雅黑"/>
              </a:rPr>
              <a:t>{</a:t>
            </a:r>
            <a:r>
              <a:rPr lang="zh-CN" altLang="en-US" sz="2400" dirty="0">
                <a:solidFill>
                  <a:prstClr val="black"/>
                </a:solidFill>
                <a:latin typeface="微软雅黑"/>
              </a:rPr>
              <a:t>青年，中年</a:t>
            </a:r>
            <a:r>
              <a:rPr lang="en-US" altLang="zh-CN" sz="2400" dirty="0">
                <a:solidFill>
                  <a:prstClr val="black"/>
                </a:solidFill>
                <a:latin typeface="微软雅黑"/>
              </a:rPr>
              <a:t>}</a:t>
            </a:r>
          </a:p>
          <a:p>
            <a:pPr lvl="0">
              <a:lnSpc>
                <a:spcPct val="125000"/>
              </a:lnSpc>
            </a:pPr>
            <a:r>
              <a:rPr lang="zh-CN" altLang="en-US" sz="2400" dirty="0">
                <a:solidFill>
                  <a:prstClr val="black"/>
                </a:solidFill>
                <a:latin typeface="微软雅黑"/>
              </a:rPr>
              <a:t>以</a:t>
            </a:r>
            <a:r>
              <a:rPr lang="en-US" altLang="zh-CN" sz="2400" dirty="0">
                <a:solidFill>
                  <a:prstClr val="black"/>
                </a:solidFill>
                <a:latin typeface="微软雅黑"/>
              </a:rPr>
              <a:t>{</a:t>
            </a:r>
            <a:r>
              <a:rPr lang="zh-CN" altLang="en-US" sz="2400" dirty="0">
                <a:solidFill>
                  <a:prstClr val="black"/>
                </a:solidFill>
                <a:latin typeface="微软雅黑"/>
              </a:rPr>
              <a:t>青年</a:t>
            </a:r>
            <a:r>
              <a:rPr lang="en-US" altLang="zh-CN" sz="2400" dirty="0">
                <a:solidFill>
                  <a:prstClr val="black"/>
                </a:solidFill>
                <a:latin typeface="微软雅黑"/>
              </a:rPr>
              <a:t>}</a:t>
            </a:r>
            <a:r>
              <a:rPr lang="zh-CN" altLang="en-US" sz="2400" dirty="0">
                <a:solidFill>
                  <a:prstClr val="black"/>
                </a:solidFill>
                <a:latin typeface="微软雅黑"/>
              </a:rPr>
              <a:t>，</a:t>
            </a:r>
            <a:r>
              <a:rPr lang="en-US" altLang="zh-CN" sz="2400" dirty="0">
                <a:solidFill>
                  <a:prstClr val="black"/>
                </a:solidFill>
                <a:latin typeface="微软雅黑"/>
              </a:rPr>
              <a:t>{</a:t>
            </a:r>
            <a:r>
              <a:rPr lang="zh-CN" altLang="en-US" sz="2400" dirty="0">
                <a:solidFill>
                  <a:prstClr val="black"/>
                </a:solidFill>
                <a:latin typeface="微软雅黑"/>
              </a:rPr>
              <a:t>中年，老年</a:t>
            </a:r>
            <a:r>
              <a:rPr lang="en-US" altLang="zh-CN" sz="2400" dirty="0">
                <a:solidFill>
                  <a:prstClr val="black"/>
                </a:solidFill>
                <a:latin typeface="微软雅黑"/>
              </a:rPr>
              <a:t>}</a:t>
            </a:r>
            <a:r>
              <a:rPr lang="zh-CN" altLang="en-US" sz="2400" dirty="0">
                <a:solidFill>
                  <a:prstClr val="black"/>
                </a:solidFill>
                <a:latin typeface="微软雅黑"/>
              </a:rPr>
              <a:t>为例计算基尼指数</a:t>
            </a:r>
            <a:endParaRPr lang="en-US" altLang="zh-CN" sz="2400" dirty="0">
              <a:solidFill>
                <a:srgbClr val="121212"/>
              </a:solidFill>
              <a:latin typeface="微软雅黑"/>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CB2CA314-7C8C-4D20-BCCB-D68E9F111321}"/>
                  </a:ext>
                </a:extLst>
              </p:cNvPr>
              <p:cNvSpPr/>
              <p:nvPr/>
            </p:nvSpPr>
            <p:spPr>
              <a:xfrm>
                <a:off x="2296160" y="2823607"/>
                <a:ext cx="9554479" cy="297793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CN" sz="2000" i="1" smtClean="0">
                          <a:solidFill>
                            <a:prstClr val="black"/>
                          </a:solidFill>
                          <a:latin typeface="Cambria Math" panose="02040503050406030204" pitchFamily="18" charset="0"/>
                        </a:rPr>
                        <m:t>𝐺𝑖𝑛𝑖</m:t>
                      </m:r>
                      <m:d>
                        <m:dPr>
                          <m:ctrlPr>
                            <a:rPr lang="en-US" altLang="zh-CN" sz="2000" i="1">
                              <a:solidFill>
                                <a:prstClr val="black"/>
                              </a:solidFill>
                              <a:latin typeface="Cambria Math" panose="02040503050406030204" pitchFamily="18" charset="0"/>
                            </a:rPr>
                          </m:ctrlPr>
                        </m:dPr>
                        <m:e>
                          <m:r>
                            <m:rPr>
                              <m:sty m:val="p"/>
                            </m:rPr>
                            <a:rPr lang="en-US" altLang="zh-CN" sz="2000" i="1">
                              <a:solidFill>
                                <a:prstClr val="black"/>
                              </a:solidFill>
                              <a:latin typeface="Cambria Math" panose="02040503050406030204" pitchFamily="18" charset="0"/>
                            </a:rPr>
                            <m:t>A</m:t>
                          </m:r>
                          <m:r>
                            <a:rPr lang="en-US" altLang="zh-CN" sz="2000" i="1">
                              <a:solidFill>
                                <a:prstClr val="black"/>
                              </a:solidFill>
                              <a:latin typeface="Cambria Math" panose="02040503050406030204" pitchFamily="18" charset="0"/>
                            </a:rPr>
                            <m:t>1=</m:t>
                          </m:r>
                          <m:r>
                            <a:rPr lang="zh-CN" altLang="en-US" sz="2000" i="1">
                              <a:solidFill>
                                <a:prstClr val="black"/>
                              </a:solidFill>
                              <a:latin typeface="Cambria Math" panose="02040503050406030204" pitchFamily="18" charset="0"/>
                            </a:rPr>
                            <m:t>青年</m:t>
                          </m:r>
                        </m:e>
                      </m:d>
                      <m:r>
                        <a:rPr lang="en-US" altLang="zh-CN" sz="2000" i="1">
                          <a:solidFill>
                            <a:prstClr val="black"/>
                          </a:solidFill>
                          <a:latin typeface="Cambria Math" panose="02040503050406030204" pitchFamily="18" charset="0"/>
                          <a:ea typeface="Microsoft YaHei" panose="020B0503020204020204" pitchFamily="34" charset="-122"/>
                        </a:rPr>
                        <m:t>=1−</m:t>
                      </m:r>
                      <m:sSup>
                        <m:sSupPr>
                          <m:ctrlPr>
                            <a:rPr lang="en-US" altLang="zh-CN" sz="2000" i="1">
                              <a:solidFill>
                                <a:prstClr val="black"/>
                              </a:solidFill>
                              <a:latin typeface="Cambria Math" panose="02040503050406030204" pitchFamily="18" charset="0"/>
                              <a:ea typeface="Microsoft YaHei" panose="020B0503020204020204" pitchFamily="34" charset="-122"/>
                            </a:rPr>
                          </m:ctrlPr>
                        </m:sSupPr>
                        <m:e>
                          <m:d>
                            <m:dPr>
                              <m:ctrlPr>
                                <a:rPr lang="en-US" altLang="zh-CN" sz="2000" i="1">
                                  <a:solidFill>
                                    <a:prstClr val="black"/>
                                  </a:solidFill>
                                  <a:latin typeface="Cambria Math" panose="02040503050406030204" pitchFamily="18" charset="0"/>
                                  <a:ea typeface="Microsoft YaHei" panose="020B0503020204020204" pitchFamily="34" charset="-122"/>
                                </a:rPr>
                              </m:ctrlPr>
                            </m:dPr>
                            <m:e>
                              <m:f>
                                <m:fPr>
                                  <m:ctrlPr>
                                    <a:rPr lang="en-US" altLang="zh-CN" sz="2000" i="1">
                                      <a:solidFill>
                                        <a:prstClr val="black"/>
                                      </a:solidFill>
                                      <a:latin typeface="Cambria Math" panose="02040503050406030204" pitchFamily="18" charset="0"/>
                                      <a:ea typeface="Microsoft YaHei" panose="020B0503020204020204" pitchFamily="34" charset="-122"/>
                                    </a:rPr>
                                  </m:ctrlPr>
                                </m:fPr>
                                <m:num>
                                  <m:r>
                                    <a:rPr lang="en-US" altLang="zh-CN" sz="2000" i="1">
                                      <a:solidFill>
                                        <a:prstClr val="black"/>
                                      </a:solidFill>
                                      <a:latin typeface="Cambria Math" panose="02040503050406030204" pitchFamily="18" charset="0"/>
                                      <a:ea typeface="Microsoft YaHei" panose="020B0503020204020204" pitchFamily="34" charset="-122"/>
                                    </a:rPr>
                                    <m:t>3</m:t>
                                  </m:r>
                                </m:num>
                                <m:den>
                                  <m:r>
                                    <a:rPr lang="en-US" altLang="zh-CN" sz="2000" i="1">
                                      <a:solidFill>
                                        <a:prstClr val="black"/>
                                      </a:solidFill>
                                      <a:latin typeface="Cambria Math" panose="02040503050406030204" pitchFamily="18" charset="0"/>
                                      <a:ea typeface="Microsoft YaHei" panose="020B0503020204020204" pitchFamily="34" charset="-122"/>
                                    </a:rPr>
                                    <m:t>5</m:t>
                                  </m:r>
                                </m:den>
                              </m:f>
                            </m:e>
                          </m:d>
                        </m:e>
                        <m:sup>
                          <m:r>
                            <a:rPr lang="en-US" altLang="zh-CN" sz="2000" i="1">
                              <a:solidFill>
                                <a:prstClr val="black"/>
                              </a:solidFill>
                              <a:latin typeface="Cambria Math" panose="02040503050406030204" pitchFamily="18" charset="0"/>
                              <a:ea typeface="Microsoft YaHei" panose="020B0503020204020204" pitchFamily="34" charset="-122"/>
                            </a:rPr>
                            <m:t>2</m:t>
                          </m:r>
                        </m:sup>
                      </m:sSup>
                      <m:r>
                        <a:rPr lang="en-US" altLang="zh-CN" sz="2000" i="1">
                          <a:solidFill>
                            <a:prstClr val="black"/>
                          </a:solidFill>
                          <a:latin typeface="Cambria Math" panose="02040503050406030204" pitchFamily="18" charset="0"/>
                          <a:ea typeface="Microsoft YaHei" panose="020B0503020204020204" pitchFamily="34" charset="-122"/>
                        </a:rPr>
                        <m:t>−</m:t>
                      </m:r>
                      <m:sSup>
                        <m:sSupPr>
                          <m:ctrlPr>
                            <a:rPr lang="en-US" altLang="zh-CN" sz="2000" i="1" smtClean="0">
                              <a:solidFill>
                                <a:prstClr val="black"/>
                              </a:solidFill>
                              <a:latin typeface="Cambria Math" panose="02040503050406030204" pitchFamily="18" charset="0"/>
                              <a:ea typeface="Microsoft YaHei" panose="020B0503020204020204" pitchFamily="34" charset="-122"/>
                            </a:rPr>
                          </m:ctrlPr>
                        </m:sSupPr>
                        <m:e>
                          <m:d>
                            <m:dPr>
                              <m:ctrlPr>
                                <a:rPr lang="en-US" altLang="zh-CN" sz="2000" i="1">
                                  <a:solidFill>
                                    <a:prstClr val="black"/>
                                  </a:solidFill>
                                  <a:latin typeface="Cambria Math" panose="02040503050406030204" pitchFamily="18" charset="0"/>
                                  <a:ea typeface="Microsoft YaHei" panose="020B0503020204020204" pitchFamily="34" charset="-122"/>
                                </a:rPr>
                              </m:ctrlPr>
                            </m:dPr>
                            <m:e>
                              <m:f>
                                <m:fPr>
                                  <m:ctrlPr>
                                    <a:rPr lang="en-US" altLang="zh-CN" sz="2000" i="1">
                                      <a:solidFill>
                                        <a:prstClr val="black"/>
                                      </a:solidFill>
                                      <a:latin typeface="Cambria Math" panose="02040503050406030204" pitchFamily="18" charset="0"/>
                                      <a:ea typeface="Microsoft YaHei" panose="020B0503020204020204" pitchFamily="34" charset="-122"/>
                                    </a:rPr>
                                  </m:ctrlPr>
                                </m:fPr>
                                <m:num>
                                  <m:r>
                                    <a:rPr lang="en-US" altLang="zh-CN" sz="2000" i="1">
                                      <a:solidFill>
                                        <a:prstClr val="black"/>
                                      </a:solidFill>
                                      <a:latin typeface="Cambria Math" panose="02040503050406030204" pitchFamily="18" charset="0"/>
                                      <a:ea typeface="Microsoft YaHei" panose="020B0503020204020204" pitchFamily="34" charset="-122"/>
                                    </a:rPr>
                                    <m:t>2</m:t>
                                  </m:r>
                                </m:num>
                                <m:den>
                                  <m:r>
                                    <a:rPr lang="en-US" altLang="zh-CN" sz="2000" i="1" smtClean="0">
                                      <a:solidFill>
                                        <a:prstClr val="black"/>
                                      </a:solidFill>
                                      <a:latin typeface="Cambria Math" panose="02040503050406030204" pitchFamily="18" charset="0"/>
                                      <a:ea typeface="Microsoft YaHei" panose="020B0503020204020204" pitchFamily="34" charset="-122"/>
                                    </a:rPr>
                                    <m:t>5</m:t>
                                  </m:r>
                                </m:den>
                              </m:f>
                            </m:e>
                          </m:d>
                        </m:e>
                        <m:sup>
                          <m:r>
                            <a:rPr lang="en-US" altLang="zh-CN" sz="2000" i="1">
                              <a:solidFill>
                                <a:prstClr val="black"/>
                              </a:solidFill>
                              <a:latin typeface="Cambria Math" panose="02040503050406030204" pitchFamily="18" charset="0"/>
                              <a:ea typeface="Microsoft YaHei" panose="020B0503020204020204" pitchFamily="34" charset="-122"/>
                            </a:rPr>
                            <m:t>2</m:t>
                          </m:r>
                        </m:sup>
                      </m:sSup>
                      <m:r>
                        <a:rPr lang="en-US" altLang="zh-CN" sz="2000" b="0" i="1" smtClean="0">
                          <a:solidFill>
                            <a:prstClr val="black"/>
                          </a:solidFill>
                          <a:latin typeface="Cambria Math" panose="02040503050406030204" pitchFamily="18" charset="0"/>
                          <a:ea typeface="Microsoft YaHei" panose="020B0503020204020204" pitchFamily="34" charset="-122"/>
                        </a:rPr>
                        <m:t>=0.48</m:t>
                      </m:r>
                    </m:oMath>
                  </m:oMathPara>
                </a14:m>
                <a:endParaRPr lang="en-US" altLang="zh-CN" sz="2000" b="0" i="1" dirty="0">
                  <a:solidFill>
                    <a:prstClr val="black"/>
                  </a:solidFill>
                  <a:latin typeface="Cambria Math" panose="02040503050406030204" pitchFamily="18" charset="0"/>
                  <a:ea typeface="Microsoft YaHei" panose="020B0503020204020204" pitchFamily="34" charset="-122"/>
                </a:endParaRPr>
              </a:p>
              <a:p>
                <a:pPr/>
                <a14:m>
                  <m:oMathPara xmlns:m="http://schemas.openxmlformats.org/officeDocument/2006/math">
                    <m:oMathParaPr>
                      <m:jc m:val="left"/>
                    </m:oMathParaPr>
                    <m:oMath xmlns:m="http://schemas.openxmlformats.org/officeDocument/2006/math">
                      <m:r>
                        <a:rPr lang="en-US" altLang="zh-CN" sz="2000" i="1">
                          <a:solidFill>
                            <a:prstClr val="black"/>
                          </a:solidFill>
                          <a:latin typeface="Cambria Math" panose="02040503050406030204" pitchFamily="18" charset="0"/>
                        </a:rPr>
                        <m:t>𝐺𝑖𝑛𝑖</m:t>
                      </m:r>
                      <m:d>
                        <m:dPr>
                          <m:ctrlPr>
                            <a:rPr lang="en-US" altLang="zh-CN" sz="2000" i="1">
                              <a:solidFill>
                                <a:prstClr val="black"/>
                              </a:solidFill>
                              <a:latin typeface="Cambria Math" panose="02040503050406030204" pitchFamily="18" charset="0"/>
                            </a:rPr>
                          </m:ctrlPr>
                        </m:dPr>
                        <m:e>
                          <m:r>
                            <m:rPr>
                              <m:sty m:val="p"/>
                            </m:rPr>
                            <a:rPr lang="en-US" altLang="zh-CN" sz="2000" i="1">
                              <a:solidFill>
                                <a:prstClr val="black"/>
                              </a:solidFill>
                              <a:latin typeface="Cambria Math" panose="02040503050406030204" pitchFamily="18" charset="0"/>
                            </a:rPr>
                            <m:t>A</m:t>
                          </m:r>
                          <m:r>
                            <a:rPr lang="en-US" altLang="zh-CN" sz="2000" b="0" i="1" smtClean="0">
                              <a:solidFill>
                                <a:prstClr val="black"/>
                              </a:solidFill>
                              <a:latin typeface="Cambria Math" panose="02040503050406030204" pitchFamily="18" charset="0"/>
                            </a:rPr>
                            <m:t>1</m:t>
                          </m:r>
                          <m:r>
                            <a:rPr lang="en-US" altLang="zh-CN" sz="2000" i="1">
                              <a:solidFill>
                                <a:prstClr val="black"/>
                              </a:solidFill>
                              <a:latin typeface="Cambria Math" panose="02040503050406030204" pitchFamily="18" charset="0"/>
                            </a:rPr>
                            <m:t>=</m:t>
                          </m:r>
                          <m:r>
                            <m:rPr>
                              <m:nor/>
                            </m:rPr>
                            <a:rPr lang="zh-CN" altLang="en-US" sz="2000" dirty="0">
                              <a:solidFill>
                                <a:prstClr val="black"/>
                              </a:solidFill>
                              <a:latin typeface="微软雅黑"/>
                            </a:rPr>
                            <m:t>中年，老年</m:t>
                          </m:r>
                        </m:e>
                      </m:d>
                      <m:r>
                        <a:rPr lang="en-US" altLang="zh-CN" sz="2000" i="1">
                          <a:solidFill>
                            <a:prstClr val="black"/>
                          </a:solidFill>
                          <a:latin typeface="Cambria Math" panose="02040503050406030204" pitchFamily="18" charset="0"/>
                          <a:ea typeface="Microsoft YaHei" panose="020B0503020204020204" pitchFamily="34" charset="-122"/>
                        </a:rPr>
                        <m:t>=1−</m:t>
                      </m:r>
                      <m:sSup>
                        <m:sSupPr>
                          <m:ctrlPr>
                            <a:rPr lang="en-US" altLang="zh-CN" sz="2000" i="1">
                              <a:solidFill>
                                <a:prstClr val="black"/>
                              </a:solidFill>
                              <a:latin typeface="Cambria Math" panose="02040503050406030204" pitchFamily="18" charset="0"/>
                              <a:ea typeface="Microsoft YaHei" panose="020B0503020204020204" pitchFamily="34" charset="-122"/>
                            </a:rPr>
                          </m:ctrlPr>
                        </m:sSupPr>
                        <m:e>
                          <m:d>
                            <m:dPr>
                              <m:ctrlPr>
                                <a:rPr lang="en-US" altLang="zh-CN" sz="2000" i="1">
                                  <a:solidFill>
                                    <a:prstClr val="black"/>
                                  </a:solidFill>
                                  <a:latin typeface="Cambria Math" panose="02040503050406030204" pitchFamily="18" charset="0"/>
                                  <a:ea typeface="Microsoft YaHei" panose="020B0503020204020204" pitchFamily="34" charset="-122"/>
                                </a:rPr>
                              </m:ctrlPr>
                            </m:dPr>
                            <m:e>
                              <m:f>
                                <m:fPr>
                                  <m:ctrlPr>
                                    <a:rPr lang="en-US" altLang="zh-CN" sz="2000" i="1">
                                      <a:solidFill>
                                        <a:prstClr val="black"/>
                                      </a:solidFill>
                                      <a:latin typeface="Cambria Math" panose="02040503050406030204" pitchFamily="18" charset="0"/>
                                      <a:ea typeface="Microsoft YaHei" panose="020B0503020204020204" pitchFamily="34" charset="-122"/>
                                    </a:rPr>
                                  </m:ctrlPr>
                                </m:fPr>
                                <m:num>
                                  <m:r>
                                    <a:rPr lang="en-US" altLang="zh-CN" sz="2000" b="0" i="1" smtClean="0">
                                      <a:solidFill>
                                        <a:prstClr val="black"/>
                                      </a:solidFill>
                                      <a:latin typeface="Cambria Math" panose="02040503050406030204" pitchFamily="18" charset="0"/>
                                      <a:ea typeface="Microsoft YaHei" panose="020B0503020204020204" pitchFamily="34" charset="-122"/>
                                    </a:rPr>
                                    <m:t>7</m:t>
                                  </m:r>
                                </m:num>
                                <m:den>
                                  <m:r>
                                    <a:rPr lang="en-US" altLang="zh-CN" sz="2000" b="0" i="1" smtClean="0">
                                      <a:solidFill>
                                        <a:prstClr val="black"/>
                                      </a:solidFill>
                                      <a:latin typeface="Cambria Math" panose="02040503050406030204" pitchFamily="18" charset="0"/>
                                      <a:ea typeface="Microsoft YaHei" panose="020B0503020204020204" pitchFamily="34" charset="-122"/>
                                    </a:rPr>
                                    <m:t>10</m:t>
                                  </m:r>
                                </m:den>
                              </m:f>
                            </m:e>
                          </m:d>
                        </m:e>
                        <m:sup>
                          <m:r>
                            <a:rPr lang="en-US" altLang="zh-CN" sz="2000" i="1">
                              <a:solidFill>
                                <a:prstClr val="black"/>
                              </a:solidFill>
                              <a:latin typeface="Cambria Math" panose="02040503050406030204" pitchFamily="18" charset="0"/>
                              <a:ea typeface="Microsoft YaHei" panose="020B0503020204020204" pitchFamily="34" charset="-122"/>
                            </a:rPr>
                            <m:t>2</m:t>
                          </m:r>
                        </m:sup>
                      </m:sSup>
                      <m:r>
                        <a:rPr lang="en-US" altLang="zh-CN" sz="2000" i="1">
                          <a:solidFill>
                            <a:prstClr val="black"/>
                          </a:solidFill>
                          <a:latin typeface="Cambria Math" panose="02040503050406030204" pitchFamily="18" charset="0"/>
                          <a:ea typeface="Microsoft YaHei" panose="020B0503020204020204" pitchFamily="34" charset="-122"/>
                        </a:rPr>
                        <m:t>−</m:t>
                      </m:r>
                      <m:sSup>
                        <m:sSupPr>
                          <m:ctrlPr>
                            <a:rPr lang="en-US" altLang="zh-CN" sz="2000" i="1">
                              <a:solidFill>
                                <a:prstClr val="black"/>
                              </a:solidFill>
                              <a:latin typeface="Cambria Math" panose="02040503050406030204" pitchFamily="18" charset="0"/>
                              <a:ea typeface="Microsoft YaHei" panose="020B0503020204020204" pitchFamily="34" charset="-122"/>
                            </a:rPr>
                          </m:ctrlPr>
                        </m:sSupPr>
                        <m:e>
                          <m:d>
                            <m:dPr>
                              <m:ctrlPr>
                                <a:rPr lang="en-US" altLang="zh-CN" sz="2000" i="1">
                                  <a:solidFill>
                                    <a:prstClr val="black"/>
                                  </a:solidFill>
                                  <a:latin typeface="Cambria Math" panose="02040503050406030204" pitchFamily="18" charset="0"/>
                                  <a:ea typeface="Microsoft YaHei" panose="020B0503020204020204" pitchFamily="34" charset="-122"/>
                                </a:rPr>
                              </m:ctrlPr>
                            </m:dPr>
                            <m:e>
                              <m:f>
                                <m:fPr>
                                  <m:ctrlPr>
                                    <a:rPr lang="en-US" altLang="zh-CN" sz="2000" i="1">
                                      <a:solidFill>
                                        <a:prstClr val="black"/>
                                      </a:solidFill>
                                      <a:latin typeface="Cambria Math" panose="02040503050406030204" pitchFamily="18" charset="0"/>
                                      <a:ea typeface="Microsoft YaHei" panose="020B0503020204020204" pitchFamily="34" charset="-122"/>
                                    </a:rPr>
                                  </m:ctrlPr>
                                </m:fPr>
                                <m:num>
                                  <m:r>
                                    <a:rPr lang="en-US" altLang="zh-CN" sz="2000" b="0" i="1" smtClean="0">
                                      <a:solidFill>
                                        <a:prstClr val="black"/>
                                      </a:solidFill>
                                      <a:latin typeface="Cambria Math" panose="02040503050406030204" pitchFamily="18" charset="0"/>
                                      <a:ea typeface="Microsoft YaHei" panose="020B0503020204020204" pitchFamily="34" charset="-122"/>
                                    </a:rPr>
                                    <m:t>3</m:t>
                                  </m:r>
                                </m:num>
                                <m:den>
                                  <m:r>
                                    <a:rPr lang="en-US" altLang="zh-CN" sz="2000" b="0" i="1" smtClean="0">
                                      <a:solidFill>
                                        <a:prstClr val="black"/>
                                      </a:solidFill>
                                      <a:latin typeface="Cambria Math" panose="02040503050406030204" pitchFamily="18" charset="0"/>
                                      <a:ea typeface="Microsoft YaHei" panose="020B0503020204020204" pitchFamily="34" charset="-122"/>
                                    </a:rPr>
                                    <m:t>10</m:t>
                                  </m:r>
                                </m:den>
                              </m:f>
                            </m:e>
                          </m:d>
                        </m:e>
                        <m:sup>
                          <m:r>
                            <a:rPr lang="en-US" altLang="zh-CN" sz="2000" i="1">
                              <a:solidFill>
                                <a:prstClr val="black"/>
                              </a:solidFill>
                              <a:latin typeface="Cambria Math" panose="02040503050406030204" pitchFamily="18" charset="0"/>
                              <a:ea typeface="Microsoft YaHei" panose="020B0503020204020204" pitchFamily="34" charset="-122"/>
                            </a:rPr>
                            <m:t>2</m:t>
                          </m:r>
                        </m:sup>
                      </m:sSup>
                      <m:r>
                        <a:rPr lang="en-US" altLang="zh-CN" sz="2000" i="1">
                          <a:solidFill>
                            <a:prstClr val="black"/>
                          </a:solidFill>
                          <a:latin typeface="Cambria Math" panose="02040503050406030204" pitchFamily="18" charset="0"/>
                          <a:ea typeface="Microsoft YaHei" panose="020B0503020204020204" pitchFamily="34" charset="-122"/>
                        </a:rPr>
                        <m:t>=0</m:t>
                      </m:r>
                      <m:r>
                        <a:rPr lang="en-US" altLang="zh-CN" sz="2000" b="0" i="0" smtClean="0">
                          <a:solidFill>
                            <a:prstClr val="black"/>
                          </a:solidFill>
                          <a:latin typeface="Cambria Math" panose="02040503050406030204" pitchFamily="18" charset="0"/>
                          <a:ea typeface="Microsoft YaHei" panose="020B0503020204020204" pitchFamily="34" charset="-122"/>
                        </a:rPr>
                        <m:t>.42</m:t>
                      </m:r>
                    </m:oMath>
                  </m:oMathPara>
                </a14:m>
                <a:endParaRPr lang="zh-CN" altLang="en-US" sz="1600" dirty="0">
                  <a:solidFill>
                    <a:prstClr val="black"/>
                  </a:solidFill>
                  <a:latin typeface="微软雅黑"/>
                </a:endParaRPr>
              </a:p>
              <a:p>
                <a14:m>
                  <m:oMath xmlns:m="http://schemas.openxmlformats.org/officeDocument/2006/math">
                    <m:r>
                      <a:rPr lang="en-US" altLang="zh-CN" sz="2000" i="1">
                        <a:solidFill>
                          <a:prstClr val="black"/>
                        </a:solidFill>
                        <a:latin typeface="Cambria Math" panose="02040503050406030204" pitchFamily="18" charset="0"/>
                      </a:rPr>
                      <m:t>𝐺𝑖𝑛𝑖</m:t>
                    </m:r>
                    <m:r>
                      <a:rPr lang="en-US" altLang="zh-CN" sz="2000" b="0" i="1" smtClean="0">
                        <a:solidFill>
                          <a:prstClr val="black"/>
                        </a:solidFill>
                        <a:latin typeface="Cambria Math" panose="02040503050406030204" pitchFamily="18" charset="0"/>
                      </a:rPr>
                      <m:t>_</m:t>
                    </m:r>
                    <m:r>
                      <a:rPr lang="en-US" altLang="zh-CN" sz="2000" b="0" i="1" smtClean="0">
                        <a:solidFill>
                          <a:prstClr val="black"/>
                        </a:solidFill>
                        <a:latin typeface="Cambria Math" panose="02040503050406030204" pitchFamily="18" charset="0"/>
                      </a:rPr>
                      <m:t>𝑖𝑛𝑑𝑒𝑥</m:t>
                    </m:r>
                    <m:d>
                      <m:dPr>
                        <m:ctrlPr>
                          <a:rPr lang="en-US" altLang="zh-CN" sz="2000" i="1">
                            <a:solidFill>
                              <a:prstClr val="black"/>
                            </a:solidFill>
                            <a:latin typeface="Cambria Math" panose="02040503050406030204" pitchFamily="18" charset="0"/>
                          </a:rPr>
                        </m:ctrlPr>
                      </m:dPr>
                      <m:e>
                        <m:r>
                          <a:rPr lang="en-US" altLang="zh-CN" sz="2000" b="0" i="1" smtClean="0">
                            <a:solidFill>
                              <a:prstClr val="black"/>
                            </a:solidFill>
                            <a:latin typeface="Cambria Math" panose="02040503050406030204" pitchFamily="18" charset="0"/>
                          </a:rPr>
                          <m:t>𝐷</m:t>
                        </m:r>
                        <m:r>
                          <a:rPr lang="en-US" altLang="zh-CN" sz="2000" b="0" i="1" smtClean="0">
                            <a:solidFill>
                              <a:prstClr val="black"/>
                            </a:solidFill>
                            <a:latin typeface="Cambria Math" panose="02040503050406030204" pitchFamily="18" charset="0"/>
                          </a:rPr>
                          <m:t>,</m:t>
                        </m:r>
                        <m:r>
                          <m:rPr>
                            <m:sty m:val="p"/>
                          </m:rPr>
                          <a:rPr lang="en-US" altLang="zh-CN" sz="2000" i="1">
                            <a:solidFill>
                              <a:prstClr val="black"/>
                            </a:solidFill>
                            <a:latin typeface="Cambria Math" panose="02040503050406030204" pitchFamily="18" charset="0"/>
                          </a:rPr>
                          <m:t>A</m:t>
                        </m:r>
                        <m:r>
                          <a:rPr lang="en-US" altLang="zh-CN" sz="2000" b="0" i="1" smtClean="0">
                            <a:solidFill>
                              <a:prstClr val="black"/>
                            </a:solidFill>
                            <a:latin typeface="Cambria Math" panose="02040503050406030204" pitchFamily="18" charset="0"/>
                          </a:rPr>
                          <m:t>1</m:t>
                        </m:r>
                      </m:e>
                    </m:d>
                  </m:oMath>
                </a14:m>
                <a:r>
                  <a:rPr lang="en-US" altLang="zh-CN" sz="2000" dirty="0">
                    <a:solidFill>
                      <a:prstClr val="black"/>
                    </a:solidFill>
                    <a:ea typeface="Microsoft YaHei" panose="020B0503020204020204" pitchFamily="34" charset="-122"/>
                  </a:rPr>
                  <a:t> </a:t>
                </a:r>
                <a14:m>
                  <m:oMath xmlns:m="http://schemas.openxmlformats.org/officeDocument/2006/math">
                    <m:r>
                      <a:rPr lang="en-US" altLang="zh-CN" sz="2000" i="1">
                        <a:solidFill>
                          <a:prstClr val="black"/>
                        </a:solidFill>
                        <a:latin typeface="Cambria Math" panose="02040503050406030204" pitchFamily="18" charset="0"/>
                        <a:ea typeface="Microsoft YaHei" panose="020B0503020204020204" pitchFamily="34" charset="-122"/>
                      </a:rPr>
                      <m:t>=</m:t>
                    </m:r>
                  </m:oMath>
                </a14:m>
                <a:r>
                  <a:rPr lang="en-US" altLang="zh-CN" sz="2000" dirty="0">
                    <a:solidFill>
                      <a:prstClr val="black"/>
                    </a:solidFill>
                    <a:ea typeface="Microsoft YaHei" panose="020B0503020204020204" pitchFamily="34" charset="-122"/>
                  </a:rPr>
                  <a:t> </a:t>
                </a:r>
                <a14:m>
                  <m:oMath xmlns:m="http://schemas.openxmlformats.org/officeDocument/2006/math">
                    <m:d>
                      <m:dPr>
                        <m:ctrlPr>
                          <a:rPr lang="en-US" altLang="zh-CN" sz="2400" i="1">
                            <a:solidFill>
                              <a:prstClr val="black"/>
                            </a:solidFill>
                            <a:latin typeface="Cambria Math" panose="02040503050406030204" pitchFamily="18" charset="0"/>
                            <a:ea typeface="Microsoft YaHei" panose="020B0503020204020204" pitchFamily="34" charset="-122"/>
                          </a:rPr>
                        </m:ctrlPr>
                      </m:dPr>
                      <m:e>
                        <m:f>
                          <m:fPr>
                            <m:ctrlPr>
                              <a:rPr lang="en-US" altLang="zh-CN" sz="2400" i="1">
                                <a:solidFill>
                                  <a:prstClr val="black"/>
                                </a:solidFill>
                                <a:latin typeface="Cambria Math" panose="02040503050406030204" pitchFamily="18" charset="0"/>
                                <a:ea typeface="Microsoft YaHei" panose="020B0503020204020204" pitchFamily="34" charset="-122"/>
                              </a:rPr>
                            </m:ctrlPr>
                          </m:fPr>
                          <m:num>
                            <m:r>
                              <a:rPr lang="en-US" altLang="zh-CN" sz="2400" b="0" i="1" smtClean="0">
                                <a:solidFill>
                                  <a:prstClr val="black"/>
                                </a:solidFill>
                                <a:latin typeface="Cambria Math" panose="02040503050406030204" pitchFamily="18" charset="0"/>
                                <a:ea typeface="Microsoft YaHei" panose="020B0503020204020204" pitchFamily="34" charset="-122"/>
                              </a:rPr>
                              <m:t>5</m:t>
                            </m:r>
                          </m:num>
                          <m:den>
                            <m:r>
                              <a:rPr lang="en-US" altLang="zh-CN" sz="2400" b="0" i="1" smtClean="0">
                                <a:solidFill>
                                  <a:prstClr val="black"/>
                                </a:solidFill>
                                <a:latin typeface="Cambria Math" panose="02040503050406030204" pitchFamily="18" charset="0"/>
                                <a:ea typeface="Microsoft YaHei" panose="020B0503020204020204" pitchFamily="34" charset="-122"/>
                              </a:rPr>
                              <m:t>15</m:t>
                            </m:r>
                          </m:den>
                        </m:f>
                      </m:e>
                    </m:d>
                    <m:r>
                      <a:rPr lang="en-US" altLang="zh-CN" sz="2400" b="0" i="1" smtClean="0">
                        <a:solidFill>
                          <a:prstClr val="black"/>
                        </a:solidFill>
                        <a:latin typeface="Cambria Math" panose="02040503050406030204" pitchFamily="18" charset="0"/>
                        <a:ea typeface="Microsoft YaHei" panose="020B0503020204020204" pitchFamily="34" charset="-122"/>
                      </a:rPr>
                      <m:t>∗</m:t>
                    </m:r>
                  </m:oMath>
                </a14:m>
                <a:r>
                  <a:rPr lang="en-US" altLang="zh-CN" sz="2000" dirty="0">
                    <a:solidFill>
                      <a:prstClr val="black"/>
                    </a:solidFill>
                  </a:rPr>
                  <a:t> </a:t>
                </a:r>
                <a14:m>
                  <m:oMath xmlns:m="http://schemas.openxmlformats.org/officeDocument/2006/math">
                    <m:r>
                      <a:rPr lang="en-US" altLang="zh-CN" sz="2000" i="1">
                        <a:solidFill>
                          <a:prstClr val="black"/>
                        </a:solidFill>
                        <a:latin typeface="Cambria Math" panose="02040503050406030204" pitchFamily="18" charset="0"/>
                      </a:rPr>
                      <m:t>𝐺𝑖𝑛𝑖</m:t>
                    </m:r>
                    <m:d>
                      <m:dPr>
                        <m:ctrlPr>
                          <a:rPr lang="en-US" altLang="zh-CN" sz="2000" i="1">
                            <a:solidFill>
                              <a:prstClr val="black"/>
                            </a:solidFill>
                            <a:latin typeface="Cambria Math" panose="02040503050406030204" pitchFamily="18" charset="0"/>
                          </a:rPr>
                        </m:ctrlPr>
                      </m:dPr>
                      <m:e>
                        <m:r>
                          <m:rPr>
                            <m:sty m:val="p"/>
                          </m:rPr>
                          <a:rPr lang="en-US" altLang="zh-CN" sz="2000" i="1">
                            <a:solidFill>
                              <a:prstClr val="black"/>
                            </a:solidFill>
                            <a:latin typeface="Cambria Math" panose="02040503050406030204" pitchFamily="18" charset="0"/>
                          </a:rPr>
                          <m:t>A</m:t>
                        </m:r>
                        <m:r>
                          <a:rPr lang="en-US" altLang="zh-CN" sz="2000" i="1">
                            <a:solidFill>
                              <a:prstClr val="black"/>
                            </a:solidFill>
                            <a:latin typeface="Cambria Math" panose="02040503050406030204" pitchFamily="18" charset="0"/>
                          </a:rPr>
                          <m:t>1=</m:t>
                        </m:r>
                        <m:r>
                          <a:rPr lang="zh-CN" altLang="en-US" sz="2000" i="1">
                            <a:solidFill>
                              <a:prstClr val="black"/>
                            </a:solidFill>
                            <a:latin typeface="Cambria Math" panose="02040503050406030204" pitchFamily="18" charset="0"/>
                          </a:rPr>
                          <m:t>青年</m:t>
                        </m:r>
                      </m:e>
                    </m:d>
                  </m:oMath>
                </a14:m>
                <a:r>
                  <a:rPr lang="en-US" altLang="zh-CN" sz="2000" dirty="0">
                    <a:latin typeface="+mn-ea"/>
                  </a:rPr>
                  <a:t>+</a:t>
                </a:r>
                <a:r>
                  <a:rPr lang="en-US" altLang="zh-CN" sz="2000" dirty="0">
                    <a:solidFill>
                      <a:prstClr val="black"/>
                    </a:solidFill>
                    <a:ea typeface="Microsoft YaHei" panose="020B0503020204020204" pitchFamily="34" charset="-122"/>
                  </a:rPr>
                  <a:t> </a:t>
                </a:r>
                <a14:m>
                  <m:oMath xmlns:m="http://schemas.openxmlformats.org/officeDocument/2006/math">
                    <m:d>
                      <m:dPr>
                        <m:ctrlPr>
                          <a:rPr lang="en-US" altLang="zh-CN" sz="2400" i="1">
                            <a:solidFill>
                              <a:prstClr val="black"/>
                            </a:solidFill>
                            <a:latin typeface="Cambria Math" panose="02040503050406030204" pitchFamily="18" charset="0"/>
                            <a:ea typeface="Microsoft YaHei" panose="020B0503020204020204" pitchFamily="34" charset="-122"/>
                          </a:rPr>
                        </m:ctrlPr>
                      </m:dPr>
                      <m:e>
                        <m:f>
                          <m:fPr>
                            <m:ctrlPr>
                              <a:rPr lang="en-US" altLang="zh-CN" sz="2400" i="1">
                                <a:solidFill>
                                  <a:prstClr val="black"/>
                                </a:solidFill>
                                <a:latin typeface="Cambria Math" panose="02040503050406030204" pitchFamily="18" charset="0"/>
                                <a:ea typeface="Microsoft YaHei" panose="020B0503020204020204" pitchFamily="34" charset="-122"/>
                              </a:rPr>
                            </m:ctrlPr>
                          </m:fPr>
                          <m:num>
                            <m:r>
                              <a:rPr lang="en-US" altLang="zh-CN" sz="2400" b="0" i="1" smtClean="0">
                                <a:solidFill>
                                  <a:prstClr val="black"/>
                                </a:solidFill>
                                <a:latin typeface="Cambria Math" panose="02040503050406030204" pitchFamily="18" charset="0"/>
                                <a:ea typeface="Microsoft YaHei" panose="020B0503020204020204" pitchFamily="34" charset="-122"/>
                              </a:rPr>
                              <m:t>10</m:t>
                            </m:r>
                          </m:num>
                          <m:den>
                            <m:r>
                              <a:rPr lang="en-US" altLang="zh-CN" sz="2400" i="1">
                                <a:solidFill>
                                  <a:prstClr val="black"/>
                                </a:solidFill>
                                <a:latin typeface="Cambria Math" panose="02040503050406030204" pitchFamily="18" charset="0"/>
                                <a:ea typeface="Microsoft YaHei" panose="020B0503020204020204" pitchFamily="34" charset="-122"/>
                              </a:rPr>
                              <m:t>15</m:t>
                            </m:r>
                          </m:den>
                        </m:f>
                      </m:e>
                    </m:d>
                    <m:r>
                      <a:rPr lang="en-US" altLang="zh-CN" sz="2400" i="1">
                        <a:solidFill>
                          <a:prstClr val="black"/>
                        </a:solidFill>
                        <a:latin typeface="Cambria Math" panose="02040503050406030204" pitchFamily="18" charset="0"/>
                        <a:ea typeface="Microsoft YaHei" panose="020B0503020204020204" pitchFamily="34" charset="-122"/>
                      </a:rPr>
                      <m:t>∗</m:t>
                    </m:r>
                    <m:r>
                      <a:rPr lang="en-US" altLang="zh-CN" sz="2000" i="1">
                        <a:solidFill>
                          <a:prstClr val="black"/>
                        </a:solidFill>
                        <a:latin typeface="Cambria Math" panose="02040503050406030204" pitchFamily="18" charset="0"/>
                      </a:rPr>
                      <m:t>𝐺𝑖𝑛𝑖</m:t>
                    </m:r>
                    <m:d>
                      <m:dPr>
                        <m:ctrlPr>
                          <a:rPr lang="en-US" altLang="zh-CN" sz="2000" i="1">
                            <a:solidFill>
                              <a:prstClr val="black"/>
                            </a:solidFill>
                            <a:latin typeface="Cambria Math" panose="02040503050406030204" pitchFamily="18" charset="0"/>
                          </a:rPr>
                        </m:ctrlPr>
                      </m:dPr>
                      <m:e>
                        <m:r>
                          <m:rPr>
                            <m:sty m:val="p"/>
                          </m:rPr>
                          <a:rPr lang="en-US" altLang="zh-CN" sz="2000" i="1">
                            <a:solidFill>
                              <a:prstClr val="black"/>
                            </a:solidFill>
                            <a:latin typeface="Cambria Math" panose="02040503050406030204" pitchFamily="18" charset="0"/>
                          </a:rPr>
                          <m:t>A</m:t>
                        </m:r>
                        <m:r>
                          <a:rPr lang="en-US" altLang="zh-CN" sz="2000" i="1">
                            <a:solidFill>
                              <a:prstClr val="black"/>
                            </a:solidFill>
                            <a:latin typeface="Cambria Math" panose="02040503050406030204" pitchFamily="18" charset="0"/>
                          </a:rPr>
                          <m:t>1=</m:t>
                        </m:r>
                        <m:r>
                          <m:rPr>
                            <m:nor/>
                          </m:rPr>
                          <a:rPr lang="zh-CN" altLang="en-US" sz="2000" dirty="0">
                            <a:solidFill>
                              <a:prstClr val="black"/>
                            </a:solidFill>
                            <a:latin typeface="微软雅黑"/>
                          </a:rPr>
                          <m:t>中年老年</m:t>
                        </m:r>
                      </m:e>
                    </m:d>
                    <m:r>
                      <a:rPr lang="en-US" altLang="zh-CN" sz="2000" b="0" i="1" smtClean="0">
                        <a:solidFill>
                          <a:prstClr val="black"/>
                        </a:solidFill>
                        <a:latin typeface="Cambria Math" panose="02040503050406030204" pitchFamily="18" charset="0"/>
                      </a:rPr>
                      <m:t>=0.44</m:t>
                    </m:r>
                  </m:oMath>
                </a14:m>
                <a:endParaRPr lang="en-US" altLang="zh-CN" sz="2000" dirty="0">
                  <a:latin typeface="+mn-ea"/>
                </a:endParaRPr>
              </a:p>
              <a:p>
                <a:endParaRPr lang="en-US" altLang="zh-CN" sz="2000" dirty="0">
                  <a:latin typeface="+mn-ea"/>
                </a:endParaRPr>
              </a:p>
              <a:p>
                <a:pPr>
                  <a:lnSpc>
                    <a:spcPct val="125000"/>
                  </a:lnSpc>
                </a:pPr>
                <a:r>
                  <a:rPr lang="zh-CN" altLang="en-US" sz="2000" dirty="0">
                    <a:latin typeface="+mn-ea"/>
                  </a:rPr>
                  <a:t>计算其余两种分类情况下的基尼指数，</a:t>
                </a:r>
                <a:r>
                  <a:rPr lang="zh-CN" altLang="en-US" sz="2000" dirty="0">
                    <a:solidFill>
                      <a:srgbClr val="FF0000"/>
                    </a:solidFill>
                    <a:latin typeface="+mn-ea"/>
                  </a:rPr>
                  <a:t>选取基尼指数最小的分类方式</a:t>
                </a:r>
                <a:r>
                  <a:rPr lang="zh-CN" altLang="en-US" sz="2000" dirty="0">
                    <a:latin typeface="+mn-ea"/>
                  </a:rPr>
                  <a:t>，然后在所有属性中寻找基尼指数最小的属性作为根结点，并递归找到其他结点</a:t>
                </a:r>
              </a:p>
            </p:txBody>
          </p:sp>
        </mc:Choice>
        <mc:Fallback xmlns="">
          <p:sp>
            <p:nvSpPr>
              <p:cNvPr id="11" name="矩形 10">
                <a:extLst>
                  <a:ext uri="{FF2B5EF4-FFF2-40B4-BE49-F238E27FC236}">
                    <a16:creationId xmlns:a16="http://schemas.microsoft.com/office/drawing/2014/main" id="{CB2CA314-7C8C-4D20-BCCB-D68E9F111321}"/>
                  </a:ext>
                </a:extLst>
              </p:cNvPr>
              <p:cNvSpPr>
                <a:spLocks noRot="1" noChangeAspect="1" noMove="1" noResize="1" noEditPoints="1" noAdjustHandles="1" noChangeArrowheads="1" noChangeShapeType="1" noTextEdit="1"/>
              </p:cNvSpPr>
              <p:nvPr/>
            </p:nvSpPr>
            <p:spPr>
              <a:xfrm>
                <a:off x="2296160" y="2823607"/>
                <a:ext cx="9554479" cy="2977931"/>
              </a:xfrm>
              <a:prstGeom prst="rect">
                <a:avLst/>
              </a:prstGeom>
              <a:blipFill>
                <a:blip r:embed="rId3"/>
                <a:stretch>
                  <a:fillRect l="-663" b="-2979"/>
                </a:stretch>
              </a:blipFill>
            </p:spPr>
            <p:txBody>
              <a:bodyPr/>
              <a:lstStyle/>
              <a:p>
                <a:r>
                  <a:rPr lang="en-CN">
                    <a:noFill/>
                  </a:rPr>
                  <a:t> </a:t>
                </a:r>
              </a:p>
            </p:txBody>
          </p:sp>
        </mc:Fallback>
      </mc:AlternateContent>
      <p:sp>
        <p:nvSpPr>
          <p:cNvPr id="2" name="灯片编号占位符 1"/>
          <p:cNvSpPr>
            <a:spLocks noGrp="1"/>
          </p:cNvSpPr>
          <p:nvPr>
            <p:ph type="sldNum" sz="quarter" idx="14"/>
          </p:nvPr>
        </p:nvSpPr>
        <p:spPr/>
        <p:txBody>
          <a:bodyPr/>
          <a:lstStyle/>
          <a:p>
            <a:fld id="{AF69888C-E133-43D9-A638-B5C95925B91C}" type="slidenum">
              <a:rPr lang="zh-CN" altLang="en-US" smtClean="0"/>
              <a:t>44</a:t>
            </a:fld>
            <a:endParaRPr lang="zh-CN" altLang="en-US" dirty="0"/>
          </a:p>
        </p:txBody>
      </p:sp>
    </p:spTree>
    <p:extLst>
      <p:ext uri="{BB962C8B-B14F-4D97-AF65-F5344CB8AC3E}">
        <p14:creationId xmlns:p14="http://schemas.microsoft.com/office/powerpoint/2010/main" val="42011752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2.3</a:t>
            </a:r>
            <a:r>
              <a:rPr lang="zh-CN" altLang="en-US" sz="4000" dirty="0"/>
              <a:t>、</a:t>
            </a:r>
            <a:r>
              <a:rPr lang="en-US" altLang="zh-CN" sz="4000" dirty="0"/>
              <a:t>CART</a:t>
            </a:r>
            <a:r>
              <a:rPr lang="zh-CN" altLang="en-US" sz="4000" dirty="0"/>
              <a:t>算法</a:t>
            </a:r>
          </a:p>
        </p:txBody>
      </p:sp>
      <p:sp>
        <p:nvSpPr>
          <p:cNvPr id="7" name="矩形 6">
            <a:extLst>
              <a:ext uri="{FF2B5EF4-FFF2-40B4-BE49-F238E27FC236}">
                <a16:creationId xmlns:a16="http://schemas.microsoft.com/office/drawing/2014/main" id="{D81A8123-1152-46D1-AF9F-B8471A64CBD9}"/>
              </a:ext>
            </a:extLst>
          </p:cNvPr>
          <p:cNvSpPr/>
          <p:nvPr/>
        </p:nvSpPr>
        <p:spPr>
          <a:xfrm>
            <a:off x="922561" y="1029733"/>
            <a:ext cx="2696892" cy="633187"/>
          </a:xfrm>
          <a:prstGeom prst="rect">
            <a:avLst/>
          </a:prstGeom>
        </p:spPr>
        <p:txBody>
          <a:bodyPr wrap="none">
            <a:spAutoFit/>
          </a:bodyPr>
          <a:lstStyle/>
          <a:p>
            <a:pPr marL="342900" lvl="0" indent="-342900">
              <a:lnSpc>
                <a:spcPct val="120000"/>
              </a:lnSpc>
              <a:buFont typeface="Wingdings" pitchFamily="2" charset="2"/>
              <a:buChar char="Ø"/>
            </a:pPr>
            <a:r>
              <a:rPr lang="zh-CN" altLang="en-US" sz="3200" spc="-10" dirty="0">
                <a:latin typeface="微软雅黑"/>
              </a:rPr>
              <a:t> 缺失值处理</a:t>
            </a:r>
            <a:endParaRPr lang="en-US" altLang="zh-CN" sz="3200" spc="-10" dirty="0">
              <a:latin typeface="微软雅黑"/>
            </a:endParaRPr>
          </a:p>
        </p:txBody>
      </p:sp>
      <p:sp>
        <p:nvSpPr>
          <p:cNvPr id="5" name="文本框 119">
            <a:extLst>
              <a:ext uri="{FF2B5EF4-FFF2-40B4-BE49-F238E27FC236}">
                <a16:creationId xmlns:a16="http://schemas.microsoft.com/office/drawing/2014/main" id="{32CE2276-2FCE-4BF1-94AC-497C0B8677B8}"/>
              </a:ext>
            </a:extLst>
          </p:cNvPr>
          <p:cNvSpPr txBox="1"/>
          <p:nvPr/>
        </p:nvSpPr>
        <p:spPr>
          <a:xfrm>
            <a:off x="1328960" y="1900912"/>
            <a:ext cx="11357355" cy="564642"/>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2800" b="1" dirty="0">
                <a:solidFill>
                  <a:srgbClr val="006BCC"/>
                </a:solidFill>
                <a:latin typeface="Times New Roman" panose="02020603050405020304" pitchFamily="18" charset="0"/>
                <a:cs typeface="Times New Roman" panose="02020603050405020304" pitchFamily="18" charset="0"/>
              </a:rPr>
              <a:t>属性值缺失，选择划分属性：与</a:t>
            </a:r>
            <a:r>
              <a:rPr lang="en-US" altLang="zh-CN" sz="2800" b="1" dirty="0">
                <a:solidFill>
                  <a:srgbClr val="006BCC"/>
                </a:solidFill>
                <a:latin typeface="Times New Roman" panose="02020603050405020304" pitchFamily="18" charset="0"/>
                <a:cs typeface="Times New Roman" panose="02020603050405020304" pitchFamily="18" charset="0"/>
              </a:rPr>
              <a:t>C4.5</a:t>
            </a:r>
            <a:r>
              <a:rPr lang="zh-CN" altLang="en-US" sz="2800" b="1" dirty="0">
                <a:solidFill>
                  <a:srgbClr val="006BCC"/>
                </a:solidFill>
                <a:latin typeface="Times New Roman" panose="02020603050405020304" pitchFamily="18" charset="0"/>
                <a:cs typeface="Times New Roman" panose="02020603050405020304" pitchFamily="18" charset="0"/>
              </a:rPr>
              <a:t>处理方式类似</a:t>
            </a:r>
            <a:endParaRPr lang="en-US" altLang="zh-CN" sz="2800" spc="-10" dirty="0">
              <a:latin typeface="+mn-ea"/>
            </a:endParaRPr>
          </a:p>
        </p:txBody>
      </p:sp>
      <p:sp>
        <p:nvSpPr>
          <p:cNvPr id="9" name="矩形 8">
            <a:extLst>
              <a:ext uri="{FF2B5EF4-FFF2-40B4-BE49-F238E27FC236}">
                <a16:creationId xmlns:a16="http://schemas.microsoft.com/office/drawing/2014/main" id="{7F92B167-622E-4CB5-9FBA-4E4CDC1B36E7}"/>
              </a:ext>
            </a:extLst>
          </p:cNvPr>
          <p:cNvSpPr/>
          <p:nvPr/>
        </p:nvSpPr>
        <p:spPr>
          <a:xfrm>
            <a:off x="1328960" y="3013772"/>
            <a:ext cx="8526240" cy="1985159"/>
          </a:xfrm>
          <a:prstGeom prst="rect">
            <a:avLst/>
          </a:prstGeom>
        </p:spPr>
        <p:txBody>
          <a:bodyPr wrap="square">
            <a:spAutoFit/>
          </a:bodyPr>
          <a:lstStyle/>
          <a:p>
            <a:pPr marL="457200" lvl="0" indent="-457200">
              <a:lnSpc>
                <a:spcPct val="150000"/>
              </a:lnSpc>
              <a:buFont typeface="Wingdings" pitchFamily="2" charset="2"/>
              <a:buChar char="ü"/>
            </a:pPr>
            <a:r>
              <a:rPr lang="zh-CN" altLang="en-US" sz="2800" spc="-10" dirty="0">
                <a:solidFill>
                  <a:prstClr val="black"/>
                </a:solidFill>
                <a:latin typeface="微软雅黑"/>
              </a:rPr>
              <a:t>给定划分属性，但在该属性上值缺失，如何分裂？</a:t>
            </a:r>
            <a:endParaRPr lang="en-US" altLang="zh-CN" sz="2800" spc="-10" dirty="0">
              <a:solidFill>
                <a:prstClr val="black"/>
              </a:solidFill>
              <a:latin typeface="微软雅黑"/>
            </a:endParaRPr>
          </a:p>
          <a:p>
            <a:pPr marL="446088" lvl="0">
              <a:lnSpc>
                <a:spcPct val="150000"/>
              </a:lnSpc>
              <a:buFont typeface="Arial" panose="020B0604020202020204" pitchFamily="34" charset="0"/>
              <a:buChar char="•"/>
            </a:pPr>
            <a:r>
              <a:rPr lang="en-US" altLang="zh-CN" dirty="0"/>
              <a:t>     surrogate splits</a:t>
            </a:r>
            <a:r>
              <a:rPr lang="zh-CN" altLang="en-US" dirty="0"/>
              <a:t>（代理特征分裂）</a:t>
            </a:r>
            <a:r>
              <a:rPr lang="en-US" altLang="zh-CN" dirty="0"/>
              <a:t>: </a:t>
            </a:r>
            <a:r>
              <a:rPr lang="zh-CN" altLang="en-US" dirty="0"/>
              <a:t>在剩余的其他无缺失值特征中，挑选与当前缺失值特征分类效果相当的特征值代替该特征；若条件不满足，则默认进入样本个数较多的叶节点。</a:t>
            </a:r>
            <a:endParaRPr lang="en-US" altLang="zh-CN" dirty="0"/>
          </a:p>
        </p:txBody>
      </p:sp>
      <p:sp>
        <p:nvSpPr>
          <p:cNvPr id="2" name="灯片编号占位符 1"/>
          <p:cNvSpPr>
            <a:spLocks noGrp="1"/>
          </p:cNvSpPr>
          <p:nvPr>
            <p:ph type="sldNum" sz="quarter" idx="14"/>
          </p:nvPr>
        </p:nvSpPr>
        <p:spPr/>
        <p:txBody>
          <a:bodyPr/>
          <a:lstStyle/>
          <a:p>
            <a:fld id="{AF69888C-E133-43D9-A638-B5C95925B91C}" type="slidenum">
              <a:rPr lang="zh-CN" altLang="en-US" smtClean="0"/>
              <a:t>45</a:t>
            </a:fld>
            <a:endParaRPr lang="zh-CN" altLang="en-US" dirty="0"/>
          </a:p>
        </p:txBody>
      </p:sp>
      <p:sp>
        <p:nvSpPr>
          <p:cNvPr id="3" name="矩形 2"/>
          <p:cNvSpPr/>
          <p:nvPr/>
        </p:nvSpPr>
        <p:spPr>
          <a:xfrm>
            <a:off x="1749135" y="2554997"/>
            <a:ext cx="9909465" cy="369332"/>
          </a:xfrm>
          <a:prstGeom prst="rect">
            <a:avLst/>
          </a:prstGeom>
        </p:spPr>
        <p:txBody>
          <a:bodyPr wrap="square">
            <a:spAutoFit/>
          </a:bodyPr>
          <a:lstStyle/>
          <a:p>
            <a:pPr marL="285750" indent="-285750">
              <a:buFont typeface="Arial" panose="020B0604020202020204" pitchFamily="34" charset="0"/>
              <a:buChar char="•"/>
            </a:pPr>
            <a:r>
              <a:rPr lang="zh-CN" altLang="en-US" dirty="0"/>
              <a:t>用没有缺失的样本子集来计算</a:t>
            </a:r>
            <a:r>
              <a:rPr lang="en-US" altLang="zh-CN" dirty="0"/>
              <a:t>Gini</a:t>
            </a:r>
            <a:r>
              <a:rPr lang="zh-CN" altLang="en-US" dirty="0"/>
              <a:t>指数（均方误差），再乘以权重（无缺失样本的比例</a:t>
            </a:r>
            <a:r>
              <a:rPr lang="en-US" altLang="zh-CN" dirty="0"/>
              <a:t>)</a:t>
            </a:r>
            <a:endParaRPr lang="zh-CN" altLang="en-US" dirty="0"/>
          </a:p>
        </p:txBody>
      </p:sp>
    </p:spTree>
    <p:extLst>
      <p:ext uri="{BB962C8B-B14F-4D97-AF65-F5344CB8AC3E}">
        <p14:creationId xmlns:p14="http://schemas.microsoft.com/office/powerpoint/2010/main" val="508523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文本框 119">
            <a:extLst>
              <a:ext uri="{FF2B5EF4-FFF2-40B4-BE49-F238E27FC236}">
                <a16:creationId xmlns:a16="http://schemas.microsoft.com/office/drawing/2014/main" id="{B8D2C7C4-2FE1-40B5-A498-7C57DE511BCF}"/>
              </a:ext>
            </a:extLst>
          </p:cNvPr>
          <p:cNvSpPr txBox="1"/>
          <p:nvPr/>
        </p:nvSpPr>
        <p:spPr>
          <a:xfrm>
            <a:off x="575327" y="1082594"/>
            <a:ext cx="11228525" cy="683264"/>
          </a:xfrm>
          <a:prstGeom prst="rect">
            <a:avLst/>
          </a:prstGeom>
          <a:noFill/>
        </p:spPr>
        <p:txBody>
          <a:bodyPr wrap="square" rtlCol="0">
            <a:spAutoFit/>
          </a:bodyPr>
          <a:lstStyle/>
          <a:p>
            <a:pPr marL="342900" marR="0" lvl="0" indent="-342900" algn="l" defTabSz="914400" rtl="0" eaLnBrk="1" fontAlgn="auto" latinLnBrk="0" hangingPunct="1">
              <a:lnSpc>
                <a:spcPct val="120000"/>
              </a:lnSpc>
              <a:spcBef>
                <a:spcPts val="0"/>
              </a:spcBef>
              <a:spcAft>
                <a:spcPts val="0"/>
              </a:spcAft>
              <a:buClrTx/>
              <a:buSzTx/>
              <a:buFont typeface="Wingdings" pitchFamily="2" charset="2"/>
              <a:buChar char="Ø"/>
              <a:tabLst/>
              <a:defRPr/>
            </a:pP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 （</a:t>
            </a:r>
            <a:r>
              <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rPr>
              <a:t>1</a:t>
            </a: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）数据集介绍</a:t>
            </a:r>
            <a:endPar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endParaRPr>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3.</a:t>
            </a:r>
            <a:r>
              <a:rPr lang="en-US" altLang="zh-CN" sz="4000" kern="0" dirty="0">
                <a:latin typeface="微软雅黑" panose="020B0503020204020204" pitchFamily="34" charset="-122"/>
                <a:ea typeface="微软雅黑" panose="020B0503020204020204" pitchFamily="34" charset="-122"/>
              </a:rPr>
              <a:t>1 </a:t>
            </a:r>
            <a:r>
              <a:rPr lang="zh-CN" altLang="en-US" sz="4000" kern="0" dirty="0">
                <a:latin typeface="微软雅黑" panose="020B0503020204020204" pitchFamily="34" charset="-122"/>
                <a:ea typeface="微软雅黑" panose="020B0503020204020204" pitchFamily="34" charset="-122"/>
              </a:rPr>
              <a:t>鸢尾花分类 </a:t>
            </a:r>
          </a:p>
        </p:txBody>
      </p:sp>
      <p:sp>
        <p:nvSpPr>
          <p:cNvPr id="5" name="文本框 119">
            <a:extLst>
              <a:ext uri="{FF2B5EF4-FFF2-40B4-BE49-F238E27FC236}">
                <a16:creationId xmlns:a16="http://schemas.microsoft.com/office/drawing/2014/main" id="{5F4B2E79-623B-BF4F-B936-BB207E5342C5}"/>
              </a:ext>
            </a:extLst>
          </p:cNvPr>
          <p:cNvSpPr txBox="1"/>
          <p:nvPr/>
        </p:nvSpPr>
        <p:spPr>
          <a:xfrm>
            <a:off x="963475" y="1823305"/>
            <a:ext cx="11228525" cy="49795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3</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类鸢尾花：山鸢尾、杂色鸢尾、维吉尼亚鸢尾</a:t>
            </a:r>
            <a:endPar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16870"/>
          <a:stretch/>
        </p:blipFill>
        <p:spPr>
          <a:xfrm>
            <a:off x="1950467" y="2599400"/>
            <a:ext cx="8695762" cy="3124932"/>
          </a:xfrm>
          <a:prstGeom prst="rect">
            <a:avLst/>
          </a:prstGeom>
        </p:spPr>
      </p:pic>
      <p:sp>
        <p:nvSpPr>
          <p:cNvPr id="2" name="灯片编号占位符 1"/>
          <p:cNvSpPr>
            <a:spLocks noGrp="1"/>
          </p:cNvSpPr>
          <p:nvPr>
            <p:ph type="sldNum" sz="quarter" idx="14"/>
          </p:nvPr>
        </p:nvSpPr>
        <p:spPr/>
        <p:txBody>
          <a:bodyPr/>
          <a:lstStyle/>
          <a:p>
            <a:fld id="{AF69888C-E133-43D9-A638-B5C95925B91C}" type="slidenum">
              <a:rPr lang="zh-CN" altLang="en-US" smtClean="0"/>
              <a:t>46</a:t>
            </a:fld>
            <a:endParaRPr lang="zh-CN" altLang="en-US" dirty="0"/>
          </a:p>
        </p:txBody>
      </p:sp>
    </p:spTree>
    <p:extLst>
      <p:ext uri="{BB962C8B-B14F-4D97-AF65-F5344CB8AC3E}">
        <p14:creationId xmlns:p14="http://schemas.microsoft.com/office/powerpoint/2010/main" val="704375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文本框 119">
            <a:extLst>
              <a:ext uri="{FF2B5EF4-FFF2-40B4-BE49-F238E27FC236}">
                <a16:creationId xmlns:a16="http://schemas.microsoft.com/office/drawing/2014/main" id="{B8D2C7C4-2FE1-40B5-A498-7C57DE511BCF}"/>
              </a:ext>
            </a:extLst>
          </p:cNvPr>
          <p:cNvSpPr txBox="1"/>
          <p:nvPr/>
        </p:nvSpPr>
        <p:spPr>
          <a:xfrm>
            <a:off x="575327" y="1082594"/>
            <a:ext cx="11228525" cy="683264"/>
          </a:xfrm>
          <a:prstGeom prst="rect">
            <a:avLst/>
          </a:prstGeom>
          <a:noFill/>
        </p:spPr>
        <p:txBody>
          <a:bodyPr wrap="square" rtlCol="0">
            <a:spAutoFit/>
          </a:bodyPr>
          <a:lstStyle/>
          <a:p>
            <a:pPr marL="342900" marR="0" lvl="0" indent="-342900" algn="l" defTabSz="914400" rtl="0" eaLnBrk="1" fontAlgn="auto" latinLnBrk="0" hangingPunct="1">
              <a:lnSpc>
                <a:spcPct val="120000"/>
              </a:lnSpc>
              <a:spcBef>
                <a:spcPts val="0"/>
              </a:spcBef>
              <a:spcAft>
                <a:spcPts val="0"/>
              </a:spcAft>
              <a:buClrTx/>
              <a:buSzTx/>
              <a:buFont typeface="Wingdings" pitchFamily="2" charset="2"/>
              <a:buChar char="Ø"/>
              <a:tabLst/>
              <a:defRPr/>
            </a:pP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 （</a:t>
            </a:r>
            <a:r>
              <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rPr>
              <a:t>1</a:t>
            </a: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）数据集介绍</a:t>
            </a:r>
            <a:endPar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endParaRPr>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kern="0" dirty="0">
                <a:latin typeface="微软雅黑" panose="020B0503020204020204" pitchFamily="34" charset="-122"/>
                <a:ea typeface="微软雅黑" panose="020B0503020204020204" pitchFamily="34" charset="-122"/>
              </a:rPr>
              <a:t>3.1 </a:t>
            </a:r>
            <a:r>
              <a:rPr lang="zh-CN" altLang="en-US" sz="4000" kern="0" dirty="0">
                <a:latin typeface="微软雅黑" panose="020B0503020204020204" pitchFamily="34" charset="-122"/>
                <a:ea typeface="微软雅黑" panose="020B0503020204020204" pitchFamily="34" charset="-122"/>
              </a:rPr>
              <a:t>鸢尾花分类 </a:t>
            </a:r>
          </a:p>
        </p:txBody>
      </p:sp>
      <p:sp>
        <p:nvSpPr>
          <p:cNvPr id="5" name="文本框 119">
            <a:extLst>
              <a:ext uri="{FF2B5EF4-FFF2-40B4-BE49-F238E27FC236}">
                <a16:creationId xmlns:a16="http://schemas.microsoft.com/office/drawing/2014/main" id="{5F4B2E79-623B-BF4F-B936-BB207E5342C5}"/>
              </a:ext>
            </a:extLst>
          </p:cNvPr>
          <p:cNvSpPr txBox="1"/>
          <p:nvPr/>
        </p:nvSpPr>
        <p:spPr>
          <a:xfrm>
            <a:off x="963475" y="1823305"/>
            <a:ext cx="11228525" cy="97872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3</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类鸢尾花：山鸢尾、杂色鸢尾、维吉尼亚鸢尾</a:t>
            </a:r>
            <a:endPar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4</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维特征：花萼长、花萼宽、花瓣长、花瓣宽</a:t>
            </a:r>
            <a:endPar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endParaRPr>
          </a:p>
        </p:txBody>
      </p:sp>
      <p:pic>
        <p:nvPicPr>
          <p:cNvPr id="24" name="图片 23"/>
          <p:cNvPicPr>
            <a:picLocks noChangeAspect="1"/>
          </p:cNvPicPr>
          <p:nvPr/>
        </p:nvPicPr>
        <p:blipFill>
          <a:blip r:embed="rId3"/>
          <a:stretch>
            <a:fillRect/>
          </a:stretch>
        </p:blipFill>
        <p:spPr>
          <a:xfrm>
            <a:off x="6114065" y="2859481"/>
            <a:ext cx="4371355" cy="3278516"/>
          </a:xfrm>
          <a:prstGeom prst="rect">
            <a:avLst/>
          </a:prstGeom>
        </p:spPr>
      </p:pic>
      <p:pic>
        <p:nvPicPr>
          <p:cNvPr id="27" name="图片 26"/>
          <p:cNvPicPr>
            <a:picLocks noChangeAspect="1"/>
          </p:cNvPicPr>
          <p:nvPr/>
        </p:nvPicPr>
        <p:blipFill>
          <a:blip r:embed="rId4"/>
          <a:stretch>
            <a:fillRect/>
          </a:stretch>
        </p:blipFill>
        <p:spPr>
          <a:xfrm>
            <a:off x="10386944" y="5333291"/>
            <a:ext cx="1729845" cy="804706"/>
          </a:xfrm>
          <a:prstGeom prst="rect">
            <a:avLst/>
          </a:prstGeom>
        </p:spPr>
      </p:pic>
      <p:graphicFrame>
        <p:nvGraphicFramePr>
          <p:cNvPr id="11" name="表格 10"/>
          <p:cNvGraphicFramePr>
            <a:graphicFrameLocks noGrp="1"/>
          </p:cNvGraphicFramePr>
          <p:nvPr/>
        </p:nvGraphicFramePr>
        <p:xfrm>
          <a:off x="208489" y="3226676"/>
          <a:ext cx="5695368" cy="1862832"/>
        </p:xfrm>
        <a:graphic>
          <a:graphicData uri="http://schemas.openxmlformats.org/drawingml/2006/table">
            <a:tbl>
              <a:tblPr firstRow="1" bandRow="1">
                <a:tableStyleId>{5C22544A-7EE6-4342-B048-85BDC9FD1C3A}</a:tableStyleId>
              </a:tblPr>
              <a:tblGrid>
                <a:gridCol w="1423842">
                  <a:extLst>
                    <a:ext uri="{9D8B030D-6E8A-4147-A177-3AD203B41FA5}">
                      <a16:colId xmlns:a16="http://schemas.microsoft.com/office/drawing/2014/main" val="1250736075"/>
                    </a:ext>
                  </a:extLst>
                </a:gridCol>
                <a:gridCol w="1264076">
                  <a:extLst>
                    <a:ext uri="{9D8B030D-6E8A-4147-A177-3AD203B41FA5}">
                      <a16:colId xmlns:a16="http://schemas.microsoft.com/office/drawing/2014/main" val="3066120686"/>
                    </a:ext>
                  </a:extLst>
                </a:gridCol>
                <a:gridCol w="1446331">
                  <a:extLst>
                    <a:ext uri="{9D8B030D-6E8A-4147-A177-3AD203B41FA5}">
                      <a16:colId xmlns:a16="http://schemas.microsoft.com/office/drawing/2014/main" val="112435590"/>
                    </a:ext>
                  </a:extLst>
                </a:gridCol>
                <a:gridCol w="1561119">
                  <a:extLst>
                    <a:ext uri="{9D8B030D-6E8A-4147-A177-3AD203B41FA5}">
                      <a16:colId xmlns:a16="http://schemas.microsoft.com/office/drawing/2014/main" val="2499976972"/>
                    </a:ext>
                  </a:extLst>
                </a:gridCol>
              </a:tblGrid>
              <a:tr h="379472">
                <a:tc>
                  <a:txBody>
                    <a:bodyPr/>
                    <a:lstStyle/>
                    <a:p>
                      <a:pPr algn="ctr"/>
                      <a:endParaRPr lang="zh-CN" altLang="en-US" dirty="0"/>
                    </a:p>
                  </a:txBody>
                  <a:tcPr/>
                </a:tc>
                <a:tc>
                  <a:txBody>
                    <a:bodyPr/>
                    <a:lstStyle/>
                    <a:p>
                      <a:pPr algn="ctr"/>
                      <a:r>
                        <a:rPr lang="zh-CN" altLang="en-US" dirty="0"/>
                        <a:t>山鸢尾</a:t>
                      </a:r>
                    </a:p>
                  </a:txBody>
                  <a:tcPr/>
                </a:tc>
                <a:tc>
                  <a:txBody>
                    <a:bodyPr/>
                    <a:lstStyle/>
                    <a:p>
                      <a:pPr algn="ctr"/>
                      <a:r>
                        <a:rPr lang="zh-CN" altLang="en-US" dirty="0"/>
                        <a:t>杂色鸢尾</a:t>
                      </a:r>
                    </a:p>
                  </a:txBody>
                  <a:tcPr/>
                </a:tc>
                <a:tc>
                  <a:txBody>
                    <a:bodyPr/>
                    <a:lstStyle/>
                    <a:p>
                      <a:pPr algn="ctr"/>
                      <a:r>
                        <a:rPr lang="zh-CN" altLang="en-US" dirty="0"/>
                        <a:t>维吉尼亚鸢尾</a:t>
                      </a:r>
                    </a:p>
                  </a:txBody>
                  <a:tcPr/>
                </a:tc>
                <a:extLst>
                  <a:ext uri="{0D108BD9-81ED-4DB2-BD59-A6C34878D82A}">
                    <a16:rowId xmlns:a16="http://schemas.microsoft.com/office/drawing/2014/main" val="1740266357"/>
                  </a:ext>
                </a:extLst>
              </a:tr>
              <a:tr h="370840">
                <a:tc>
                  <a:txBody>
                    <a:bodyPr/>
                    <a:lstStyle/>
                    <a:p>
                      <a:pPr algn="ctr"/>
                      <a:r>
                        <a:rPr lang="zh-CN" altLang="en-US" dirty="0"/>
                        <a:t>花萼长</a:t>
                      </a:r>
                      <a:r>
                        <a:rPr lang="en-US" altLang="zh-CN" dirty="0"/>
                        <a:t>-</a:t>
                      </a:r>
                      <a:r>
                        <a:rPr lang="zh-CN" altLang="en-US" dirty="0"/>
                        <a:t>均值</a:t>
                      </a:r>
                    </a:p>
                  </a:txBody>
                  <a:tcPr/>
                </a:tc>
                <a:tc>
                  <a:txBody>
                    <a:bodyPr/>
                    <a:lstStyle/>
                    <a:p>
                      <a:pPr algn="ctr"/>
                      <a:r>
                        <a:rPr lang="en-US" altLang="zh-CN" dirty="0"/>
                        <a:t>5.0</a:t>
                      </a:r>
                      <a:endParaRPr lang="zh-CN" altLang="en-US" dirty="0"/>
                    </a:p>
                  </a:txBody>
                  <a:tcPr/>
                </a:tc>
                <a:tc>
                  <a:txBody>
                    <a:bodyPr/>
                    <a:lstStyle/>
                    <a:p>
                      <a:pPr algn="ctr"/>
                      <a:r>
                        <a:rPr lang="en-US" altLang="zh-CN" dirty="0"/>
                        <a:t>5.9</a:t>
                      </a:r>
                      <a:endParaRPr lang="zh-CN" altLang="en-US" dirty="0"/>
                    </a:p>
                  </a:txBody>
                  <a:tcPr/>
                </a:tc>
                <a:tc>
                  <a:txBody>
                    <a:bodyPr/>
                    <a:lstStyle/>
                    <a:p>
                      <a:pPr algn="ctr"/>
                      <a:r>
                        <a:rPr lang="en-US" altLang="zh-CN" dirty="0"/>
                        <a:t>6.6</a:t>
                      </a:r>
                      <a:endParaRPr lang="zh-CN" altLang="en-US" dirty="0"/>
                    </a:p>
                  </a:txBody>
                  <a:tcPr/>
                </a:tc>
                <a:extLst>
                  <a:ext uri="{0D108BD9-81ED-4DB2-BD59-A6C34878D82A}">
                    <a16:rowId xmlns:a16="http://schemas.microsoft.com/office/drawing/2014/main" val="38460871"/>
                  </a:ext>
                </a:extLst>
              </a:tr>
              <a:tr h="370840">
                <a:tc>
                  <a:txBody>
                    <a:bodyPr/>
                    <a:lstStyle/>
                    <a:p>
                      <a:pPr algn="ctr"/>
                      <a:r>
                        <a:rPr lang="zh-CN" altLang="en-US" dirty="0"/>
                        <a:t>花萼宽</a:t>
                      </a:r>
                      <a:r>
                        <a:rPr lang="en-US" altLang="zh-CN" dirty="0"/>
                        <a:t>-</a:t>
                      </a:r>
                      <a:r>
                        <a:rPr lang="zh-CN" altLang="en-US" dirty="0"/>
                        <a:t>均值</a:t>
                      </a:r>
                    </a:p>
                  </a:txBody>
                  <a:tcPr/>
                </a:tc>
                <a:tc>
                  <a:txBody>
                    <a:bodyPr/>
                    <a:lstStyle/>
                    <a:p>
                      <a:pPr algn="ctr"/>
                      <a:r>
                        <a:rPr lang="en-US" altLang="zh-CN" dirty="0"/>
                        <a:t>3.4</a:t>
                      </a:r>
                      <a:endParaRPr lang="zh-CN" altLang="en-US" dirty="0"/>
                    </a:p>
                  </a:txBody>
                  <a:tcPr/>
                </a:tc>
                <a:tc>
                  <a:txBody>
                    <a:bodyPr/>
                    <a:lstStyle/>
                    <a:p>
                      <a:pPr algn="ctr"/>
                      <a:r>
                        <a:rPr lang="en-US" altLang="zh-CN" dirty="0"/>
                        <a:t>2.8</a:t>
                      </a:r>
                      <a:endParaRPr lang="zh-CN" altLang="en-US" dirty="0"/>
                    </a:p>
                  </a:txBody>
                  <a:tcPr/>
                </a:tc>
                <a:tc>
                  <a:txBody>
                    <a:bodyPr/>
                    <a:lstStyle/>
                    <a:p>
                      <a:pPr algn="ctr"/>
                      <a:r>
                        <a:rPr lang="en-US" altLang="zh-CN" dirty="0"/>
                        <a:t>2.9</a:t>
                      </a:r>
                      <a:endParaRPr lang="zh-CN" altLang="en-US" dirty="0"/>
                    </a:p>
                  </a:txBody>
                  <a:tcPr/>
                </a:tc>
                <a:extLst>
                  <a:ext uri="{0D108BD9-81ED-4DB2-BD59-A6C34878D82A}">
                    <a16:rowId xmlns:a16="http://schemas.microsoft.com/office/drawing/2014/main" val="3042392222"/>
                  </a:ext>
                </a:extLst>
              </a:tr>
              <a:tr h="370840">
                <a:tc>
                  <a:txBody>
                    <a:bodyPr/>
                    <a:lstStyle/>
                    <a:p>
                      <a:pPr algn="ctr"/>
                      <a:r>
                        <a:rPr lang="zh-CN" altLang="en-US" dirty="0"/>
                        <a:t>花瓣长</a:t>
                      </a:r>
                      <a:r>
                        <a:rPr lang="en-US" altLang="zh-CN" dirty="0"/>
                        <a:t>-</a:t>
                      </a:r>
                      <a:r>
                        <a:rPr lang="zh-CN" altLang="en-US" dirty="0"/>
                        <a:t>均值</a:t>
                      </a:r>
                    </a:p>
                  </a:txBody>
                  <a:tcPr/>
                </a:tc>
                <a:tc>
                  <a:txBody>
                    <a:bodyPr/>
                    <a:lstStyle/>
                    <a:p>
                      <a:pPr algn="ctr"/>
                      <a:r>
                        <a:rPr lang="en-US" altLang="zh-CN" dirty="0"/>
                        <a:t>1.5</a:t>
                      </a:r>
                      <a:endParaRPr lang="zh-CN" altLang="en-US" dirty="0"/>
                    </a:p>
                  </a:txBody>
                  <a:tcPr/>
                </a:tc>
                <a:tc>
                  <a:txBody>
                    <a:bodyPr/>
                    <a:lstStyle/>
                    <a:p>
                      <a:pPr algn="ctr"/>
                      <a:r>
                        <a:rPr lang="en-US" altLang="zh-CN" dirty="0"/>
                        <a:t>4.3</a:t>
                      </a:r>
                      <a:endParaRPr lang="zh-CN" altLang="en-US" dirty="0"/>
                    </a:p>
                  </a:txBody>
                  <a:tcPr/>
                </a:tc>
                <a:tc>
                  <a:txBody>
                    <a:bodyPr/>
                    <a:lstStyle/>
                    <a:p>
                      <a:pPr algn="ctr"/>
                      <a:r>
                        <a:rPr lang="en-US" altLang="zh-CN" dirty="0"/>
                        <a:t>5.6</a:t>
                      </a:r>
                      <a:endParaRPr lang="zh-CN" altLang="en-US" dirty="0"/>
                    </a:p>
                  </a:txBody>
                  <a:tcPr/>
                </a:tc>
                <a:extLst>
                  <a:ext uri="{0D108BD9-81ED-4DB2-BD59-A6C34878D82A}">
                    <a16:rowId xmlns:a16="http://schemas.microsoft.com/office/drawing/2014/main" val="1071801647"/>
                  </a:ext>
                </a:extLst>
              </a:tr>
              <a:tr h="370840">
                <a:tc>
                  <a:txBody>
                    <a:bodyPr/>
                    <a:lstStyle/>
                    <a:p>
                      <a:pPr algn="ctr"/>
                      <a:r>
                        <a:rPr lang="zh-CN" altLang="en-US" dirty="0"/>
                        <a:t>花瓣宽</a:t>
                      </a:r>
                      <a:r>
                        <a:rPr lang="en-US" altLang="zh-CN" dirty="0"/>
                        <a:t>-</a:t>
                      </a:r>
                      <a:r>
                        <a:rPr lang="zh-CN" altLang="en-US" dirty="0"/>
                        <a:t>均值</a:t>
                      </a:r>
                    </a:p>
                  </a:txBody>
                  <a:tcPr/>
                </a:tc>
                <a:tc>
                  <a:txBody>
                    <a:bodyPr/>
                    <a:lstStyle/>
                    <a:p>
                      <a:pPr algn="ctr"/>
                      <a:r>
                        <a:rPr lang="en-US" altLang="zh-CN" dirty="0"/>
                        <a:t>0.3</a:t>
                      </a:r>
                      <a:endParaRPr lang="zh-CN" altLang="en-US" dirty="0"/>
                    </a:p>
                  </a:txBody>
                  <a:tcPr/>
                </a:tc>
                <a:tc>
                  <a:txBody>
                    <a:bodyPr/>
                    <a:lstStyle/>
                    <a:p>
                      <a:pPr algn="ctr"/>
                      <a:r>
                        <a:rPr lang="en-US" altLang="zh-CN" dirty="0"/>
                        <a:t>1.3</a:t>
                      </a:r>
                      <a:endParaRPr lang="zh-CN" altLang="en-US" dirty="0"/>
                    </a:p>
                  </a:txBody>
                  <a:tcPr/>
                </a:tc>
                <a:tc>
                  <a:txBody>
                    <a:bodyPr/>
                    <a:lstStyle/>
                    <a:p>
                      <a:pPr algn="ctr"/>
                      <a:r>
                        <a:rPr lang="en-US" altLang="zh-CN" dirty="0"/>
                        <a:t>2.0</a:t>
                      </a:r>
                      <a:endParaRPr lang="zh-CN" altLang="en-US" dirty="0"/>
                    </a:p>
                  </a:txBody>
                  <a:tcPr/>
                </a:tc>
                <a:extLst>
                  <a:ext uri="{0D108BD9-81ED-4DB2-BD59-A6C34878D82A}">
                    <a16:rowId xmlns:a16="http://schemas.microsoft.com/office/drawing/2014/main" val="3509114013"/>
                  </a:ext>
                </a:extLst>
              </a:tr>
            </a:tbl>
          </a:graphicData>
        </a:graphic>
      </p:graphicFrame>
      <p:sp>
        <p:nvSpPr>
          <p:cNvPr id="2" name="灯片编号占位符 1"/>
          <p:cNvSpPr>
            <a:spLocks noGrp="1"/>
          </p:cNvSpPr>
          <p:nvPr>
            <p:ph type="sldNum" sz="quarter" idx="14"/>
          </p:nvPr>
        </p:nvSpPr>
        <p:spPr/>
        <p:txBody>
          <a:bodyPr/>
          <a:lstStyle/>
          <a:p>
            <a:fld id="{AF69888C-E133-43D9-A638-B5C95925B91C}" type="slidenum">
              <a:rPr lang="zh-CN" altLang="en-US" smtClean="0"/>
              <a:t>47</a:t>
            </a:fld>
            <a:endParaRPr lang="zh-CN" altLang="en-US" dirty="0"/>
          </a:p>
        </p:txBody>
      </p:sp>
    </p:spTree>
    <p:extLst>
      <p:ext uri="{BB962C8B-B14F-4D97-AF65-F5344CB8AC3E}">
        <p14:creationId xmlns:p14="http://schemas.microsoft.com/office/powerpoint/2010/main" val="14176165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文本框 119">
            <a:extLst>
              <a:ext uri="{FF2B5EF4-FFF2-40B4-BE49-F238E27FC236}">
                <a16:creationId xmlns:a16="http://schemas.microsoft.com/office/drawing/2014/main" id="{B8D2C7C4-2FE1-40B5-A498-7C57DE511BCF}"/>
              </a:ext>
            </a:extLst>
          </p:cNvPr>
          <p:cNvSpPr txBox="1"/>
          <p:nvPr/>
        </p:nvSpPr>
        <p:spPr>
          <a:xfrm>
            <a:off x="575327" y="1082594"/>
            <a:ext cx="11228525" cy="683264"/>
          </a:xfrm>
          <a:prstGeom prst="rect">
            <a:avLst/>
          </a:prstGeom>
          <a:noFill/>
        </p:spPr>
        <p:txBody>
          <a:bodyPr wrap="square" rtlCol="0">
            <a:spAutoFit/>
          </a:bodyPr>
          <a:lstStyle/>
          <a:p>
            <a:pPr marL="342900" marR="0" lvl="0" indent="-342900" algn="l" defTabSz="914400" rtl="0" eaLnBrk="1" fontAlgn="auto" latinLnBrk="0" hangingPunct="1">
              <a:lnSpc>
                <a:spcPct val="120000"/>
              </a:lnSpc>
              <a:spcBef>
                <a:spcPts val="0"/>
              </a:spcBef>
              <a:spcAft>
                <a:spcPts val="0"/>
              </a:spcAft>
              <a:buClrTx/>
              <a:buSzTx/>
              <a:buFont typeface="Wingdings" pitchFamily="2" charset="2"/>
              <a:buChar char="Ø"/>
              <a:tabLst/>
              <a:defRPr/>
            </a:pP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 （</a:t>
            </a:r>
            <a:r>
              <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rPr>
              <a:t>2</a:t>
            </a: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）决策树生成</a:t>
            </a:r>
            <a:endPar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endParaRPr>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kern="0" dirty="0">
                <a:latin typeface="微软雅黑" panose="020B0503020204020204" pitchFamily="34" charset="-122"/>
                <a:ea typeface="微软雅黑" panose="020B0503020204020204" pitchFamily="34" charset="-122"/>
              </a:rPr>
              <a:t>3.1 </a:t>
            </a:r>
            <a:r>
              <a:rPr lang="zh-CN" altLang="en-US" sz="4000" kern="0" dirty="0">
                <a:latin typeface="微软雅黑" panose="020B0503020204020204" pitchFamily="34" charset="-122"/>
                <a:ea typeface="微软雅黑" panose="020B0503020204020204" pitchFamily="34" charset="-122"/>
              </a:rPr>
              <a:t>鸢尾花分类 </a:t>
            </a:r>
          </a:p>
        </p:txBody>
      </p:sp>
      <mc:AlternateContent xmlns:mc="http://schemas.openxmlformats.org/markup-compatibility/2006" xmlns:a14="http://schemas.microsoft.com/office/drawing/2010/main">
        <mc:Choice Requires="a14">
          <p:sp>
            <p:nvSpPr>
              <p:cNvPr id="5" name="文本框 119">
                <a:extLst>
                  <a:ext uri="{FF2B5EF4-FFF2-40B4-BE49-F238E27FC236}">
                    <a16:creationId xmlns:a16="http://schemas.microsoft.com/office/drawing/2014/main" id="{5F4B2E79-623B-BF4F-B936-BB207E5342C5}"/>
                  </a:ext>
                </a:extLst>
              </p:cNvPr>
              <p:cNvSpPr txBox="1"/>
              <p:nvPr/>
            </p:nvSpPr>
            <p:spPr>
              <a:xfrm>
                <a:off x="963475" y="1823305"/>
                <a:ext cx="11228525" cy="431150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决策准则：</a:t>
                </a: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ID3</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，选择最大化信息增益的特征划分准则</a:t>
                </a:r>
                <a:endPar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样本数：</a:t>
                </a: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150</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，训练集样本：</a:t>
                </a: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150*0.7=105</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，测试集样本：</a:t>
                </a: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150*0.3=45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14:m>
                  <m:oMath xmlns:m="http://schemas.openxmlformats.org/officeDocument/2006/math">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𝐻</m:t>
                    </m:r>
                    <m:d>
                      <m:d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dPr>
                      <m:e>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𝐷</m:t>
                        </m:r>
                      </m:e>
                    </m:d>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m:t>
                    </m:r>
                    <m:nary>
                      <m:naryPr>
                        <m:chr m:val="∑"/>
                        <m:subHide m:val="on"/>
                        <m:supHide m:val="on"/>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naryPr>
                      <m:sub/>
                      <m:sup/>
                      <m:e>
                        <m:f>
                          <m:f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fPr>
                          <m:num>
                            <m:sSub>
                              <m:sSub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sSubPr>
                              <m:e>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𝐶</m:t>
                                </m:r>
                              </m:e>
                              <m:sub>
                                <m:r>
                                  <m:rPr>
                                    <m:sty m:val="p"/>
                                  </m:rP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k</m:t>
                                </m:r>
                              </m:sub>
                            </m:sSub>
                          </m:num>
                          <m:den>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𝐷</m:t>
                            </m:r>
                          </m:den>
                        </m:f>
                        <m:sSub>
                          <m:sSub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sSubPr>
                          <m:e>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𝑙𝑜𝑔</m:t>
                            </m:r>
                          </m:e>
                          <m:sub>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2</m:t>
                            </m:r>
                          </m:sub>
                        </m:sSub>
                        <m:f>
                          <m:f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fPr>
                          <m:num>
                            <m:sSub>
                              <m:sSub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sSubPr>
                              <m:e>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𝐶</m:t>
                                </m:r>
                              </m:e>
                              <m:sub>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𝑘</m:t>
                                </m:r>
                              </m:sub>
                            </m:sSub>
                          </m:num>
                          <m:den>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𝐷</m:t>
                            </m:r>
                          </m:den>
                        </m:f>
                      </m:e>
                    </m:nary>
                  </m:oMath>
                </a14:m>
                <a:endParaRPr kumimoji="0" lang="en-US" altLang="zh-CN" sz="2000" b="0" i="1" u="none" strike="noStrike" kern="1200" cap="none" spc="-10" normalizeH="0" baseline="0" noProof="0" dirty="0">
                  <a:ln>
                    <a:noFill/>
                  </a:ln>
                  <a:solidFill>
                    <a:prstClr val="black">
                      <a:lumMod val="85000"/>
                      <a:lumOff val="15000"/>
                    </a:prstClr>
                  </a:solidFill>
                  <a:effectLst/>
                  <a:uLnTx/>
                  <a:uFillTx/>
                  <a:latin typeface="Cambria Math" panose="02040503050406030204" pitchFamily="18" charset="0"/>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0" normalizeH="0" baseline="0" noProof="0" dirty="0">
                    <a:ln>
                      <a:noFill/>
                    </a:ln>
                    <a:solidFill>
                      <a:prstClr val="black">
                        <a:lumMod val="85000"/>
                        <a:lumOff val="15000"/>
                      </a:prstClr>
                    </a:solidFill>
                    <a:effectLst/>
                    <a:uLnTx/>
                    <a:uFillTx/>
                    <a:latin typeface="Segoe UI"/>
                    <a:ea typeface="微软雅黑"/>
                    <a:cs typeface="+mn-cs"/>
                  </a:rPr>
                  <a:t> </a:t>
                </a:r>
                <a14:m>
                  <m:oMath xmlns:m="http://schemas.openxmlformats.org/officeDocument/2006/math">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m:t>
                    </m:r>
                    <m:d>
                      <m:dPr>
                        <m:ctrlP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ctrlPr>
                      </m:dPr>
                      <m:e>
                        <m:f>
                          <m:fPr>
                            <m:ctrlP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ctrlPr>
                          </m:fPr>
                          <m:num>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33</m:t>
                            </m:r>
                          </m:num>
                          <m:den>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105</m:t>
                            </m:r>
                          </m:den>
                        </m:f>
                        <m:sSub>
                          <m:sSub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sSubPr>
                          <m:e>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𝑙𝑜𝑔</m:t>
                            </m:r>
                          </m:e>
                          <m:sub>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2</m:t>
                            </m:r>
                          </m:sub>
                        </m:sSub>
                        <m:f>
                          <m:fPr>
                            <m:ctrlP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ctrlPr>
                          </m:fPr>
                          <m:num>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33</m:t>
                            </m:r>
                          </m:num>
                          <m:den>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105</m:t>
                            </m:r>
                          </m:den>
                        </m:f>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m:t>
                        </m:r>
                        <m:f>
                          <m:fPr>
                            <m:ctrlP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ctrlPr>
                          </m:fPr>
                          <m:num>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36</m:t>
                            </m:r>
                          </m:num>
                          <m:den>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105</m:t>
                            </m:r>
                          </m:den>
                        </m:f>
                        <m:sSub>
                          <m:sSub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sSubPr>
                          <m:e>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𝑙𝑜𝑔</m:t>
                            </m:r>
                          </m:e>
                          <m:sub>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2</m:t>
                            </m:r>
                          </m:sub>
                        </m:sSub>
                        <m:f>
                          <m:fPr>
                            <m:ctrlP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ctrlPr>
                          </m:fPr>
                          <m:num>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36</m:t>
                            </m:r>
                          </m:num>
                          <m:den>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105</m:t>
                            </m:r>
                          </m:den>
                        </m:f>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m:t>
                        </m:r>
                        <m:f>
                          <m:fPr>
                            <m:ctrlP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ctrlPr>
                          </m:fPr>
                          <m:num>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36</m:t>
                            </m:r>
                          </m:num>
                          <m:den>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105</m:t>
                            </m:r>
                          </m:den>
                        </m:f>
                        <m:sSub>
                          <m:sSub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sSubPr>
                          <m:e>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𝑙𝑜𝑔</m:t>
                            </m:r>
                          </m:e>
                          <m:sub>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2</m:t>
                            </m:r>
                          </m:sub>
                        </m:sSub>
                        <m:f>
                          <m:fPr>
                            <m:ctrlP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ctrlPr>
                          </m:fPr>
                          <m:num>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36</m:t>
                            </m:r>
                          </m:num>
                          <m:den>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105</m:t>
                            </m:r>
                          </m:den>
                        </m:f>
                      </m:e>
                    </m:d>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                                      </m:t>
                    </m:r>
                  </m:oMath>
                </a14:m>
                <a:endParaRPr kumimoji="0" lang="en-US" altLang="zh-CN" sz="2000" b="0" i="1" u="none" strike="noStrike" kern="1200" cap="none" spc="-10" normalizeH="0" baseline="0" noProof="0" dirty="0">
                  <a:ln>
                    <a:noFill/>
                  </a:ln>
                  <a:solidFill>
                    <a:prstClr val="black">
                      <a:lumMod val="85000"/>
                      <a:lumOff val="15000"/>
                    </a:prstClr>
                  </a:solidFill>
                  <a:effectLst/>
                  <a:uLnTx/>
                  <a:uFillTx/>
                  <a:latin typeface="Cambria Math" panose="02040503050406030204" pitchFamily="18" charset="0"/>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0" normalizeH="0" baseline="0" noProof="0" dirty="0">
                    <a:ln>
                      <a:noFill/>
                    </a:ln>
                    <a:solidFill>
                      <a:prstClr val="black">
                        <a:lumMod val="85000"/>
                        <a:lumOff val="15000"/>
                      </a:prstClr>
                    </a:solidFill>
                    <a:effectLst/>
                    <a:uLnTx/>
                    <a:uFillTx/>
                    <a:latin typeface="Segoe UI"/>
                    <a:ea typeface="微软雅黑"/>
                    <a:cs typeface="+mn-cs"/>
                  </a:rPr>
                  <a:t> </a:t>
                </a:r>
                <a14:m>
                  <m:oMath xmlns:m="http://schemas.openxmlformats.org/officeDocument/2006/math">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=1.584</m:t>
                    </m:r>
                  </m:oMath>
                </a14:m>
                <a:endParaRPr kumimoji="0" lang="en-US" altLang="zh-CN" sz="2000" b="0" i="1" u="none" strike="noStrike" kern="1200" cap="none" spc="-10" normalizeH="0" baseline="0" noProof="0" dirty="0">
                  <a:ln>
                    <a:noFill/>
                  </a:ln>
                  <a:solidFill>
                    <a:prstClr val="black">
                      <a:lumMod val="85000"/>
                      <a:lumOff val="15000"/>
                    </a:prstClr>
                  </a:solidFill>
                  <a:effectLst/>
                  <a:uLnTx/>
                  <a:uFillTx/>
                  <a:latin typeface="Cambria Math" panose="02040503050406030204" pitchFamily="18" charset="0"/>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1" u="none" strike="noStrike" kern="1200" cap="none" spc="-10" normalizeH="0" baseline="0" noProof="0" dirty="0">
                  <a:ln>
                    <a:noFill/>
                  </a:ln>
                  <a:solidFill>
                    <a:prstClr val="black">
                      <a:lumMod val="85000"/>
                      <a:lumOff val="15000"/>
                    </a:prstClr>
                  </a:solidFill>
                  <a:effectLst/>
                  <a:uLnTx/>
                  <a:uFillTx/>
                  <a:latin typeface="Cambria Math" panose="02040503050406030204" pitchFamily="18" charset="0"/>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0" normalizeH="0" baseline="0" noProof="0" dirty="0">
                    <a:ln>
                      <a:noFill/>
                    </a:ln>
                    <a:solidFill>
                      <a:prstClr val="black">
                        <a:lumMod val="85000"/>
                        <a:lumOff val="15000"/>
                      </a:prstClr>
                    </a:solidFill>
                    <a:effectLst/>
                    <a:uLnTx/>
                    <a:uFillTx/>
                    <a:latin typeface="Segoe UI"/>
                    <a:ea typeface="微软雅黑"/>
                    <a:cs typeface="+mn-cs"/>
                  </a:rPr>
                  <a:t> </a:t>
                </a:r>
                <a14:m>
                  <m:oMath xmlns:m="http://schemas.openxmlformats.org/officeDocument/2006/math">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𝐻</m:t>
                    </m:r>
                    <m:d>
                      <m:d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dPr>
                      <m:e>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𝐷</m:t>
                        </m:r>
                      </m:e>
                      <m:e>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𝐴</m:t>
                        </m:r>
                      </m:e>
                    </m:d>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m:t>
                    </m:r>
                    <m:nary>
                      <m:naryPr>
                        <m:chr m:val="∑"/>
                        <m:subHide m:val="on"/>
                        <m:supHide m:val="on"/>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naryPr>
                      <m:sub/>
                      <m:sup/>
                      <m:e>
                        <m:f>
                          <m:f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fPr>
                          <m:num>
                            <m:sSub>
                              <m:sSub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sSubPr>
                              <m:e>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𝐷</m:t>
                                </m:r>
                              </m:e>
                              <m:sub>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𝑖</m:t>
                                </m:r>
                              </m:sub>
                            </m:sSub>
                          </m:num>
                          <m:den>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𝐷</m:t>
                            </m:r>
                          </m:den>
                        </m:f>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𝐻</m:t>
                        </m:r>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m:t>
                        </m:r>
                        <m:sSub>
                          <m:sSub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sSubPr>
                          <m:e>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𝐷</m:t>
                            </m:r>
                          </m:e>
                          <m:sub>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𝑖</m:t>
                            </m:r>
                          </m:sub>
                        </m:sSub>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m:t>
                        </m:r>
                      </m:e>
                    </m:nary>
                  </m:oMath>
                </a14:m>
                <a:endParaRPr kumimoji="0" lang="en-US" altLang="zh-CN" sz="2000" b="0" i="1" u="none" strike="noStrike" kern="1200" cap="none" spc="-10" normalizeH="0" baseline="0" noProof="0" dirty="0">
                  <a:ln>
                    <a:noFill/>
                  </a:ln>
                  <a:solidFill>
                    <a:prstClr val="black">
                      <a:lumMod val="85000"/>
                      <a:lumOff val="15000"/>
                    </a:prstClr>
                  </a:solidFill>
                  <a:effectLst/>
                  <a:uLnTx/>
                  <a:uFillTx/>
                  <a:latin typeface="Cambria Math" panose="02040503050406030204" pitchFamily="18" charset="0"/>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0" normalizeH="0" baseline="0" noProof="0" dirty="0">
                    <a:ln>
                      <a:noFill/>
                    </a:ln>
                    <a:solidFill>
                      <a:prstClr val="black">
                        <a:lumMod val="85000"/>
                        <a:lumOff val="15000"/>
                      </a:prstClr>
                    </a:solidFill>
                    <a:effectLst/>
                    <a:uLnTx/>
                    <a:uFillTx/>
                    <a:latin typeface="Segoe UI"/>
                    <a:ea typeface="微软雅黑"/>
                    <a:cs typeface="+mn-cs"/>
                  </a:rPr>
                  <a:t> </a:t>
                </a:r>
                <a14:m>
                  <m:oMath xmlns:m="http://schemas.openxmlformats.org/officeDocument/2006/math">
                    <m:r>
                      <a:rPr kumimoji="0" lang="en-US" altLang="zh-CN" sz="2000" b="0" i="0"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m:t>
                    </m:r>
                    <m:f>
                      <m:f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fPr>
                      <m:num>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33</m:t>
                        </m:r>
                      </m:num>
                      <m:den>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105</m:t>
                        </m:r>
                      </m:den>
                    </m:f>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m:t>
                    </m:r>
                    <m:d>
                      <m:d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dPr>
                      <m:e>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m:t>
                        </m:r>
                        <m:f>
                          <m:fPr>
                            <m:ctrlP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ctrlPr>
                          </m:fPr>
                          <m:num>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33</m:t>
                            </m:r>
                          </m:num>
                          <m:den>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33</m:t>
                            </m:r>
                          </m:den>
                        </m:f>
                        <m:sSub>
                          <m:sSubPr>
                            <m:ctrlP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ctrlPr>
                          </m:sSubPr>
                          <m:e>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𝑙𝑜𝑔</m:t>
                            </m:r>
                          </m:e>
                          <m:sub>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2</m:t>
                            </m:r>
                          </m:sub>
                        </m:sSub>
                        <m:f>
                          <m:fPr>
                            <m:ctrlP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ctrlPr>
                          </m:fPr>
                          <m:num>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33</m:t>
                            </m:r>
                          </m:num>
                          <m:den>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33</m:t>
                            </m:r>
                          </m:den>
                        </m:f>
                      </m:e>
                    </m:d>
                    <m:r>
                      <a:rPr kumimoji="0" lang="en-US" altLang="zh-CN" sz="2000" b="0" i="0"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m:t>
                    </m:r>
                    <m:f>
                      <m:f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fPr>
                      <m:num>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72</m:t>
                        </m:r>
                      </m:num>
                      <m:den>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105</m:t>
                        </m:r>
                      </m:den>
                    </m:f>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m:t>
                    </m:r>
                    <m:d>
                      <m:dPr>
                        <m:begChr m:val="["/>
                        <m:endChr m:val="]"/>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dPr>
                      <m:e>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m:t>
                        </m:r>
                        <m:d>
                          <m:d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dPr>
                          <m:e>
                            <m:f>
                              <m:f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fPr>
                              <m:num>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36</m:t>
                                </m:r>
                              </m:num>
                              <m:den>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72</m:t>
                                </m:r>
                              </m:den>
                            </m:f>
                            <m:sSub>
                              <m:sSub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sSubPr>
                              <m:e>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𝑙𝑜𝑔</m:t>
                                </m:r>
                              </m:e>
                              <m:sub>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2</m:t>
                                </m:r>
                              </m:sub>
                            </m:sSub>
                            <m:f>
                              <m:f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fPr>
                              <m:num>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36</m:t>
                                </m:r>
                              </m:num>
                              <m:den>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72</m:t>
                                </m:r>
                              </m:den>
                            </m:f>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m:t>
                            </m:r>
                            <m:f>
                              <m:fPr>
                                <m:ctrlP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ctrlPr>
                              </m:fPr>
                              <m:num>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36</m:t>
                                </m:r>
                              </m:num>
                              <m:den>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72</m:t>
                                </m:r>
                              </m:den>
                            </m:f>
                            <m:sSub>
                              <m:sSubPr>
                                <m:ctrlP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ctrlPr>
                              </m:sSubPr>
                              <m:e>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𝑙𝑜𝑔</m:t>
                                </m:r>
                              </m:e>
                              <m:sub>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2</m:t>
                                </m:r>
                              </m:sub>
                            </m:sSub>
                            <m:f>
                              <m:fPr>
                                <m:ctrlP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ctrlPr>
                              </m:fPr>
                              <m:num>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36</m:t>
                                </m:r>
                              </m:num>
                              <m:den>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72</m:t>
                                </m:r>
                              </m:den>
                            </m:f>
                          </m:e>
                        </m:d>
                      </m:e>
                    </m:d>
                  </m:oMath>
                </a14:m>
                <a:endParaRPr kumimoji="0" lang="en-US" altLang="zh-CN" sz="2000" b="0" i="1" u="none" strike="noStrike" kern="1200" cap="none" spc="-10" normalizeH="0" baseline="0" noProof="0" dirty="0">
                  <a:ln>
                    <a:noFill/>
                  </a:ln>
                  <a:solidFill>
                    <a:prstClr val="black">
                      <a:lumMod val="85000"/>
                      <a:lumOff val="15000"/>
                    </a:prstClr>
                  </a:solidFill>
                  <a:effectLst/>
                  <a:uLnTx/>
                  <a:uFillTx/>
                  <a:latin typeface="Cambria Math" panose="02040503050406030204" pitchFamily="18" charset="0"/>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0" normalizeH="0" baseline="0" noProof="0" dirty="0">
                    <a:ln>
                      <a:noFill/>
                    </a:ln>
                    <a:solidFill>
                      <a:prstClr val="black">
                        <a:lumMod val="85000"/>
                        <a:lumOff val="15000"/>
                      </a:prstClr>
                    </a:solidFill>
                    <a:effectLst/>
                    <a:uLnTx/>
                    <a:uFillTx/>
                    <a:latin typeface="Segoe UI"/>
                    <a:ea typeface="微软雅黑"/>
                    <a:cs typeface="+mn-cs"/>
                  </a:rPr>
                  <a:t> </a:t>
                </a:r>
                <a14:m>
                  <m:oMath xmlns:m="http://schemas.openxmlformats.org/officeDocument/2006/math">
                    <m:r>
                      <a:rPr kumimoji="0" lang="en-US" altLang="zh-CN" sz="2000" b="0" i="0"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=0.686</m:t>
                    </m:r>
                  </m:oMath>
                </a14:m>
                <a:endParaRPr kumimoji="0" lang="en-US" altLang="zh-CN" sz="20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𝐺𝑎𝑖𝑛</m:t>
                      </m:r>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m:t>
                      </m:r>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𝐻</m:t>
                      </m:r>
                      <m:d>
                        <m:d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dPr>
                        <m:e>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𝐷</m:t>
                          </m:r>
                        </m:e>
                      </m:d>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m:t>
                      </m:r>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𝐻</m:t>
                      </m:r>
                      <m:d>
                        <m:d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dPr>
                        <m:e>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𝐷</m:t>
                          </m:r>
                        </m:e>
                        <m:e>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𝐴</m:t>
                          </m:r>
                        </m:e>
                      </m:d>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=0.898</m:t>
                      </m:r>
                    </m:oMath>
                  </m:oMathPara>
                </a14:m>
                <a:endParaRPr kumimoji="0" lang="en-US" altLang="zh-CN" sz="20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endParaRPr>
              </a:p>
            </p:txBody>
          </p:sp>
        </mc:Choice>
        <mc:Fallback xmlns="">
          <p:sp>
            <p:nvSpPr>
              <p:cNvPr id="5" name="文本框 119">
                <a:extLst>
                  <a:ext uri="{FF2B5EF4-FFF2-40B4-BE49-F238E27FC236}">
                    <a16:creationId xmlns:a16="http://schemas.microsoft.com/office/drawing/2014/main" id="{5F4B2E79-623B-BF4F-B936-BB207E5342C5}"/>
                  </a:ext>
                </a:extLst>
              </p:cNvPr>
              <p:cNvSpPr txBox="1">
                <a:spLocks noRot="1" noChangeAspect="1" noMove="1" noResize="1" noEditPoints="1" noAdjustHandles="1" noChangeArrowheads="1" noChangeShapeType="1" noTextEdit="1"/>
              </p:cNvSpPr>
              <p:nvPr/>
            </p:nvSpPr>
            <p:spPr>
              <a:xfrm>
                <a:off x="963475" y="1823305"/>
                <a:ext cx="11228525" cy="4311501"/>
              </a:xfrm>
              <a:prstGeom prst="rect">
                <a:avLst/>
              </a:prstGeom>
              <a:blipFill>
                <a:blip r:embed="rId3"/>
                <a:stretch>
                  <a:fillRect t="-283"/>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7454691" y="3011846"/>
            <a:ext cx="4737309" cy="2950926"/>
          </a:xfrm>
          <a:prstGeom prst="rect">
            <a:avLst/>
          </a:prstGeom>
        </p:spPr>
      </p:pic>
      <p:sp>
        <p:nvSpPr>
          <p:cNvPr id="2" name="灯片编号占位符 1"/>
          <p:cNvSpPr>
            <a:spLocks noGrp="1"/>
          </p:cNvSpPr>
          <p:nvPr>
            <p:ph type="sldNum" sz="quarter" idx="14"/>
          </p:nvPr>
        </p:nvSpPr>
        <p:spPr/>
        <p:txBody>
          <a:bodyPr/>
          <a:lstStyle/>
          <a:p>
            <a:fld id="{AF69888C-E133-43D9-A638-B5C95925B91C}" type="slidenum">
              <a:rPr lang="zh-CN" altLang="en-US" smtClean="0"/>
              <a:t>48</a:t>
            </a:fld>
            <a:endParaRPr lang="zh-CN" altLang="en-US" dirty="0"/>
          </a:p>
        </p:txBody>
      </p:sp>
    </p:spTree>
    <p:extLst>
      <p:ext uri="{BB962C8B-B14F-4D97-AF65-F5344CB8AC3E}">
        <p14:creationId xmlns:p14="http://schemas.microsoft.com/office/powerpoint/2010/main" val="25739603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文本框 119">
            <a:extLst>
              <a:ext uri="{FF2B5EF4-FFF2-40B4-BE49-F238E27FC236}">
                <a16:creationId xmlns:a16="http://schemas.microsoft.com/office/drawing/2014/main" id="{B8D2C7C4-2FE1-40B5-A498-7C57DE511BCF}"/>
              </a:ext>
            </a:extLst>
          </p:cNvPr>
          <p:cNvSpPr txBox="1"/>
          <p:nvPr/>
        </p:nvSpPr>
        <p:spPr>
          <a:xfrm>
            <a:off x="575327" y="1082594"/>
            <a:ext cx="11228525" cy="683264"/>
          </a:xfrm>
          <a:prstGeom prst="rect">
            <a:avLst/>
          </a:prstGeom>
          <a:noFill/>
        </p:spPr>
        <p:txBody>
          <a:bodyPr wrap="square" rtlCol="0">
            <a:spAutoFit/>
          </a:bodyPr>
          <a:lstStyle/>
          <a:p>
            <a:pPr marL="342900" marR="0" lvl="0" indent="-342900" algn="l" defTabSz="914400" rtl="0" eaLnBrk="1" fontAlgn="auto" latinLnBrk="0" hangingPunct="1">
              <a:lnSpc>
                <a:spcPct val="120000"/>
              </a:lnSpc>
              <a:spcBef>
                <a:spcPts val="0"/>
              </a:spcBef>
              <a:spcAft>
                <a:spcPts val="0"/>
              </a:spcAft>
              <a:buClrTx/>
              <a:buSzTx/>
              <a:buFont typeface="Wingdings" pitchFamily="2" charset="2"/>
              <a:buChar char="Ø"/>
              <a:tabLst/>
              <a:defRPr/>
            </a:pP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 （</a:t>
            </a:r>
            <a:r>
              <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rPr>
              <a:t>2</a:t>
            </a: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）决策树生成</a:t>
            </a:r>
            <a:endPar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endParaRPr>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3.</a:t>
            </a:r>
            <a:r>
              <a:rPr lang="en-US" altLang="zh-CN" sz="4000" kern="0" dirty="0">
                <a:latin typeface="微软雅黑" panose="020B0503020204020204" pitchFamily="34" charset="-122"/>
                <a:ea typeface="微软雅黑" panose="020B0503020204020204" pitchFamily="34" charset="-122"/>
              </a:rPr>
              <a:t>1 </a:t>
            </a:r>
            <a:r>
              <a:rPr lang="zh-CN" altLang="en-US" sz="4000" kern="0" dirty="0">
                <a:latin typeface="微软雅黑" panose="020B0503020204020204" pitchFamily="34" charset="-122"/>
                <a:ea typeface="微软雅黑" panose="020B0503020204020204" pitchFamily="34" charset="-122"/>
              </a:rPr>
              <a:t>鸢尾花分类 </a:t>
            </a:r>
          </a:p>
        </p:txBody>
      </p:sp>
      <mc:AlternateContent xmlns:mc="http://schemas.openxmlformats.org/markup-compatibility/2006" xmlns:a14="http://schemas.microsoft.com/office/drawing/2010/main">
        <mc:Choice Requires="a14">
          <p:sp>
            <p:nvSpPr>
              <p:cNvPr id="5" name="文本框 119">
                <a:extLst>
                  <a:ext uri="{FF2B5EF4-FFF2-40B4-BE49-F238E27FC236}">
                    <a16:creationId xmlns:a16="http://schemas.microsoft.com/office/drawing/2014/main" id="{5F4B2E79-623B-BF4F-B936-BB207E5342C5}"/>
                  </a:ext>
                </a:extLst>
              </p:cNvPr>
              <p:cNvSpPr txBox="1"/>
              <p:nvPr/>
            </p:nvSpPr>
            <p:spPr>
              <a:xfrm>
                <a:off x="963475" y="1823305"/>
                <a:ext cx="11228525" cy="3605602"/>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继续确定决策节点</a:t>
                </a:r>
                <a:endPar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p>
              <a:p>
                <a:pPr marL="457200" marR="0" lvl="1" indent="0" algn="l"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14:m>
                  <m:oMath xmlns:m="http://schemas.openxmlformats.org/officeDocument/2006/math">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𝐻</m:t>
                    </m:r>
                    <m:d>
                      <m:d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dPr>
                      <m:e>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𝐷</m:t>
                        </m:r>
                      </m:e>
                    </m:d>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m:t>
                    </m:r>
                    <m:nary>
                      <m:naryPr>
                        <m:chr m:val="∑"/>
                        <m:subHide m:val="on"/>
                        <m:supHide m:val="on"/>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naryPr>
                      <m:sub/>
                      <m:sup/>
                      <m:e>
                        <m:f>
                          <m:f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fPr>
                          <m:num>
                            <m:sSub>
                              <m:sSub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sSubPr>
                              <m:e>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𝐶</m:t>
                                </m:r>
                              </m:e>
                              <m:sub>
                                <m:r>
                                  <m:rPr>
                                    <m:sty m:val="p"/>
                                  </m:rP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k</m:t>
                                </m:r>
                              </m:sub>
                            </m:sSub>
                          </m:num>
                          <m:den>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𝐷</m:t>
                            </m:r>
                          </m:den>
                        </m:f>
                        <m:sSub>
                          <m:sSub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sSubPr>
                          <m:e>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𝑙𝑜𝑔</m:t>
                            </m:r>
                          </m:e>
                          <m:sub>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2</m:t>
                            </m:r>
                          </m:sub>
                        </m:sSub>
                        <m:f>
                          <m:f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fPr>
                          <m:num>
                            <m:sSub>
                              <m:sSub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sSubPr>
                              <m:e>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𝐶</m:t>
                                </m:r>
                              </m:e>
                              <m:sub>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𝑘</m:t>
                                </m:r>
                              </m:sub>
                            </m:sSub>
                          </m:num>
                          <m:den>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𝐷</m:t>
                            </m:r>
                          </m:den>
                        </m:f>
                      </m:e>
                    </m:nary>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m:t>
                    </m:r>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1.0</m:t>
                    </m:r>
                  </m:oMath>
                </a14:m>
                <a:endParaRPr kumimoji="0" lang="en-US" altLang="zh-CN" sz="2000" b="0" i="1" u="none" strike="noStrike" kern="1200" cap="none" spc="-10" normalizeH="0" baseline="0" noProof="0" dirty="0">
                  <a:ln>
                    <a:noFill/>
                  </a:ln>
                  <a:solidFill>
                    <a:prstClr val="black">
                      <a:lumMod val="85000"/>
                      <a:lumOff val="15000"/>
                    </a:prstClr>
                  </a:solidFill>
                  <a:effectLst/>
                  <a:uLnTx/>
                  <a:uFillTx/>
                  <a:latin typeface="Cambria Math" panose="02040503050406030204" pitchFamily="18" charset="0"/>
                  <a:ea typeface="微软雅黑"/>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1" u="none" strike="noStrike" kern="1200" cap="none" spc="-10" normalizeH="0" baseline="0" noProof="0" dirty="0">
                  <a:ln>
                    <a:noFill/>
                  </a:ln>
                  <a:solidFill>
                    <a:prstClr val="black">
                      <a:lumMod val="85000"/>
                      <a:lumOff val="15000"/>
                    </a:prstClr>
                  </a:solidFill>
                  <a:effectLst/>
                  <a:uLnTx/>
                  <a:uFillTx/>
                  <a:latin typeface="Cambria Math" panose="02040503050406030204" pitchFamily="18" charset="0"/>
                  <a:ea typeface="微软雅黑"/>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0" normalizeH="0" baseline="0" noProof="0" dirty="0">
                    <a:ln>
                      <a:noFill/>
                    </a:ln>
                    <a:solidFill>
                      <a:prstClr val="black">
                        <a:lumMod val="85000"/>
                        <a:lumOff val="15000"/>
                      </a:prstClr>
                    </a:solidFill>
                    <a:effectLst/>
                    <a:uLnTx/>
                    <a:uFillTx/>
                    <a:latin typeface="Segoe UI"/>
                    <a:ea typeface="微软雅黑"/>
                    <a:cs typeface="+mn-cs"/>
                  </a:rPr>
                  <a:t> </a:t>
                </a:r>
                <a14:m>
                  <m:oMath xmlns:m="http://schemas.openxmlformats.org/officeDocument/2006/math">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𝐻</m:t>
                    </m:r>
                    <m:d>
                      <m:d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dPr>
                      <m:e>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𝐷</m:t>
                        </m:r>
                      </m:e>
                      <m:e>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𝐴</m:t>
                        </m:r>
                      </m:e>
                    </m:d>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m:t>
                    </m:r>
                    <m:nary>
                      <m:naryPr>
                        <m:chr m:val="∑"/>
                        <m:subHide m:val="on"/>
                        <m:supHide m:val="on"/>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naryPr>
                      <m:sub/>
                      <m:sup/>
                      <m:e>
                        <m:f>
                          <m:f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fPr>
                          <m:num>
                            <m:sSub>
                              <m:sSub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sSubPr>
                              <m:e>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𝐷</m:t>
                                </m:r>
                              </m:e>
                              <m:sub>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𝑖</m:t>
                                </m:r>
                              </m:sub>
                            </m:sSub>
                          </m:num>
                          <m:den>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𝐷</m:t>
                            </m:r>
                          </m:den>
                        </m:f>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𝐻</m:t>
                        </m:r>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m:t>
                        </m:r>
                        <m:sSub>
                          <m:sSub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sSubPr>
                          <m:e>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𝐷</m:t>
                            </m:r>
                          </m:e>
                          <m:sub>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𝑖</m:t>
                            </m:r>
                          </m:sub>
                        </m:sSub>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m:t>
                        </m:r>
                      </m:e>
                    </m:nary>
                  </m:oMath>
                </a14:m>
                <a:endParaRPr kumimoji="0" lang="en-US" altLang="zh-CN" sz="2000" b="0" i="1" u="none" strike="noStrike" kern="1200" cap="none" spc="-10" normalizeH="0" baseline="0" noProof="0" dirty="0">
                  <a:ln>
                    <a:noFill/>
                  </a:ln>
                  <a:solidFill>
                    <a:prstClr val="black">
                      <a:lumMod val="85000"/>
                      <a:lumOff val="15000"/>
                    </a:prstClr>
                  </a:solidFill>
                  <a:effectLst/>
                  <a:uLnTx/>
                  <a:uFillTx/>
                  <a:latin typeface="Cambria Math" panose="02040503050406030204" pitchFamily="18" charset="0"/>
                  <a:ea typeface="微软雅黑"/>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0" normalizeH="0" baseline="0" noProof="0" dirty="0">
                    <a:ln>
                      <a:noFill/>
                    </a:ln>
                    <a:solidFill>
                      <a:prstClr val="black">
                        <a:lumMod val="85000"/>
                        <a:lumOff val="15000"/>
                      </a:prstClr>
                    </a:solidFill>
                    <a:effectLst/>
                    <a:uLnTx/>
                    <a:uFillTx/>
                    <a:latin typeface="Segoe UI"/>
                    <a:ea typeface="微软雅黑"/>
                    <a:cs typeface="+mn-cs"/>
                  </a:rPr>
                  <a:t> </a:t>
                </a:r>
                <a14:m>
                  <m:oMath xmlns:m="http://schemas.openxmlformats.org/officeDocument/2006/math">
                    <m:r>
                      <a:rPr kumimoji="0" lang="en-US" altLang="zh-CN" sz="2000" b="0" i="0"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m:t>
                    </m:r>
                    <m:f>
                      <m:f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fPr>
                      <m:num>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34</m:t>
                        </m:r>
                      </m:num>
                      <m:den>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72</m:t>
                        </m:r>
                      </m:den>
                    </m:f>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∗0.191</m:t>
                    </m:r>
                    <m:r>
                      <a:rPr kumimoji="0" lang="en-US" altLang="zh-CN" sz="2000" b="0" i="0"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m:t>
                    </m:r>
                    <m:f>
                      <m:f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fPr>
                      <m:num>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38</m:t>
                        </m:r>
                      </m:num>
                      <m:den>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72</m:t>
                        </m:r>
                      </m:den>
                    </m:f>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∗0.398</m:t>
                    </m:r>
                  </m:oMath>
                </a14:m>
                <a:endParaRPr kumimoji="0" lang="en-US" altLang="zh-CN" sz="2000" b="0" i="1" u="none" strike="noStrike" kern="1200" cap="none" spc="-10" normalizeH="0" baseline="0" noProof="0" dirty="0">
                  <a:ln>
                    <a:noFill/>
                  </a:ln>
                  <a:solidFill>
                    <a:prstClr val="black">
                      <a:lumMod val="85000"/>
                      <a:lumOff val="15000"/>
                    </a:prstClr>
                  </a:solidFill>
                  <a:effectLst/>
                  <a:uLnTx/>
                  <a:uFillTx/>
                  <a:latin typeface="Cambria Math" panose="02040503050406030204" pitchFamily="18" charset="0"/>
                  <a:ea typeface="微软雅黑"/>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0" normalizeH="0" baseline="0" noProof="0" dirty="0">
                    <a:ln>
                      <a:noFill/>
                    </a:ln>
                    <a:solidFill>
                      <a:prstClr val="black">
                        <a:lumMod val="85000"/>
                        <a:lumOff val="15000"/>
                      </a:prstClr>
                    </a:solidFill>
                    <a:effectLst/>
                    <a:uLnTx/>
                    <a:uFillTx/>
                    <a:latin typeface="Segoe UI"/>
                    <a:ea typeface="微软雅黑"/>
                    <a:cs typeface="+mn-cs"/>
                  </a:rPr>
                  <a:t> </a:t>
                </a:r>
                <a14:m>
                  <m:oMath xmlns:m="http://schemas.openxmlformats.org/officeDocument/2006/math">
                    <m:r>
                      <a:rPr kumimoji="0" lang="en-US" altLang="zh-CN" sz="2000" b="0" i="0"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=0.3</m:t>
                    </m:r>
                  </m:oMath>
                </a14:m>
                <a:endParaRPr kumimoji="0" lang="en-US" altLang="zh-CN" sz="20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𝐺𝑎𝑖𝑛</m:t>
                      </m:r>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m:t>
                      </m:r>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𝐻</m:t>
                      </m:r>
                      <m:d>
                        <m:d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dPr>
                        <m:e>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𝐷</m:t>
                          </m:r>
                        </m:e>
                      </m:d>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m:t>
                      </m:r>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𝐻</m:t>
                      </m:r>
                      <m:d>
                        <m:d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dPr>
                        <m:e>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𝐷</m:t>
                          </m:r>
                        </m:e>
                        <m:e>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𝐴</m:t>
                          </m:r>
                        </m:e>
                      </m:d>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=0.7</m:t>
                      </m:r>
                    </m:oMath>
                  </m:oMathPara>
                </a14:m>
                <a:endParaRPr kumimoji="0" lang="en-US" altLang="zh-CN" sz="20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endParaRPr>
              </a:p>
            </p:txBody>
          </p:sp>
        </mc:Choice>
        <mc:Fallback xmlns="">
          <p:sp>
            <p:nvSpPr>
              <p:cNvPr id="5" name="文本框 119">
                <a:extLst>
                  <a:ext uri="{FF2B5EF4-FFF2-40B4-BE49-F238E27FC236}">
                    <a16:creationId xmlns:a16="http://schemas.microsoft.com/office/drawing/2014/main" id="{5F4B2E79-623B-BF4F-B936-BB207E5342C5}"/>
                  </a:ext>
                </a:extLst>
              </p:cNvPr>
              <p:cNvSpPr txBox="1">
                <a:spLocks noRot="1" noChangeAspect="1" noMove="1" noResize="1" noEditPoints="1" noAdjustHandles="1" noChangeArrowheads="1" noChangeShapeType="1" noTextEdit="1"/>
              </p:cNvSpPr>
              <p:nvPr/>
            </p:nvSpPr>
            <p:spPr>
              <a:xfrm>
                <a:off x="963475" y="1823305"/>
                <a:ext cx="11228525" cy="3605602"/>
              </a:xfrm>
              <a:prstGeom prst="rect">
                <a:avLst/>
              </a:prstGeom>
              <a:blipFill>
                <a:blip r:embed="rId3"/>
                <a:stretch>
                  <a:fillRect t="-338"/>
                </a:stretch>
              </a:blipFill>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5420139" y="1424226"/>
            <a:ext cx="5585944" cy="4694327"/>
          </a:xfrm>
          <a:prstGeom prst="rect">
            <a:avLst/>
          </a:prstGeom>
        </p:spPr>
      </p:pic>
      <p:sp>
        <p:nvSpPr>
          <p:cNvPr id="2" name="灯片编号占位符 1"/>
          <p:cNvSpPr>
            <a:spLocks noGrp="1"/>
          </p:cNvSpPr>
          <p:nvPr>
            <p:ph type="sldNum" sz="quarter" idx="14"/>
          </p:nvPr>
        </p:nvSpPr>
        <p:spPr/>
        <p:txBody>
          <a:bodyPr/>
          <a:lstStyle/>
          <a:p>
            <a:fld id="{AF69888C-E133-43D9-A638-B5C95925B91C}" type="slidenum">
              <a:rPr lang="zh-CN" altLang="en-US" smtClean="0"/>
              <a:t>49</a:t>
            </a:fld>
            <a:endParaRPr lang="zh-CN" altLang="en-US" dirty="0"/>
          </a:p>
        </p:txBody>
      </p:sp>
    </p:spTree>
    <p:extLst>
      <p:ext uri="{BB962C8B-B14F-4D97-AF65-F5344CB8AC3E}">
        <p14:creationId xmlns:p14="http://schemas.microsoft.com/office/powerpoint/2010/main" val="3312676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、决策树的基本概念</a:t>
            </a:r>
          </a:p>
        </p:txBody>
      </p:sp>
      <p:sp>
        <p:nvSpPr>
          <p:cNvPr id="3" name="矩形 2">
            <a:extLst>
              <a:ext uri="{FF2B5EF4-FFF2-40B4-BE49-F238E27FC236}">
                <a16:creationId xmlns:a16="http://schemas.microsoft.com/office/drawing/2014/main" id="{1D059927-F49F-433E-80DA-8B01C1D84D31}"/>
              </a:ext>
            </a:extLst>
          </p:cNvPr>
          <p:cNvSpPr/>
          <p:nvPr/>
        </p:nvSpPr>
        <p:spPr>
          <a:xfrm>
            <a:off x="773284" y="999468"/>
            <a:ext cx="8529741" cy="633187"/>
          </a:xfrm>
          <a:prstGeom prst="rect">
            <a:avLst/>
          </a:prstGeom>
        </p:spPr>
        <p:txBody>
          <a:bodyPr wrap="square">
            <a:spAutoFit/>
          </a:bodyPr>
          <a:lstStyle/>
          <a:p>
            <a:pPr marL="342900" lvl="0" indent="-342900">
              <a:lnSpc>
                <a:spcPct val="120000"/>
              </a:lnSpc>
              <a:buFont typeface="Wingdings" pitchFamily="2" charset="2"/>
              <a:buChar char="Ø"/>
            </a:pPr>
            <a:r>
              <a:rPr lang="zh-CN" altLang="en-US" sz="3200" spc="-10" dirty="0">
                <a:solidFill>
                  <a:prstClr val="black"/>
                </a:solidFill>
                <a:latin typeface="微软雅黑"/>
              </a:rPr>
              <a:t> 举一个小例子说明决策树是如何工作的</a:t>
            </a:r>
            <a:endParaRPr lang="en-US" altLang="zh-CN" sz="3200" spc="-10" dirty="0">
              <a:solidFill>
                <a:prstClr val="black"/>
              </a:solidFill>
              <a:latin typeface="微软雅黑"/>
            </a:endParaRPr>
          </a:p>
        </p:txBody>
      </p:sp>
      <p:pic>
        <p:nvPicPr>
          <p:cNvPr id="2" name="图片 1">
            <a:extLst>
              <a:ext uri="{FF2B5EF4-FFF2-40B4-BE49-F238E27FC236}">
                <a16:creationId xmlns:a16="http://schemas.microsoft.com/office/drawing/2014/main" id="{54919049-C7CC-4523-91CA-3C173B746DCB}"/>
              </a:ext>
            </a:extLst>
          </p:cNvPr>
          <p:cNvPicPr>
            <a:picLocks noChangeAspect="1"/>
          </p:cNvPicPr>
          <p:nvPr/>
        </p:nvPicPr>
        <p:blipFill>
          <a:blip r:embed="rId3"/>
          <a:stretch>
            <a:fillRect/>
          </a:stretch>
        </p:blipFill>
        <p:spPr>
          <a:xfrm>
            <a:off x="885014" y="1860310"/>
            <a:ext cx="6012244" cy="3292311"/>
          </a:xfrm>
          <a:prstGeom prst="rect">
            <a:avLst/>
          </a:prstGeom>
        </p:spPr>
      </p:pic>
      <p:sp>
        <p:nvSpPr>
          <p:cNvPr id="5" name="文本框 4">
            <a:extLst>
              <a:ext uri="{FF2B5EF4-FFF2-40B4-BE49-F238E27FC236}">
                <a16:creationId xmlns:a16="http://schemas.microsoft.com/office/drawing/2014/main" id="{217977AF-8B12-4F99-B0BA-3028EF7E9D37}"/>
              </a:ext>
            </a:extLst>
          </p:cNvPr>
          <p:cNvSpPr txBox="1"/>
          <p:nvPr/>
        </p:nvSpPr>
        <p:spPr>
          <a:xfrm>
            <a:off x="2160105" y="5380276"/>
            <a:ext cx="3796748" cy="400110"/>
          </a:xfrm>
          <a:prstGeom prst="rect">
            <a:avLst/>
          </a:prstGeom>
          <a:noFill/>
        </p:spPr>
        <p:txBody>
          <a:bodyPr wrap="square" rtlCol="0">
            <a:spAutoFit/>
          </a:bodyPr>
          <a:lstStyle/>
          <a:p>
            <a:pPr algn="l"/>
            <a:r>
              <a:rPr lang="zh-CN" altLang="en-US" sz="2000" dirty="0">
                <a:latin typeface="+mn-ea"/>
              </a:rPr>
              <a:t>周六上午是否适合打网球呢？</a:t>
            </a:r>
          </a:p>
        </p:txBody>
      </p:sp>
      <p:sp>
        <p:nvSpPr>
          <p:cNvPr id="8" name="文本框 7">
            <a:extLst>
              <a:ext uri="{FF2B5EF4-FFF2-40B4-BE49-F238E27FC236}">
                <a16:creationId xmlns:a16="http://schemas.microsoft.com/office/drawing/2014/main" id="{E93590A7-CDC0-4F2A-B6A9-A6F860099252}"/>
              </a:ext>
            </a:extLst>
          </p:cNvPr>
          <p:cNvSpPr txBox="1"/>
          <p:nvPr/>
        </p:nvSpPr>
        <p:spPr>
          <a:xfrm>
            <a:off x="7419560" y="1632655"/>
            <a:ext cx="3766930" cy="3443379"/>
          </a:xfrm>
          <a:prstGeom prst="rect">
            <a:avLst/>
          </a:prstGeom>
          <a:noFill/>
        </p:spPr>
        <p:txBody>
          <a:bodyPr wrap="square" rtlCol="0">
            <a:spAutoFit/>
          </a:bodyPr>
          <a:lstStyle/>
          <a:p>
            <a:pPr algn="ctr">
              <a:lnSpc>
                <a:spcPct val="150000"/>
              </a:lnSpc>
            </a:pPr>
            <a:r>
              <a:rPr lang="zh-CN" altLang="en-US" sz="2800" b="1" dirty="0">
                <a:latin typeface="+mn-ea"/>
              </a:rPr>
              <a:t>决策规则</a:t>
            </a:r>
            <a:r>
              <a:rPr lang="zh-CN" altLang="en-US" sz="2000" dirty="0">
                <a:latin typeface="+mn-ea"/>
              </a:rPr>
              <a:t>（判定测试序列）</a:t>
            </a:r>
            <a:endParaRPr lang="en-US" altLang="zh-CN" sz="2000" dirty="0">
              <a:latin typeface="+mn-ea"/>
            </a:endParaRPr>
          </a:p>
          <a:p>
            <a:pPr marL="342900" indent="-342900" algn="l">
              <a:lnSpc>
                <a:spcPct val="150000"/>
              </a:lnSpc>
              <a:buAutoNum type="arabicPeriod"/>
            </a:pPr>
            <a:r>
              <a:rPr lang="zh-CN" altLang="en-US" sz="2400" b="1" dirty="0">
                <a:solidFill>
                  <a:srgbClr val="0070C0"/>
                </a:solidFill>
                <a:latin typeface="+mn-ea"/>
              </a:rPr>
              <a:t>晴天    湿度高      不去</a:t>
            </a:r>
            <a:endParaRPr lang="en-US" altLang="zh-CN" sz="2400" b="1" dirty="0">
              <a:solidFill>
                <a:srgbClr val="0070C0"/>
              </a:solidFill>
              <a:latin typeface="+mn-ea"/>
            </a:endParaRPr>
          </a:p>
          <a:p>
            <a:pPr marL="342900" indent="-342900" algn="l">
              <a:lnSpc>
                <a:spcPct val="150000"/>
              </a:lnSpc>
              <a:buAutoNum type="arabicPeriod"/>
            </a:pPr>
            <a:r>
              <a:rPr lang="zh-CN" altLang="en-US" sz="2400" b="1" dirty="0">
                <a:solidFill>
                  <a:schemeClr val="accent6"/>
                </a:solidFill>
                <a:latin typeface="+mn-ea"/>
              </a:rPr>
              <a:t>晴天   湿度正常     去</a:t>
            </a:r>
            <a:endParaRPr lang="en-US" altLang="zh-CN" sz="2400" b="1" dirty="0">
              <a:solidFill>
                <a:schemeClr val="accent6"/>
              </a:solidFill>
              <a:latin typeface="+mn-ea"/>
            </a:endParaRPr>
          </a:p>
          <a:p>
            <a:pPr marL="342900" indent="-342900" algn="l">
              <a:lnSpc>
                <a:spcPct val="150000"/>
              </a:lnSpc>
              <a:buAutoNum type="arabicPeriod"/>
            </a:pPr>
            <a:r>
              <a:rPr lang="zh-CN" altLang="en-US" sz="2400" b="1" dirty="0">
                <a:solidFill>
                  <a:schemeClr val="bg2">
                    <a:lumMod val="25000"/>
                  </a:schemeClr>
                </a:solidFill>
                <a:latin typeface="+mn-ea"/>
              </a:rPr>
              <a:t>阴天                      去</a:t>
            </a:r>
            <a:endParaRPr lang="en-US" altLang="zh-CN" sz="2400" b="1" dirty="0">
              <a:solidFill>
                <a:schemeClr val="bg2">
                  <a:lumMod val="25000"/>
                </a:schemeClr>
              </a:solidFill>
              <a:latin typeface="+mn-ea"/>
            </a:endParaRPr>
          </a:p>
          <a:p>
            <a:pPr marL="342900" indent="-342900" algn="l">
              <a:lnSpc>
                <a:spcPct val="150000"/>
              </a:lnSpc>
              <a:buAutoNum type="arabicPeriod"/>
            </a:pPr>
            <a:r>
              <a:rPr lang="zh-CN" altLang="en-US" sz="2400" b="1" dirty="0">
                <a:solidFill>
                  <a:srgbClr val="FF0000"/>
                </a:solidFill>
                <a:latin typeface="+mn-ea"/>
              </a:rPr>
              <a:t>雨天     强风        不去</a:t>
            </a:r>
            <a:endParaRPr lang="en-US" altLang="zh-CN" sz="2400" b="1" dirty="0">
              <a:solidFill>
                <a:srgbClr val="FF0000"/>
              </a:solidFill>
              <a:latin typeface="+mn-ea"/>
            </a:endParaRPr>
          </a:p>
          <a:p>
            <a:pPr marL="342900" indent="-342900" algn="l">
              <a:lnSpc>
                <a:spcPct val="150000"/>
              </a:lnSpc>
              <a:buAutoNum type="arabicPeriod"/>
            </a:pPr>
            <a:r>
              <a:rPr lang="zh-CN" altLang="en-US" sz="2400" b="1" dirty="0">
                <a:solidFill>
                  <a:srgbClr val="7030A0"/>
                </a:solidFill>
                <a:latin typeface="+mn-ea"/>
              </a:rPr>
              <a:t>雨天     弱风          去</a:t>
            </a:r>
            <a:endParaRPr lang="en-US" altLang="zh-CN" sz="2400" b="1" dirty="0">
              <a:solidFill>
                <a:srgbClr val="7030A0"/>
              </a:solidFill>
              <a:latin typeface="+mn-ea"/>
            </a:endParaRPr>
          </a:p>
        </p:txBody>
      </p:sp>
      <p:sp>
        <p:nvSpPr>
          <p:cNvPr id="6" name="矩形 2">
            <a:extLst>
              <a:ext uri="{FF2B5EF4-FFF2-40B4-BE49-F238E27FC236}">
                <a16:creationId xmlns:a16="http://schemas.microsoft.com/office/drawing/2014/main" id="{2D6FE7B6-7BCC-8042-09F4-11F5CE82A024}"/>
              </a:ext>
            </a:extLst>
          </p:cNvPr>
          <p:cNvSpPr/>
          <p:nvPr/>
        </p:nvSpPr>
        <p:spPr>
          <a:xfrm>
            <a:off x="6636025" y="5387954"/>
            <a:ext cx="5655988" cy="941155"/>
          </a:xfrm>
          <a:prstGeom prst="rect">
            <a:avLst/>
          </a:prstGeom>
        </p:spPr>
        <p:txBody>
          <a:bodyPr wrap="square">
            <a:spAutoFit/>
          </a:bodyPr>
          <a:lstStyle/>
          <a:p>
            <a:pPr marL="342900" lvl="0" indent="-342900">
              <a:lnSpc>
                <a:spcPct val="120000"/>
              </a:lnSpc>
              <a:buFont typeface="Wingdings" pitchFamily="2" charset="2"/>
              <a:buChar char="Ø"/>
            </a:pPr>
            <a:r>
              <a:rPr lang="zh-CN" altLang="en-US" sz="2400" spc="-10" dirty="0">
                <a:solidFill>
                  <a:prstClr val="black"/>
                </a:solidFill>
                <a:latin typeface="微软雅黑"/>
              </a:rPr>
              <a:t> 优点：可解释性强（应用商业</a:t>
            </a:r>
            <a:r>
              <a:rPr lang="en-US" altLang="zh-CN" sz="2400" spc="-10" dirty="0">
                <a:solidFill>
                  <a:prstClr val="black"/>
                </a:solidFill>
                <a:latin typeface="微软雅黑"/>
              </a:rPr>
              <a:t>/</a:t>
            </a:r>
            <a:r>
              <a:rPr lang="zh-CN" altLang="en-US" sz="2400" spc="-10" dirty="0">
                <a:solidFill>
                  <a:prstClr val="black"/>
                </a:solidFill>
                <a:latin typeface="微软雅黑"/>
              </a:rPr>
              <a:t>医疗）、简单、效率高</a:t>
            </a:r>
            <a:endParaRPr lang="en-US" altLang="zh-CN" sz="2400" spc="-10" dirty="0">
              <a:solidFill>
                <a:prstClr val="black"/>
              </a:solidFill>
              <a:latin typeface="微软雅黑"/>
            </a:endParaRPr>
          </a:p>
        </p:txBody>
      </p:sp>
      <p:sp>
        <p:nvSpPr>
          <p:cNvPr id="7" name="灯片编号占位符 6"/>
          <p:cNvSpPr>
            <a:spLocks noGrp="1"/>
          </p:cNvSpPr>
          <p:nvPr>
            <p:ph type="sldNum" sz="quarter" idx="14"/>
          </p:nvPr>
        </p:nvSpPr>
        <p:spPr/>
        <p:txBody>
          <a:bodyPr/>
          <a:lstStyle/>
          <a:p>
            <a:fld id="{AF69888C-E133-43D9-A638-B5C95925B91C}" type="slidenum">
              <a:rPr lang="zh-CN" altLang="en-US" smtClean="0"/>
              <a:t>5</a:t>
            </a:fld>
            <a:endParaRPr lang="zh-CN" altLang="en-US" dirty="0"/>
          </a:p>
        </p:txBody>
      </p:sp>
    </p:spTree>
    <p:extLst>
      <p:ext uri="{BB962C8B-B14F-4D97-AF65-F5344CB8AC3E}">
        <p14:creationId xmlns:p14="http://schemas.microsoft.com/office/powerpoint/2010/main" val="89170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文本框 119">
            <a:extLst>
              <a:ext uri="{FF2B5EF4-FFF2-40B4-BE49-F238E27FC236}">
                <a16:creationId xmlns:a16="http://schemas.microsoft.com/office/drawing/2014/main" id="{B8D2C7C4-2FE1-40B5-A498-7C57DE511BCF}"/>
              </a:ext>
            </a:extLst>
          </p:cNvPr>
          <p:cNvSpPr txBox="1"/>
          <p:nvPr/>
        </p:nvSpPr>
        <p:spPr>
          <a:xfrm>
            <a:off x="575327" y="1082594"/>
            <a:ext cx="11228525" cy="683264"/>
          </a:xfrm>
          <a:prstGeom prst="rect">
            <a:avLst/>
          </a:prstGeom>
          <a:noFill/>
        </p:spPr>
        <p:txBody>
          <a:bodyPr wrap="square" rtlCol="0">
            <a:spAutoFit/>
          </a:bodyPr>
          <a:lstStyle/>
          <a:p>
            <a:pPr marL="342900" marR="0" lvl="0" indent="-342900" algn="l" defTabSz="914400" rtl="0" eaLnBrk="1" fontAlgn="auto" latinLnBrk="0" hangingPunct="1">
              <a:lnSpc>
                <a:spcPct val="120000"/>
              </a:lnSpc>
              <a:spcBef>
                <a:spcPts val="0"/>
              </a:spcBef>
              <a:spcAft>
                <a:spcPts val="0"/>
              </a:spcAft>
              <a:buClrTx/>
              <a:buSzTx/>
              <a:buFont typeface="Wingdings" pitchFamily="2" charset="2"/>
              <a:buChar char="Ø"/>
              <a:tabLst/>
              <a:defRPr/>
            </a:pP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 （</a:t>
            </a:r>
            <a:r>
              <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rPr>
              <a:t>2</a:t>
            </a: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）决策树生成</a:t>
            </a:r>
            <a:endPar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endParaRPr>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kern="0" dirty="0">
                <a:latin typeface="微软雅黑" panose="020B0503020204020204" pitchFamily="34" charset="-122"/>
                <a:ea typeface="微软雅黑" panose="020B0503020204020204" pitchFamily="34" charset="-122"/>
              </a:rPr>
              <a:t>3.1 </a:t>
            </a:r>
            <a:r>
              <a:rPr lang="zh-CN" altLang="en-US" sz="4000" kern="0" dirty="0">
                <a:latin typeface="微软雅黑" panose="020B0503020204020204" pitchFamily="34" charset="-122"/>
                <a:ea typeface="微软雅黑" panose="020B0503020204020204" pitchFamily="34" charset="-122"/>
              </a:rPr>
              <a:t>鸢尾花分类 </a:t>
            </a:r>
          </a:p>
        </p:txBody>
      </p:sp>
      <mc:AlternateContent xmlns:mc="http://schemas.openxmlformats.org/markup-compatibility/2006" xmlns:a14="http://schemas.microsoft.com/office/drawing/2010/main">
        <mc:Choice Requires="a14">
          <p:sp>
            <p:nvSpPr>
              <p:cNvPr id="5" name="文本框 119">
                <a:extLst>
                  <a:ext uri="{FF2B5EF4-FFF2-40B4-BE49-F238E27FC236}">
                    <a16:creationId xmlns:a16="http://schemas.microsoft.com/office/drawing/2014/main" id="{5F4B2E79-623B-BF4F-B936-BB207E5342C5}"/>
                  </a:ext>
                </a:extLst>
              </p:cNvPr>
              <p:cNvSpPr txBox="1"/>
              <p:nvPr/>
            </p:nvSpPr>
            <p:spPr>
              <a:xfrm>
                <a:off x="963475" y="1823305"/>
                <a:ext cx="11228525" cy="268022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迭代生成决策树</a:t>
                </a:r>
                <a:endPar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p>
              <a:p>
                <a:pPr marL="457200" marR="0" lvl="1"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14:m>
                  <m:oMath xmlns:m="http://schemas.openxmlformats.org/officeDocument/2006/math">
                    <m:r>
                      <a:rPr kumimoji="0" lang="zh-CN" altLang="en-US" sz="24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训练集</m:t>
                    </m:r>
                  </m:oMath>
                </a14:m>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准确率：</a:t>
                </a: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100%</a:t>
                </a:r>
              </a:p>
              <a:p>
                <a:pPr marL="457200" marR="0" lvl="1"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测试集准确率：</a:t>
                </a: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93.3%</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20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endParaRPr>
              </a:p>
            </p:txBody>
          </p:sp>
        </mc:Choice>
        <mc:Fallback xmlns="">
          <p:sp>
            <p:nvSpPr>
              <p:cNvPr id="5" name="文本框 119">
                <a:extLst>
                  <a:ext uri="{FF2B5EF4-FFF2-40B4-BE49-F238E27FC236}">
                    <a16:creationId xmlns:a16="http://schemas.microsoft.com/office/drawing/2014/main" id="{5F4B2E79-623B-BF4F-B936-BB207E5342C5}"/>
                  </a:ext>
                </a:extLst>
              </p:cNvPr>
              <p:cNvSpPr txBox="1">
                <a:spLocks noRot="1" noChangeAspect="1" noMove="1" noResize="1" noEditPoints="1" noAdjustHandles="1" noChangeArrowheads="1" noChangeShapeType="1" noTextEdit="1"/>
              </p:cNvSpPr>
              <p:nvPr/>
            </p:nvSpPr>
            <p:spPr>
              <a:xfrm>
                <a:off x="963475" y="1823305"/>
                <a:ext cx="11228525" cy="2680221"/>
              </a:xfrm>
              <a:prstGeom prst="rect">
                <a:avLst/>
              </a:prstGeom>
              <a:blipFill>
                <a:blip r:embed="rId3"/>
                <a:stretch>
                  <a:fillRect t="-455"/>
                </a:stretch>
              </a:blipFill>
            </p:spPr>
            <p:txBody>
              <a:bodyPr/>
              <a:lstStyle/>
              <a:p>
                <a:r>
                  <a:rPr lang="zh-CN" altLang="en-US">
                    <a:noFill/>
                  </a:rPr>
                  <a:t> </a:t>
                </a:r>
              </a:p>
            </p:txBody>
          </p:sp>
        </mc:Fallback>
      </mc:AlternateContent>
      <p:pic>
        <p:nvPicPr>
          <p:cNvPr id="7" name="图片 6"/>
          <p:cNvPicPr>
            <a:picLocks noChangeAspect="1"/>
          </p:cNvPicPr>
          <p:nvPr/>
        </p:nvPicPr>
        <p:blipFill>
          <a:blip r:embed="rId4"/>
          <a:stretch>
            <a:fillRect/>
          </a:stretch>
        </p:blipFill>
        <p:spPr>
          <a:xfrm>
            <a:off x="5381942" y="1170476"/>
            <a:ext cx="5466914" cy="5048100"/>
          </a:xfrm>
          <a:prstGeom prst="rect">
            <a:avLst/>
          </a:prstGeom>
        </p:spPr>
      </p:pic>
      <p:sp>
        <p:nvSpPr>
          <p:cNvPr id="2" name="矩形 1"/>
          <p:cNvSpPr/>
          <p:nvPr/>
        </p:nvSpPr>
        <p:spPr>
          <a:xfrm>
            <a:off x="1541326" y="3967995"/>
            <a:ext cx="2766463" cy="535531"/>
          </a:xfrm>
          <a:prstGeom prst="rect">
            <a:avLst/>
          </a:prstGeom>
        </p:spPr>
        <p:txBody>
          <a:bodyPr wrap="none">
            <a:spAutoFit/>
          </a:bodyPr>
          <a:lstStyle/>
          <a:p>
            <a:pPr marL="342900" marR="0" lvl="0" indent="-342900" algn="l" defTabSz="914400" rtl="0" eaLnBrk="1" fontAlgn="auto" latinLnBrk="0" hangingPunct="1">
              <a:lnSpc>
                <a:spcPct val="120000"/>
              </a:lnSpc>
              <a:spcBef>
                <a:spcPts val="0"/>
              </a:spcBef>
              <a:spcAft>
                <a:spcPts val="0"/>
              </a:spcAft>
              <a:buClrTx/>
              <a:buSzTx/>
              <a:buFont typeface="Wingdings" pitchFamily="2" charset="2"/>
              <a:buChar char="Ø"/>
              <a:tabLst/>
              <a:defRPr/>
            </a:pPr>
            <a:r>
              <a:rPr kumimoji="0" lang="zh-CN" altLang="en-US" sz="2400" b="0" i="0" u="none" strike="noStrike" kern="1200" cap="none" spc="-10" normalizeH="0" baseline="0" noProof="0" dirty="0">
                <a:ln>
                  <a:noFill/>
                </a:ln>
                <a:solidFill>
                  <a:srgbClr val="FF0000"/>
                </a:solidFill>
                <a:effectLst/>
                <a:uLnTx/>
                <a:uFillTx/>
                <a:latin typeface="微软雅黑"/>
                <a:ea typeface="微软雅黑"/>
                <a:cs typeface="+mn-cs"/>
              </a:rPr>
              <a:t> 存在过拟合问题</a:t>
            </a:r>
            <a:endParaRPr kumimoji="0" lang="en-US" altLang="zh-CN" sz="2400" b="0" i="0" u="none" strike="noStrike" kern="1200" cap="none" spc="-10" normalizeH="0" baseline="0" noProof="0" dirty="0">
              <a:ln>
                <a:noFill/>
              </a:ln>
              <a:solidFill>
                <a:srgbClr val="FF0000"/>
              </a:solidFill>
              <a:effectLst/>
              <a:uLnTx/>
              <a:uFillTx/>
              <a:latin typeface="微软雅黑"/>
              <a:ea typeface="微软雅黑"/>
              <a:cs typeface="+mn-cs"/>
            </a:endParaRPr>
          </a:p>
        </p:txBody>
      </p:sp>
      <p:pic>
        <p:nvPicPr>
          <p:cNvPr id="6" name="图片 5"/>
          <p:cNvPicPr>
            <a:picLocks noChangeAspect="1"/>
          </p:cNvPicPr>
          <p:nvPr/>
        </p:nvPicPr>
        <p:blipFill rotWithShape="1">
          <a:blip r:embed="rId5">
            <a:extLst>
              <a:ext uri="{28A0092B-C50C-407E-A947-70E740481C1C}">
                <a14:useLocalDpi xmlns:a14="http://schemas.microsoft.com/office/drawing/2010/main" val="0"/>
              </a:ext>
            </a:extLst>
          </a:blip>
          <a:srcRect l="30970" t="9493" r="9689" b="22669"/>
          <a:stretch/>
        </p:blipFill>
        <p:spPr>
          <a:xfrm>
            <a:off x="1117482" y="4503526"/>
            <a:ext cx="4110453" cy="1715050"/>
          </a:xfrm>
          <a:prstGeom prst="rect">
            <a:avLst/>
          </a:prstGeom>
        </p:spPr>
      </p:pic>
      <p:sp>
        <p:nvSpPr>
          <p:cNvPr id="3" name="灯片编号占位符 2"/>
          <p:cNvSpPr>
            <a:spLocks noGrp="1"/>
          </p:cNvSpPr>
          <p:nvPr>
            <p:ph type="sldNum" sz="quarter" idx="14"/>
          </p:nvPr>
        </p:nvSpPr>
        <p:spPr/>
        <p:txBody>
          <a:bodyPr/>
          <a:lstStyle/>
          <a:p>
            <a:fld id="{AF69888C-E133-43D9-A638-B5C95925B91C}" type="slidenum">
              <a:rPr lang="zh-CN" altLang="en-US" smtClean="0"/>
              <a:t>50</a:t>
            </a:fld>
            <a:endParaRPr lang="zh-CN" altLang="en-US" dirty="0"/>
          </a:p>
        </p:txBody>
      </p:sp>
    </p:spTree>
    <p:extLst>
      <p:ext uri="{BB962C8B-B14F-4D97-AF65-F5344CB8AC3E}">
        <p14:creationId xmlns:p14="http://schemas.microsoft.com/office/powerpoint/2010/main" val="13860487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文本框 119">
            <a:extLst>
              <a:ext uri="{FF2B5EF4-FFF2-40B4-BE49-F238E27FC236}">
                <a16:creationId xmlns:a16="http://schemas.microsoft.com/office/drawing/2014/main" id="{B8D2C7C4-2FE1-40B5-A498-7C57DE511BCF}"/>
              </a:ext>
            </a:extLst>
          </p:cNvPr>
          <p:cNvSpPr txBox="1"/>
          <p:nvPr/>
        </p:nvSpPr>
        <p:spPr>
          <a:xfrm>
            <a:off x="575327" y="1082594"/>
            <a:ext cx="11228525" cy="683264"/>
          </a:xfrm>
          <a:prstGeom prst="rect">
            <a:avLst/>
          </a:prstGeom>
          <a:noFill/>
        </p:spPr>
        <p:txBody>
          <a:bodyPr wrap="square" rtlCol="0">
            <a:spAutoFit/>
          </a:bodyPr>
          <a:lstStyle/>
          <a:p>
            <a:pPr marL="342900" marR="0" lvl="0" indent="-342900" algn="l" defTabSz="914400" rtl="0" eaLnBrk="1" fontAlgn="auto" latinLnBrk="0" hangingPunct="1">
              <a:lnSpc>
                <a:spcPct val="120000"/>
              </a:lnSpc>
              <a:spcBef>
                <a:spcPts val="0"/>
              </a:spcBef>
              <a:spcAft>
                <a:spcPts val="0"/>
              </a:spcAft>
              <a:buClrTx/>
              <a:buSzTx/>
              <a:buFont typeface="Wingdings" pitchFamily="2" charset="2"/>
              <a:buChar char="Ø"/>
              <a:tabLst/>
              <a:defRPr/>
            </a:pP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 （</a:t>
            </a:r>
            <a:r>
              <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rPr>
              <a:t>3</a:t>
            </a: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）避免过拟合</a:t>
            </a:r>
            <a:endPar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endParaRPr>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3.</a:t>
            </a:r>
            <a:r>
              <a:rPr lang="en-US" altLang="zh-CN" sz="4000" kern="0" dirty="0">
                <a:latin typeface="微软雅黑" panose="020B0503020204020204" pitchFamily="34" charset="-122"/>
                <a:ea typeface="微软雅黑" panose="020B0503020204020204" pitchFamily="34" charset="-122"/>
              </a:rPr>
              <a:t>1 </a:t>
            </a:r>
            <a:r>
              <a:rPr lang="zh-CN" altLang="en-US" sz="4000" kern="0" dirty="0">
                <a:latin typeface="微软雅黑" panose="020B0503020204020204" pitchFamily="34" charset="-122"/>
                <a:ea typeface="微软雅黑" panose="020B0503020204020204" pitchFamily="34" charset="-122"/>
              </a:rPr>
              <a:t>鸢尾花分类 </a:t>
            </a:r>
          </a:p>
        </p:txBody>
      </p:sp>
      <mc:AlternateContent xmlns:mc="http://schemas.openxmlformats.org/markup-compatibility/2006" xmlns:a14="http://schemas.microsoft.com/office/drawing/2010/main">
        <mc:Choice Requires="a14">
          <p:sp>
            <p:nvSpPr>
              <p:cNvPr id="5" name="文本框 119">
                <a:extLst>
                  <a:ext uri="{FF2B5EF4-FFF2-40B4-BE49-F238E27FC236}">
                    <a16:creationId xmlns:a16="http://schemas.microsoft.com/office/drawing/2014/main" id="{5F4B2E79-623B-BF4F-B936-BB207E5342C5}"/>
                  </a:ext>
                </a:extLst>
              </p:cNvPr>
              <p:cNvSpPr txBox="1"/>
              <p:nvPr/>
            </p:nvSpPr>
            <p:spPr>
              <a:xfrm>
                <a:off x="963475" y="1823305"/>
                <a:ext cx="11228525" cy="400981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r>
                  <a:rPr kumimoji="0" lang="zh-CN" altLang="en-US" sz="2400" b="0" i="0" u="none" strike="noStrike" kern="1200" cap="none" spc="-10" normalizeH="0" baseline="0" noProof="0" dirty="0">
                    <a:ln>
                      <a:noFill/>
                    </a:ln>
                    <a:solidFill>
                      <a:srgbClr val="FF0000"/>
                    </a:solidFill>
                    <a:effectLst/>
                    <a:uLnTx/>
                    <a:uFillTx/>
                    <a:latin typeface="微软雅黑"/>
                    <a:ea typeface="微软雅黑"/>
                    <a:cs typeface="+mn-cs"/>
                  </a:rPr>
                  <a:t>预剪枝</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a:t>
                </a:r>
                <a:endPar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通过样本数控制决策树深度</a:t>
                </a:r>
                <a:endPar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样本数</a:t>
                </a:r>
                <a14:m>
                  <m:oMath xmlns:m="http://schemas.openxmlformats.org/officeDocument/2006/math">
                    <m:r>
                      <a:rPr kumimoji="0" lang="zh-CN" altLang="en-US" sz="24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m:t>
                    </m:r>
                    <m:r>
                      <a:rPr kumimoji="0" lang="en-US" altLang="zh-CN" sz="2400" b="0" i="0"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4</m:t>
                    </m:r>
                  </m:oMath>
                </a14:m>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，停止分裂</a:t>
                </a:r>
                <a:endPar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p>
              <a:p>
                <a:pPr marL="457200" marR="0" lvl="1"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14:m>
                  <m:oMath xmlns:m="http://schemas.openxmlformats.org/officeDocument/2006/math">
                    <m:r>
                      <a:rPr kumimoji="0" lang="zh-CN" altLang="en-US" sz="24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训练集</m:t>
                    </m:r>
                  </m:oMath>
                </a14:m>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准确率：</a:t>
                </a: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98.1%</a:t>
                </a:r>
              </a:p>
              <a:p>
                <a:pPr marL="457200" marR="0" lvl="1"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测试集准确率：</a:t>
                </a: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97.8%</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20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endParaRPr>
              </a:p>
            </p:txBody>
          </p:sp>
        </mc:Choice>
        <mc:Fallback xmlns="">
          <p:sp>
            <p:nvSpPr>
              <p:cNvPr id="5" name="文本框 119">
                <a:extLst>
                  <a:ext uri="{FF2B5EF4-FFF2-40B4-BE49-F238E27FC236}">
                    <a16:creationId xmlns:a16="http://schemas.microsoft.com/office/drawing/2014/main" id="{5F4B2E79-623B-BF4F-B936-BB207E5342C5}"/>
                  </a:ext>
                </a:extLst>
              </p:cNvPr>
              <p:cNvSpPr txBox="1">
                <a:spLocks noRot="1" noChangeAspect="1" noMove="1" noResize="1" noEditPoints="1" noAdjustHandles="1" noChangeArrowheads="1" noChangeShapeType="1" noTextEdit="1"/>
              </p:cNvSpPr>
              <p:nvPr/>
            </p:nvSpPr>
            <p:spPr>
              <a:xfrm>
                <a:off x="963475" y="1823305"/>
                <a:ext cx="11228525" cy="4009816"/>
              </a:xfrm>
              <a:prstGeom prst="rect">
                <a:avLst/>
              </a:prstGeom>
              <a:blipFill>
                <a:blip r:embed="rId3"/>
                <a:stretch>
                  <a:fillRect t="-304"/>
                </a:stretch>
              </a:blipFill>
            </p:spPr>
            <p:txBody>
              <a:bodyPr/>
              <a:lstStyle/>
              <a:p>
                <a:r>
                  <a:rPr lang="zh-CN" altLang="en-US">
                    <a:noFill/>
                  </a:rPr>
                  <a:t> </a:t>
                </a:r>
              </a:p>
            </p:txBody>
          </p:sp>
        </mc:Fallback>
      </mc:AlternateContent>
      <p:pic>
        <p:nvPicPr>
          <p:cNvPr id="8" name="图片 7"/>
          <p:cNvPicPr>
            <a:picLocks noChangeAspect="1"/>
          </p:cNvPicPr>
          <p:nvPr/>
        </p:nvPicPr>
        <p:blipFill>
          <a:blip r:embed="rId4"/>
          <a:stretch>
            <a:fillRect/>
          </a:stretch>
        </p:blipFill>
        <p:spPr>
          <a:xfrm>
            <a:off x="6291150" y="1549282"/>
            <a:ext cx="5305024" cy="4654872"/>
          </a:xfrm>
          <a:prstGeom prst="rect">
            <a:avLst/>
          </a:prstGeom>
        </p:spPr>
      </p:pic>
      <p:sp>
        <p:nvSpPr>
          <p:cNvPr id="2" name="灯片编号占位符 1"/>
          <p:cNvSpPr>
            <a:spLocks noGrp="1"/>
          </p:cNvSpPr>
          <p:nvPr>
            <p:ph type="sldNum" sz="quarter" idx="14"/>
          </p:nvPr>
        </p:nvSpPr>
        <p:spPr/>
        <p:txBody>
          <a:bodyPr/>
          <a:lstStyle/>
          <a:p>
            <a:fld id="{AF69888C-E133-43D9-A638-B5C95925B91C}" type="slidenum">
              <a:rPr lang="zh-CN" altLang="en-US" smtClean="0"/>
              <a:t>51</a:t>
            </a:fld>
            <a:endParaRPr lang="zh-CN" altLang="en-US" dirty="0"/>
          </a:p>
        </p:txBody>
      </p:sp>
    </p:spTree>
    <p:extLst>
      <p:ext uri="{BB962C8B-B14F-4D97-AF65-F5344CB8AC3E}">
        <p14:creationId xmlns:p14="http://schemas.microsoft.com/office/powerpoint/2010/main" val="1918479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文本框 119">
            <a:extLst>
              <a:ext uri="{FF2B5EF4-FFF2-40B4-BE49-F238E27FC236}">
                <a16:creationId xmlns:a16="http://schemas.microsoft.com/office/drawing/2014/main" id="{B8D2C7C4-2FE1-40B5-A498-7C57DE511BCF}"/>
              </a:ext>
            </a:extLst>
          </p:cNvPr>
          <p:cNvSpPr txBox="1"/>
          <p:nvPr/>
        </p:nvSpPr>
        <p:spPr>
          <a:xfrm>
            <a:off x="575327" y="1082594"/>
            <a:ext cx="11228525" cy="683264"/>
          </a:xfrm>
          <a:prstGeom prst="rect">
            <a:avLst/>
          </a:prstGeom>
          <a:noFill/>
        </p:spPr>
        <p:txBody>
          <a:bodyPr wrap="square" rtlCol="0">
            <a:spAutoFit/>
          </a:bodyPr>
          <a:lstStyle/>
          <a:p>
            <a:pPr marL="342900" marR="0" lvl="0" indent="-342900" algn="l" defTabSz="914400" rtl="0" eaLnBrk="1" fontAlgn="auto" latinLnBrk="0" hangingPunct="1">
              <a:lnSpc>
                <a:spcPct val="120000"/>
              </a:lnSpc>
              <a:spcBef>
                <a:spcPts val="0"/>
              </a:spcBef>
              <a:spcAft>
                <a:spcPts val="0"/>
              </a:spcAft>
              <a:buClrTx/>
              <a:buSzTx/>
              <a:buFont typeface="Wingdings" pitchFamily="2" charset="2"/>
              <a:buChar char="Ø"/>
              <a:tabLst/>
              <a:defRPr/>
            </a:pP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 （</a:t>
            </a:r>
            <a:r>
              <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rPr>
              <a:t>1</a:t>
            </a: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）数据集介绍</a:t>
            </a:r>
            <a:endPar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endParaRPr>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3.</a:t>
            </a:r>
            <a:r>
              <a:rPr lang="en-US" altLang="zh-CN" sz="4000" kern="0" dirty="0">
                <a:latin typeface="微软雅黑" panose="020B0503020204020204" pitchFamily="34" charset="-122"/>
                <a:ea typeface="微软雅黑" panose="020B0503020204020204" pitchFamily="34" charset="-122"/>
              </a:rPr>
              <a:t>2 </a:t>
            </a:r>
            <a:r>
              <a:rPr lang="zh-CN" altLang="en-US" sz="4000" kern="0" dirty="0">
                <a:latin typeface="微软雅黑" panose="020B0503020204020204" pitchFamily="34" charset="-122"/>
                <a:ea typeface="微软雅黑" panose="020B0503020204020204" pitchFamily="34" charset="-122"/>
              </a:rPr>
              <a:t>红酒分类 </a:t>
            </a:r>
          </a:p>
        </p:txBody>
      </p:sp>
      <p:sp>
        <p:nvSpPr>
          <p:cNvPr id="5" name="文本框 119">
            <a:extLst>
              <a:ext uri="{FF2B5EF4-FFF2-40B4-BE49-F238E27FC236}">
                <a16:creationId xmlns:a16="http://schemas.microsoft.com/office/drawing/2014/main" id="{5F4B2E79-623B-BF4F-B936-BB207E5342C5}"/>
              </a:ext>
            </a:extLst>
          </p:cNvPr>
          <p:cNvSpPr txBox="1"/>
          <p:nvPr/>
        </p:nvSpPr>
        <p:spPr>
          <a:xfrm>
            <a:off x="963475" y="1823305"/>
            <a:ext cx="11228525" cy="14219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3</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类红酒：琴酒，雪莉，贝尔摩德</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13</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维特征：</a:t>
            </a: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酒精</a:t>
            </a: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苹果酸</a:t>
            </a: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灰</a:t>
            </a: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灰的碱性</a:t>
            </a: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镁</a:t>
            </a: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总酚</a:t>
            </a: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类黄酮</a:t>
            </a: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非黄烷类酚类</a:t>
            </a: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花青素</a:t>
            </a: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颜色强度</a:t>
            </a: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色调</a:t>
            </a: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','od280/od315</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稀释葡萄酒</a:t>
            </a: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脯氨酸‘</a:t>
            </a:r>
          </a:p>
        </p:txBody>
      </p:sp>
      <p:pic>
        <p:nvPicPr>
          <p:cNvPr id="9" name="图片 8"/>
          <p:cNvPicPr>
            <a:picLocks noChangeAspect="1"/>
          </p:cNvPicPr>
          <p:nvPr/>
        </p:nvPicPr>
        <p:blipFill rotWithShape="1">
          <a:blip r:embed="rId3"/>
          <a:srcRect t="3561" b="5468"/>
          <a:stretch/>
        </p:blipFill>
        <p:spPr>
          <a:xfrm>
            <a:off x="2004801" y="3245233"/>
            <a:ext cx="4380906" cy="2989006"/>
          </a:xfrm>
          <a:prstGeom prst="rect">
            <a:avLst/>
          </a:prstGeom>
        </p:spPr>
      </p:pic>
      <p:pic>
        <p:nvPicPr>
          <p:cNvPr id="6" name="图片 5"/>
          <p:cNvPicPr>
            <a:picLocks noChangeAspect="1"/>
          </p:cNvPicPr>
          <p:nvPr/>
        </p:nvPicPr>
        <p:blipFill>
          <a:blip r:embed="rId4"/>
          <a:stretch>
            <a:fillRect/>
          </a:stretch>
        </p:blipFill>
        <p:spPr>
          <a:xfrm>
            <a:off x="6385707" y="5380394"/>
            <a:ext cx="1391033" cy="853845"/>
          </a:xfrm>
          <a:prstGeom prst="rect">
            <a:avLst/>
          </a:prstGeom>
        </p:spPr>
      </p:pic>
      <p:sp>
        <p:nvSpPr>
          <p:cNvPr id="2" name="灯片编号占位符 1"/>
          <p:cNvSpPr>
            <a:spLocks noGrp="1"/>
          </p:cNvSpPr>
          <p:nvPr>
            <p:ph type="sldNum" sz="quarter" idx="14"/>
          </p:nvPr>
        </p:nvSpPr>
        <p:spPr/>
        <p:txBody>
          <a:bodyPr/>
          <a:lstStyle/>
          <a:p>
            <a:fld id="{AF69888C-E133-43D9-A638-B5C95925B91C}" type="slidenum">
              <a:rPr lang="zh-CN" altLang="en-US" smtClean="0"/>
              <a:t>52</a:t>
            </a:fld>
            <a:endParaRPr lang="zh-CN" altLang="en-US" dirty="0"/>
          </a:p>
        </p:txBody>
      </p:sp>
    </p:spTree>
    <p:extLst>
      <p:ext uri="{BB962C8B-B14F-4D97-AF65-F5344CB8AC3E}">
        <p14:creationId xmlns:p14="http://schemas.microsoft.com/office/powerpoint/2010/main" val="38421679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文本框 119">
            <a:extLst>
              <a:ext uri="{FF2B5EF4-FFF2-40B4-BE49-F238E27FC236}">
                <a16:creationId xmlns:a16="http://schemas.microsoft.com/office/drawing/2014/main" id="{B8D2C7C4-2FE1-40B5-A498-7C57DE511BCF}"/>
              </a:ext>
            </a:extLst>
          </p:cNvPr>
          <p:cNvSpPr txBox="1"/>
          <p:nvPr/>
        </p:nvSpPr>
        <p:spPr>
          <a:xfrm>
            <a:off x="575327" y="1082594"/>
            <a:ext cx="11228525" cy="683264"/>
          </a:xfrm>
          <a:prstGeom prst="rect">
            <a:avLst/>
          </a:prstGeom>
          <a:noFill/>
        </p:spPr>
        <p:txBody>
          <a:bodyPr wrap="square" rtlCol="0">
            <a:spAutoFit/>
          </a:bodyPr>
          <a:lstStyle/>
          <a:p>
            <a:pPr marL="342900" marR="0" lvl="0" indent="-342900" algn="l" defTabSz="914400" rtl="0" eaLnBrk="1" fontAlgn="auto" latinLnBrk="0" hangingPunct="1">
              <a:lnSpc>
                <a:spcPct val="120000"/>
              </a:lnSpc>
              <a:spcBef>
                <a:spcPts val="0"/>
              </a:spcBef>
              <a:spcAft>
                <a:spcPts val="0"/>
              </a:spcAft>
              <a:buClrTx/>
              <a:buSzTx/>
              <a:buFont typeface="Wingdings" pitchFamily="2" charset="2"/>
              <a:buChar char="Ø"/>
              <a:tabLst/>
              <a:defRPr/>
            </a:pP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 （</a:t>
            </a:r>
            <a:r>
              <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rPr>
              <a:t>2</a:t>
            </a: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）决策树生成</a:t>
            </a:r>
            <a:endPar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endParaRPr>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3.2 </a:t>
            </a:r>
            <a:r>
              <a:rPr lang="zh-CN" altLang="en-US" sz="4000" kern="0" dirty="0">
                <a:solidFill>
                  <a:schemeClr val="tx1">
                    <a:lumMod val="75000"/>
                    <a:lumOff val="25000"/>
                  </a:schemeClr>
                </a:solidFill>
                <a:latin typeface="微软雅黑" panose="020B0503020204020204" pitchFamily="34" charset="-122"/>
                <a:ea typeface="微软雅黑" panose="020B0503020204020204" pitchFamily="34" charset="-122"/>
              </a:rPr>
              <a:t>红酒分类 </a:t>
            </a:r>
          </a:p>
        </p:txBody>
      </p:sp>
      <mc:AlternateContent xmlns:mc="http://schemas.openxmlformats.org/markup-compatibility/2006" xmlns:a14="http://schemas.microsoft.com/office/drawing/2010/main">
        <mc:Choice Requires="a14">
          <p:sp>
            <p:nvSpPr>
              <p:cNvPr id="7" name="文本框 119">
                <a:extLst>
                  <a:ext uri="{FF2B5EF4-FFF2-40B4-BE49-F238E27FC236}">
                    <a16:creationId xmlns:a16="http://schemas.microsoft.com/office/drawing/2014/main" id="{5F4B2E79-623B-BF4F-B936-BB207E5342C5}"/>
                  </a:ext>
                </a:extLst>
              </p:cNvPr>
              <p:cNvSpPr txBox="1"/>
              <p:nvPr/>
            </p:nvSpPr>
            <p:spPr>
              <a:xfrm>
                <a:off x="963475" y="1823305"/>
                <a:ext cx="11228525" cy="4114653"/>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决策准则：</a:t>
                </a: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GINI</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，选择最小化</a:t>
                </a: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GINI</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系数的特征划分准则</a:t>
                </a:r>
                <a:endPar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样本数：</a:t>
                </a: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178</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，训练集样本：</a:t>
                </a: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178*0.7=124</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，测试集样本：</a:t>
                </a: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178*0.3=54</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14:m>
                  <m:oMath xmlns:m="http://schemas.openxmlformats.org/officeDocument/2006/math">
                    <m:r>
                      <m:rPr>
                        <m:sty m:val="p"/>
                      </m:rPr>
                      <a:rPr kumimoji="0" lang="en-US" altLang="zh-CN" sz="2000" b="0" i="0"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Gini</m:t>
                    </m:r>
                    <m:r>
                      <a:rPr kumimoji="0" lang="en-US" altLang="zh-CN" sz="2000" b="0" i="0"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m:t>
                    </m:r>
                    <m:r>
                      <m:rPr>
                        <m:sty m:val="p"/>
                      </m:rPr>
                      <a:rPr kumimoji="0" lang="en-US" altLang="zh-CN" sz="2000" b="0" i="0"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D</m:t>
                    </m:r>
                    <m:r>
                      <a:rPr kumimoji="0" lang="en-US" altLang="zh-CN" sz="2000" b="0" i="0"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m:t>
                    </m:r>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=1−</m:t>
                    </m:r>
                    <m:nary>
                      <m:naryPr>
                        <m:chr m:val="∑"/>
                        <m:subHide m:val="on"/>
                        <m:supHide m:val="on"/>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naryPr>
                      <m:sub/>
                      <m:sup/>
                      <m:e>
                        <m:sSubSup>
                          <m:sSubSup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sSubSupPr>
                          <m:e>
                            <m:r>
                              <m:rPr>
                                <m:sty m:val="p"/>
                              </m:rP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p</m:t>
                            </m:r>
                          </m:e>
                          <m:sub>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𝑘</m:t>
                            </m:r>
                          </m:sub>
                          <m:sup>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2</m:t>
                            </m:r>
                          </m:sup>
                        </m:sSubSup>
                      </m:e>
                    </m:nary>
                  </m:oMath>
                </a14:m>
                <a:endParaRPr kumimoji="0" lang="en-US" altLang="zh-CN" sz="2000" b="0" i="1" u="none" strike="noStrike" kern="1200" cap="none" spc="-10" normalizeH="0" baseline="0" noProof="0" dirty="0">
                  <a:ln>
                    <a:noFill/>
                  </a:ln>
                  <a:solidFill>
                    <a:prstClr val="black">
                      <a:lumMod val="85000"/>
                      <a:lumOff val="15000"/>
                    </a:prstClr>
                  </a:solidFill>
                  <a:effectLst/>
                  <a:uLnTx/>
                  <a:uFillTx/>
                  <a:latin typeface="Cambria Math" panose="02040503050406030204" pitchFamily="18" charset="0"/>
                  <a:ea typeface="微软雅黑"/>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0" normalizeH="0" baseline="0" noProof="0" dirty="0">
                    <a:ln>
                      <a:noFill/>
                    </a:ln>
                    <a:solidFill>
                      <a:prstClr val="black">
                        <a:lumMod val="85000"/>
                        <a:lumOff val="15000"/>
                      </a:prstClr>
                    </a:solidFill>
                    <a:effectLst/>
                    <a:uLnTx/>
                    <a:uFillTx/>
                    <a:latin typeface="Segoe UI"/>
                    <a:ea typeface="微软雅黑"/>
                    <a:cs typeface="+mn-cs"/>
                  </a:rPr>
                  <a:t> </a:t>
                </a:r>
                <a14:m>
                  <m:oMath xmlns:m="http://schemas.openxmlformats.org/officeDocument/2006/math">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m:t>
                    </m:r>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1</m:t>
                    </m:r>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m:t>
                    </m:r>
                    <m:d>
                      <m:dPr>
                        <m:ctrlP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ctrlPr>
                      </m:dPr>
                      <m:e>
                        <m:sSup>
                          <m:sSup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sSupPr>
                          <m:e>
                            <m:f>
                              <m:f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fPr>
                              <m:num>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36</m:t>
                                </m:r>
                              </m:num>
                              <m:den>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124</m:t>
                                </m:r>
                              </m:den>
                            </m:f>
                          </m:e>
                          <m:sup>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2</m:t>
                            </m:r>
                          </m:sup>
                        </m:sSup>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m:t>
                        </m:r>
                        <m:sSup>
                          <m:sSupPr>
                            <m:ctrlP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ctrlPr>
                          </m:sSupPr>
                          <m:e>
                            <m:f>
                              <m:fPr>
                                <m:ctrlP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ctrlPr>
                              </m:fPr>
                              <m:num>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52</m:t>
                                </m:r>
                              </m:num>
                              <m:den>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1</m:t>
                                </m:r>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24</m:t>
                                </m:r>
                              </m:den>
                            </m:f>
                          </m:e>
                          <m:sup>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2</m:t>
                            </m:r>
                          </m:sup>
                        </m:sSup>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m:t>
                        </m:r>
                        <m:sSup>
                          <m:sSupPr>
                            <m:ctrlP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ctrlPr>
                          </m:sSupPr>
                          <m:e>
                            <m:f>
                              <m:fPr>
                                <m:ctrlP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ctrlPr>
                              </m:fPr>
                              <m:num>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3</m:t>
                                </m:r>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6</m:t>
                                </m:r>
                              </m:num>
                              <m:den>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1</m:t>
                                </m:r>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24</m:t>
                                </m:r>
                              </m:den>
                            </m:f>
                          </m:e>
                          <m:sup>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2</m:t>
                            </m:r>
                          </m:sup>
                        </m:sSup>
                      </m:e>
                    </m:d>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                                      </m:t>
                    </m:r>
                  </m:oMath>
                </a14:m>
                <a:endParaRPr kumimoji="0" lang="en-US" altLang="zh-CN" sz="2000" b="0" i="1" u="none" strike="noStrike" kern="1200" cap="none" spc="-10" normalizeH="0" baseline="0" noProof="0" dirty="0">
                  <a:ln>
                    <a:noFill/>
                  </a:ln>
                  <a:solidFill>
                    <a:prstClr val="black">
                      <a:lumMod val="85000"/>
                      <a:lumOff val="15000"/>
                    </a:prstClr>
                  </a:solidFill>
                  <a:effectLst/>
                  <a:uLnTx/>
                  <a:uFillTx/>
                  <a:latin typeface="Cambria Math" panose="02040503050406030204" pitchFamily="18" charset="0"/>
                  <a:ea typeface="微软雅黑"/>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0" normalizeH="0" baseline="0" noProof="0" dirty="0">
                    <a:ln>
                      <a:noFill/>
                    </a:ln>
                    <a:solidFill>
                      <a:prstClr val="black">
                        <a:lumMod val="85000"/>
                        <a:lumOff val="15000"/>
                      </a:prstClr>
                    </a:solidFill>
                    <a:effectLst/>
                    <a:uLnTx/>
                    <a:uFillTx/>
                    <a:latin typeface="Segoe UI"/>
                    <a:ea typeface="微软雅黑"/>
                    <a:cs typeface="+mn-cs"/>
                  </a:rPr>
                  <a:t> </a:t>
                </a:r>
                <a14:m>
                  <m:oMath xmlns:m="http://schemas.openxmlformats.org/officeDocument/2006/math">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=0.656</m:t>
                    </m:r>
                  </m:oMath>
                </a14:m>
                <a:endParaRPr kumimoji="0" lang="en-US" altLang="zh-CN" sz="2000" b="0" i="1" u="none" strike="noStrike" kern="1200" cap="none" spc="-10" normalizeH="0" baseline="0" noProof="0" dirty="0">
                  <a:ln>
                    <a:noFill/>
                  </a:ln>
                  <a:solidFill>
                    <a:prstClr val="black">
                      <a:lumMod val="85000"/>
                      <a:lumOff val="15000"/>
                    </a:prstClr>
                  </a:solidFill>
                  <a:effectLst/>
                  <a:uLnTx/>
                  <a:uFillTx/>
                  <a:latin typeface="Cambria Math" panose="02040503050406030204" pitchFamily="18" charset="0"/>
                  <a:ea typeface="微软雅黑"/>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1" u="none" strike="noStrike" kern="1200" cap="none" spc="-10" normalizeH="0" baseline="0" noProof="0" dirty="0">
                  <a:ln>
                    <a:noFill/>
                  </a:ln>
                  <a:solidFill>
                    <a:prstClr val="black">
                      <a:lumMod val="85000"/>
                      <a:lumOff val="15000"/>
                    </a:prstClr>
                  </a:solidFill>
                  <a:effectLst/>
                  <a:uLnTx/>
                  <a:uFillTx/>
                  <a:latin typeface="Cambria Math" panose="02040503050406030204" pitchFamily="18" charset="0"/>
                  <a:ea typeface="微软雅黑"/>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10" normalizeH="0" baseline="0" noProof="0" dirty="0">
                    <a:ln>
                      <a:noFill/>
                    </a:ln>
                    <a:solidFill>
                      <a:prstClr val="black">
                        <a:lumMod val="85000"/>
                        <a:lumOff val="15000"/>
                      </a:prstClr>
                    </a:solidFill>
                    <a:effectLst/>
                    <a:uLnTx/>
                    <a:uFillTx/>
                    <a:latin typeface="Cambria Math" panose="02040503050406030204" pitchFamily="18" charset="0"/>
                    <a:ea typeface="微软雅黑"/>
                    <a:cs typeface="+mn-cs"/>
                  </a:rPr>
                  <a:t> </a:t>
                </a:r>
                <a14:m>
                  <m:oMath xmlns:m="http://schemas.openxmlformats.org/officeDocument/2006/math">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𝐺𝑖𝑛𝑖</m:t>
                    </m:r>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_</m:t>
                    </m:r>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𝑖𝑛𝑑𝑒𝑥</m:t>
                    </m:r>
                    <m:d>
                      <m:d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dPr>
                      <m:e>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𝐷</m:t>
                        </m:r>
                      </m:e>
                    </m:d>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m:t>
                    </m:r>
                    <m:nary>
                      <m:naryPr>
                        <m:chr m:val="∑"/>
                        <m:subHide m:val="on"/>
                        <m:supHide m:val="on"/>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naryPr>
                      <m:sub/>
                      <m:sup/>
                      <m:e>
                        <m:f>
                          <m:f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fPr>
                          <m:num>
                            <m:sSub>
                              <m:sSub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sSubPr>
                              <m:e>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𝐷</m:t>
                                </m:r>
                              </m:e>
                              <m:sub>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𝑖</m:t>
                                </m:r>
                              </m:sub>
                            </m:sSub>
                          </m:num>
                          <m:den>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𝐷</m:t>
                            </m:r>
                          </m:den>
                        </m:f>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𝐺𝑖𝑛𝑖</m:t>
                        </m:r>
                        <m:d>
                          <m:d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dPr>
                          <m:e>
                            <m:sSub>
                              <m:sSub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sSubPr>
                              <m:e>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𝐷</m:t>
                                </m:r>
                              </m:e>
                              <m:sub>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𝑖</m:t>
                                </m:r>
                              </m:sub>
                            </m:sSub>
                          </m:e>
                        </m:d>
                      </m:e>
                    </m:nary>
                  </m:oMath>
                </a14:m>
                <a:endParaRPr kumimoji="0" lang="en-US" altLang="zh-CN" sz="2000" b="0" i="1" u="none" strike="noStrike" kern="1200" cap="none" spc="-10" normalizeH="0" baseline="0" noProof="0" dirty="0">
                  <a:ln>
                    <a:noFill/>
                  </a:ln>
                  <a:solidFill>
                    <a:prstClr val="black">
                      <a:lumMod val="85000"/>
                      <a:lumOff val="15000"/>
                    </a:prstClr>
                  </a:solidFill>
                  <a:effectLst/>
                  <a:uLnTx/>
                  <a:uFillTx/>
                  <a:latin typeface="Cambria Math" panose="02040503050406030204" pitchFamily="18" charset="0"/>
                  <a:ea typeface="微软雅黑"/>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0" normalizeH="0" baseline="0" noProof="0" dirty="0">
                    <a:ln>
                      <a:noFill/>
                    </a:ln>
                    <a:solidFill>
                      <a:prstClr val="black">
                        <a:lumMod val="85000"/>
                        <a:lumOff val="15000"/>
                      </a:prstClr>
                    </a:solidFill>
                    <a:effectLst/>
                    <a:uLnTx/>
                    <a:uFillTx/>
                    <a:latin typeface="Segoe UI"/>
                    <a:ea typeface="微软雅黑"/>
                    <a:cs typeface="+mn-cs"/>
                  </a:rPr>
                  <a:t> </a:t>
                </a:r>
                <a14:m>
                  <m:oMath xmlns:m="http://schemas.openxmlformats.org/officeDocument/2006/math">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m:t>
                    </m:r>
                    <m:f>
                      <m:f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fPr>
                      <m:num>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30</m:t>
                        </m:r>
                      </m:num>
                      <m:den>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124</m:t>
                        </m:r>
                      </m:den>
                    </m:f>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∗0.0+</m:t>
                    </m:r>
                    <m:f>
                      <m:f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fPr>
                      <m:num>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94</m:t>
                        </m:r>
                      </m:num>
                      <m:den>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124</m:t>
                        </m:r>
                      </m:den>
                    </m:f>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∗0.543</m:t>
                    </m:r>
                  </m:oMath>
                </a14:m>
                <a:endParaRPr kumimoji="0" lang="en-US" altLang="zh-CN" sz="2000" b="0" i="1" u="none" strike="noStrike" kern="1200" cap="none" spc="-10" normalizeH="0" baseline="0" noProof="0" dirty="0">
                  <a:ln>
                    <a:noFill/>
                  </a:ln>
                  <a:solidFill>
                    <a:prstClr val="black">
                      <a:lumMod val="85000"/>
                      <a:lumOff val="15000"/>
                    </a:prstClr>
                  </a:solidFill>
                  <a:effectLst/>
                  <a:uLnTx/>
                  <a:uFillTx/>
                  <a:latin typeface="Cambria Math" panose="02040503050406030204" pitchFamily="18" charset="0"/>
                  <a:ea typeface="微软雅黑"/>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0" normalizeH="0" baseline="0" noProof="0" dirty="0">
                    <a:ln>
                      <a:noFill/>
                    </a:ln>
                    <a:solidFill>
                      <a:prstClr val="black">
                        <a:lumMod val="85000"/>
                        <a:lumOff val="15000"/>
                      </a:prstClr>
                    </a:solidFill>
                    <a:effectLst/>
                    <a:uLnTx/>
                    <a:uFillTx/>
                    <a:latin typeface="Segoe UI"/>
                    <a:ea typeface="微软雅黑"/>
                    <a:cs typeface="+mn-cs"/>
                  </a:rPr>
                  <a:t> </a:t>
                </a:r>
                <a14:m>
                  <m:oMath xmlns:m="http://schemas.openxmlformats.org/officeDocument/2006/math">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=0.412</m:t>
                    </m:r>
                  </m:oMath>
                </a14:m>
                <a:endParaRPr kumimoji="0" lang="en-US" altLang="zh-CN" sz="2000" b="0" i="0" u="none" strike="noStrike" kern="1200" cap="none" spc="-10" normalizeH="0" baseline="0" noProof="0" dirty="0">
                  <a:ln>
                    <a:noFill/>
                  </a:ln>
                  <a:solidFill>
                    <a:prstClr val="black">
                      <a:lumMod val="85000"/>
                      <a:lumOff val="15000"/>
                    </a:prstClr>
                  </a:solidFill>
                  <a:effectLst/>
                  <a:uLnTx/>
                  <a:uFillTx/>
                  <a:latin typeface="Segoe UI"/>
                  <a:ea typeface="微软雅黑"/>
                  <a:cs typeface="+mn-cs"/>
                </a:endParaRPr>
              </a:p>
            </p:txBody>
          </p:sp>
        </mc:Choice>
        <mc:Fallback xmlns="">
          <p:sp>
            <p:nvSpPr>
              <p:cNvPr id="7" name="文本框 119">
                <a:extLst>
                  <a:ext uri="{FF2B5EF4-FFF2-40B4-BE49-F238E27FC236}">
                    <a16:creationId xmlns:a16="http://schemas.microsoft.com/office/drawing/2014/main" id="{5F4B2E79-623B-BF4F-B936-BB207E5342C5}"/>
                  </a:ext>
                </a:extLst>
              </p:cNvPr>
              <p:cNvSpPr txBox="1">
                <a:spLocks noRot="1" noChangeAspect="1" noMove="1" noResize="1" noEditPoints="1" noAdjustHandles="1" noChangeArrowheads="1" noChangeShapeType="1" noTextEdit="1"/>
              </p:cNvSpPr>
              <p:nvPr/>
            </p:nvSpPr>
            <p:spPr>
              <a:xfrm>
                <a:off x="963475" y="1823305"/>
                <a:ext cx="11228525" cy="4114653"/>
              </a:xfrm>
              <a:prstGeom prst="rect">
                <a:avLst/>
              </a:prstGeom>
              <a:blipFill>
                <a:blip r:embed="rId3"/>
                <a:stretch>
                  <a:fillRect t="-296"/>
                </a:stretch>
              </a:blipFill>
            </p:spPr>
            <p:txBody>
              <a:bodyPr/>
              <a:lstStyle/>
              <a:p>
                <a:r>
                  <a:rPr lang="zh-CN" altLang="en-US">
                    <a:noFill/>
                  </a:rPr>
                  <a:t> </a:t>
                </a:r>
              </a:p>
            </p:txBody>
          </p:sp>
        </mc:Fallback>
      </mc:AlternateContent>
      <p:pic>
        <p:nvPicPr>
          <p:cNvPr id="3" name="图片 2"/>
          <p:cNvPicPr>
            <a:picLocks noChangeAspect="1"/>
          </p:cNvPicPr>
          <p:nvPr/>
        </p:nvPicPr>
        <p:blipFill rotWithShape="1">
          <a:blip r:embed="rId4"/>
          <a:srcRect b="32867"/>
          <a:stretch/>
        </p:blipFill>
        <p:spPr>
          <a:xfrm>
            <a:off x="6110930" y="3410562"/>
            <a:ext cx="5170802" cy="2439632"/>
          </a:xfrm>
          <a:prstGeom prst="rect">
            <a:avLst/>
          </a:prstGeom>
        </p:spPr>
      </p:pic>
      <p:sp>
        <p:nvSpPr>
          <p:cNvPr id="2" name="灯片编号占位符 1"/>
          <p:cNvSpPr>
            <a:spLocks noGrp="1"/>
          </p:cNvSpPr>
          <p:nvPr>
            <p:ph type="sldNum" sz="quarter" idx="14"/>
          </p:nvPr>
        </p:nvSpPr>
        <p:spPr/>
        <p:txBody>
          <a:bodyPr/>
          <a:lstStyle/>
          <a:p>
            <a:fld id="{AF69888C-E133-43D9-A638-B5C95925B91C}" type="slidenum">
              <a:rPr lang="zh-CN" altLang="en-US" smtClean="0"/>
              <a:t>53</a:t>
            </a:fld>
            <a:endParaRPr lang="zh-CN" altLang="en-US" dirty="0"/>
          </a:p>
        </p:txBody>
      </p:sp>
    </p:spTree>
    <p:extLst>
      <p:ext uri="{BB962C8B-B14F-4D97-AF65-F5344CB8AC3E}">
        <p14:creationId xmlns:p14="http://schemas.microsoft.com/office/powerpoint/2010/main" val="1669368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文本框 119">
            <a:extLst>
              <a:ext uri="{FF2B5EF4-FFF2-40B4-BE49-F238E27FC236}">
                <a16:creationId xmlns:a16="http://schemas.microsoft.com/office/drawing/2014/main" id="{B8D2C7C4-2FE1-40B5-A498-7C57DE511BCF}"/>
              </a:ext>
            </a:extLst>
          </p:cNvPr>
          <p:cNvSpPr txBox="1"/>
          <p:nvPr/>
        </p:nvSpPr>
        <p:spPr>
          <a:xfrm>
            <a:off x="575327" y="1082594"/>
            <a:ext cx="11228525" cy="683264"/>
          </a:xfrm>
          <a:prstGeom prst="rect">
            <a:avLst/>
          </a:prstGeom>
          <a:noFill/>
        </p:spPr>
        <p:txBody>
          <a:bodyPr wrap="square" rtlCol="0">
            <a:spAutoFit/>
          </a:bodyPr>
          <a:lstStyle/>
          <a:p>
            <a:pPr marL="342900" marR="0" lvl="0" indent="-342900" algn="l" defTabSz="914400" rtl="0" eaLnBrk="1" fontAlgn="auto" latinLnBrk="0" hangingPunct="1">
              <a:lnSpc>
                <a:spcPct val="120000"/>
              </a:lnSpc>
              <a:spcBef>
                <a:spcPts val="0"/>
              </a:spcBef>
              <a:spcAft>
                <a:spcPts val="0"/>
              </a:spcAft>
              <a:buClrTx/>
              <a:buSzTx/>
              <a:buFont typeface="Wingdings" pitchFamily="2" charset="2"/>
              <a:buChar char="Ø"/>
              <a:tabLst/>
              <a:defRPr/>
            </a:pP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 （</a:t>
            </a:r>
            <a:r>
              <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rPr>
              <a:t>2</a:t>
            </a: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）决策树生成</a:t>
            </a:r>
            <a:endPar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endParaRPr>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3.</a:t>
            </a:r>
            <a:r>
              <a:rPr lang="en-US" altLang="zh-CN" sz="4000" kern="0" dirty="0">
                <a:latin typeface="微软雅黑" panose="020B0503020204020204" pitchFamily="34" charset="-122"/>
                <a:ea typeface="微软雅黑" panose="020B0503020204020204" pitchFamily="34" charset="-122"/>
              </a:rPr>
              <a:t>2 </a:t>
            </a:r>
            <a:r>
              <a:rPr lang="zh-CN" altLang="en-US" sz="4000" kern="0" dirty="0">
                <a:latin typeface="微软雅黑" panose="020B0503020204020204" pitchFamily="34" charset="-122"/>
                <a:ea typeface="微软雅黑" panose="020B0503020204020204" pitchFamily="34" charset="-122"/>
              </a:rPr>
              <a:t>红酒分类 </a:t>
            </a:r>
          </a:p>
        </p:txBody>
      </p:sp>
      <mc:AlternateContent xmlns:mc="http://schemas.openxmlformats.org/markup-compatibility/2006" xmlns:a14="http://schemas.microsoft.com/office/drawing/2010/main">
        <mc:Choice Requires="a14">
          <p:sp>
            <p:nvSpPr>
              <p:cNvPr id="5" name="文本框 119">
                <a:extLst>
                  <a:ext uri="{FF2B5EF4-FFF2-40B4-BE49-F238E27FC236}">
                    <a16:creationId xmlns:a16="http://schemas.microsoft.com/office/drawing/2014/main" id="{5F4B2E79-623B-BF4F-B936-BB207E5342C5}"/>
                  </a:ext>
                </a:extLst>
              </p:cNvPr>
              <p:cNvSpPr txBox="1"/>
              <p:nvPr/>
            </p:nvSpPr>
            <p:spPr>
              <a:xfrm>
                <a:off x="963475" y="1823305"/>
                <a:ext cx="11228525" cy="311995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继续确定决策节点</a:t>
                </a:r>
                <a:endPar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14:m>
                  <m:oMath xmlns:m="http://schemas.openxmlformats.org/officeDocument/2006/math">
                    <m:r>
                      <m:rPr>
                        <m:sty m:val="p"/>
                      </m:rPr>
                      <a:rPr kumimoji="0" lang="en-US" altLang="zh-CN" sz="2000" b="0" i="0"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Gini</m:t>
                    </m:r>
                    <m:r>
                      <a:rPr kumimoji="0" lang="en-US" altLang="zh-CN" sz="2000" b="0" i="0"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m:t>
                    </m:r>
                    <m:r>
                      <m:rPr>
                        <m:sty m:val="p"/>
                      </m:rPr>
                      <a:rPr kumimoji="0" lang="en-US" altLang="zh-CN" sz="2000" b="0" i="0"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D</m:t>
                    </m:r>
                    <m:r>
                      <a:rPr kumimoji="0" lang="en-US" altLang="zh-CN" sz="2000" b="0" i="0"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m:t>
                    </m:r>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=1−</m:t>
                    </m:r>
                    <m:nary>
                      <m:naryPr>
                        <m:chr m:val="∑"/>
                        <m:subHide m:val="on"/>
                        <m:supHide m:val="on"/>
                        <m:ctrlP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ctrlPr>
                      </m:naryPr>
                      <m:sub/>
                      <m:sup/>
                      <m:e>
                        <m:sSubSup>
                          <m:sSubSupPr>
                            <m:ctrlP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ctrlPr>
                          </m:sSubSupPr>
                          <m:e>
                            <m:r>
                              <m:rPr>
                                <m:sty m:val="p"/>
                              </m:rP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p</m:t>
                            </m:r>
                          </m:e>
                          <m:sub>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𝑘</m:t>
                            </m:r>
                          </m:sub>
                          <m:sup>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2</m:t>
                            </m:r>
                          </m:sup>
                        </m:sSubSup>
                      </m:e>
                    </m:nary>
                  </m:oMath>
                </a14:m>
                <a:endParaRPr kumimoji="0" lang="en-US" altLang="zh-CN" sz="2000" b="0" i="1" u="none" strike="noStrike" kern="1200" cap="none" spc="-10" normalizeH="0" baseline="0" noProof="0" dirty="0">
                  <a:ln>
                    <a:noFill/>
                  </a:ln>
                  <a:solidFill>
                    <a:prstClr val="black">
                      <a:lumMod val="85000"/>
                      <a:lumOff val="15000"/>
                    </a:prstClr>
                  </a:solidFill>
                  <a:effectLst/>
                  <a:uLnTx/>
                  <a:uFillTx/>
                  <a:latin typeface="Cambria Math" panose="02040503050406030204" pitchFamily="18" charset="0"/>
                  <a:ea typeface="微软雅黑"/>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0" normalizeH="0" baseline="0" noProof="0" dirty="0">
                    <a:ln>
                      <a:noFill/>
                    </a:ln>
                    <a:solidFill>
                      <a:prstClr val="black">
                        <a:lumMod val="85000"/>
                        <a:lumOff val="15000"/>
                      </a:prstClr>
                    </a:solidFill>
                    <a:effectLst/>
                    <a:uLnTx/>
                    <a:uFillTx/>
                    <a:latin typeface="Segoe UI"/>
                    <a:ea typeface="微软雅黑"/>
                    <a:cs typeface="+mn-cs"/>
                  </a:rPr>
                  <a:t> </a:t>
                </a:r>
                <a14:m>
                  <m:oMath xmlns:m="http://schemas.openxmlformats.org/officeDocument/2006/math">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m:t>
                    </m:r>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0.543</m:t>
                    </m:r>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                                      </m:t>
                    </m:r>
                  </m:oMath>
                </a14:m>
                <a:endParaRPr kumimoji="0" lang="en-US" altLang="zh-CN" sz="2000" b="0" i="1" u="none" strike="noStrike" kern="1200" cap="none" spc="-10" normalizeH="0" baseline="0" noProof="0" dirty="0">
                  <a:ln>
                    <a:noFill/>
                  </a:ln>
                  <a:solidFill>
                    <a:prstClr val="black">
                      <a:lumMod val="85000"/>
                      <a:lumOff val="15000"/>
                    </a:prstClr>
                  </a:solidFill>
                  <a:effectLst/>
                  <a:uLnTx/>
                  <a:uFillTx/>
                  <a:latin typeface="Cambria Math" panose="02040503050406030204" pitchFamily="18" charset="0"/>
                  <a:ea typeface="微软雅黑"/>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0" normalizeH="0" baseline="0" noProof="0" dirty="0">
                    <a:ln>
                      <a:noFill/>
                    </a:ln>
                    <a:solidFill>
                      <a:prstClr val="black">
                        <a:lumMod val="85000"/>
                        <a:lumOff val="15000"/>
                      </a:prstClr>
                    </a:solidFill>
                    <a:effectLst/>
                    <a:uLnTx/>
                    <a:uFillTx/>
                    <a:latin typeface="Segoe UI"/>
                    <a:ea typeface="微软雅黑"/>
                    <a:cs typeface="+mn-cs"/>
                  </a:rPr>
                  <a:t> </a:t>
                </a:r>
                <a:endParaRPr kumimoji="0" lang="en-US" altLang="zh-CN" sz="2000" b="0" i="1" u="none" strike="noStrike" kern="1200" cap="none" spc="-10" normalizeH="0" baseline="0" noProof="0" dirty="0">
                  <a:ln>
                    <a:noFill/>
                  </a:ln>
                  <a:solidFill>
                    <a:prstClr val="black">
                      <a:lumMod val="85000"/>
                      <a:lumOff val="15000"/>
                    </a:prstClr>
                  </a:solidFill>
                  <a:effectLst/>
                  <a:uLnTx/>
                  <a:uFillTx/>
                  <a:latin typeface="Cambria Math" panose="02040503050406030204" pitchFamily="18" charset="0"/>
                  <a:ea typeface="微软雅黑"/>
                  <a:cs typeface="+mn-cs"/>
                </a:endParaRPr>
              </a:p>
              <a:p>
                <a:pPr lvl="1">
                  <a:defRPr/>
                </a:pPr>
                <a:r>
                  <a:rPr kumimoji="0" lang="en-US" altLang="zh-CN" sz="2000" b="0" i="1" u="none" strike="noStrike" kern="1200" cap="none" spc="-10" normalizeH="0" baseline="0" noProof="0" dirty="0">
                    <a:ln>
                      <a:noFill/>
                    </a:ln>
                    <a:solidFill>
                      <a:prstClr val="black">
                        <a:lumMod val="85000"/>
                        <a:lumOff val="15000"/>
                      </a:prstClr>
                    </a:solidFill>
                    <a:effectLst/>
                    <a:uLnTx/>
                    <a:uFillTx/>
                    <a:latin typeface="Cambria Math" panose="02040503050406030204" pitchFamily="18" charset="0"/>
                    <a:ea typeface="微软雅黑"/>
                    <a:cs typeface="+mn-cs"/>
                  </a:rPr>
                  <a:t> </a:t>
                </a:r>
                <a14:m>
                  <m:oMath xmlns:m="http://schemas.openxmlformats.org/officeDocument/2006/math">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𝐺𝑖𝑛𝑖</m:t>
                    </m:r>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_</m:t>
                    </m:r>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𝑖𝑛𝑑𝑒𝑥</m:t>
                    </m:r>
                    <m:d>
                      <m:dPr>
                        <m:ctrlP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ctrlPr>
                      </m:dPr>
                      <m:e>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𝐷</m:t>
                        </m:r>
                      </m:e>
                    </m:d>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m:t>
                    </m:r>
                    <m:nary>
                      <m:naryPr>
                        <m:chr m:val="∑"/>
                        <m:subHide m:val="on"/>
                        <m:supHide m:val="on"/>
                        <m:ctrlP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ctrlPr>
                      </m:naryPr>
                      <m:sub/>
                      <m:sup/>
                      <m:e>
                        <m:f>
                          <m:fPr>
                            <m:ctrlPr>
                              <a:rPr lang="en-US" altLang="zh-CN" sz="2000" i="1" spc="-10">
                                <a:solidFill>
                                  <a:prstClr val="black">
                                    <a:lumMod val="85000"/>
                                    <a:lumOff val="15000"/>
                                  </a:prstClr>
                                </a:solidFill>
                                <a:latin typeface="Cambria Math" panose="02040503050406030204" pitchFamily="18" charset="0"/>
                              </a:rPr>
                            </m:ctrlPr>
                          </m:fPr>
                          <m:num>
                            <m:sSub>
                              <m:sSubPr>
                                <m:ctrlPr>
                                  <a:rPr lang="en-US" altLang="zh-CN" sz="2000" i="1" spc="-10">
                                    <a:solidFill>
                                      <a:prstClr val="black">
                                        <a:lumMod val="85000"/>
                                        <a:lumOff val="15000"/>
                                      </a:prstClr>
                                    </a:solidFill>
                                    <a:latin typeface="Cambria Math" panose="02040503050406030204" pitchFamily="18" charset="0"/>
                                  </a:rPr>
                                </m:ctrlPr>
                              </m:sSubPr>
                              <m:e>
                                <m:r>
                                  <a:rPr lang="en-US" altLang="zh-CN" sz="2000" i="1" spc="-10">
                                    <a:solidFill>
                                      <a:prstClr val="black">
                                        <a:lumMod val="85000"/>
                                        <a:lumOff val="15000"/>
                                      </a:prstClr>
                                    </a:solidFill>
                                    <a:latin typeface="Cambria Math" panose="02040503050406030204" pitchFamily="18" charset="0"/>
                                  </a:rPr>
                                  <m:t>𝐷</m:t>
                                </m:r>
                              </m:e>
                              <m:sub>
                                <m:r>
                                  <a:rPr lang="en-US" altLang="zh-CN" sz="2000" i="1" spc="-10">
                                    <a:solidFill>
                                      <a:prstClr val="black">
                                        <a:lumMod val="85000"/>
                                        <a:lumOff val="15000"/>
                                      </a:prstClr>
                                    </a:solidFill>
                                    <a:latin typeface="Cambria Math" panose="02040503050406030204" pitchFamily="18" charset="0"/>
                                  </a:rPr>
                                  <m:t>𝑖</m:t>
                                </m:r>
                              </m:sub>
                            </m:sSub>
                          </m:num>
                          <m:den>
                            <m:r>
                              <a:rPr lang="en-US" altLang="zh-CN" sz="2000" i="1" spc="-10">
                                <a:solidFill>
                                  <a:prstClr val="black">
                                    <a:lumMod val="85000"/>
                                    <a:lumOff val="15000"/>
                                  </a:prstClr>
                                </a:solidFill>
                                <a:latin typeface="Cambria Math" panose="02040503050406030204" pitchFamily="18" charset="0"/>
                              </a:rPr>
                              <m:t>𝐷</m:t>
                            </m:r>
                          </m:den>
                        </m:f>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𝐺𝑖𝑛𝑖</m:t>
                        </m:r>
                        <m:d>
                          <m:dPr>
                            <m:ctrlP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ctrlPr>
                          </m:dPr>
                          <m:e>
                            <m:sSub>
                              <m:sSubPr>
                                <m:ctrlP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ctrlPr>
                              </m:sSubPr>
                              <m:e>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𝐷</m:t>
                                </m:r>
                              </m:e>
                              <m:sub>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𝑖</m:t>
                                </m:r>
                              </m:sub>
                            </m:sSub>
                          </m:e>
                        </m:d>
                      </m:e>
                    </m:nary>
                  </m:oMath>
                </a14:m>
                <a:endParaRPr kumimoji="0" lang="en-US" altLang="zh-CN" sz="2000" b="0" i="1" u="none" strike="noStrike" kern="1200" cap="none" spc="-10" normalizeH="0" baseline="0" noProof="0" dirty="0">
                  <a:ln>
                    <a:noFill/>
                  </a:ln>
                  <a:solidFill>
                    <a:prstClr val="black">
                      <a:lumMod val="85000"/>
                      <a:lumOff val="15000"/>
                    </a:prstClr>
                  </a:solidFill>
                  <a:effectLst/>
                  <a:uLnTx/>
                  <a:uFillTx/>
                  <a:latin typeface="Cambria Math" panose="02040503050406030204" pitchFamily="18" charset="0"/>
                  <a:ea typeface="微软雅黑"/>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0" normalizeH="0" baseline="0" noProof="0" dirty="0">
                    <a:ln>
                      <a:noFill/>
                    </a:ln>
                    <a:solidFill>
                      <a:prstClr val="black">
                        <a:lumMod val="85000"/>
                        <a:lumOff val="15000"/>
                      </a:prstClr>
                    </a:solidFill>
                    <a:effectLst/>
                    <a:uLnTx/>
                    <a:uFillTx/>
                    <a:latin typeface="Segoe UI"/>
                    <a:ea typeface="微软雅黑"/>
                    <a:cs typeface="+mn-cs"/>
                  </a:rPr>
                  <a:t> </a:t>
                </a:r>
                <a14:m>
                  <m:oMath xmlns:m="http://schemas.openxmlformats.org/officeDocument/2006/math">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m:t>
                    </m:r>
                    <m:f>
                      <m:f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fPr>
                      <m:num>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56</m:t>
                        </m:r>
                      </m:num>
                      <m:den>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94</m:t>
                        </m:r>
                      </m:den>
                    </m:f>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∗0.223+</m:t>
                    </m:r>
                    <m:f>
                      <m:fPr>
                        <m:ctrlP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ctrlPr>
                      </m:fPr>
                      <m:num>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38</m:t>
                        </m:r>
                      </m:num>
                      <m:den>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94</m:t>
                        </m:r>
                      </m:den>
                    </m:f>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∗0.145</m:t>
                    </m:r>
                  </m:oMath>
                </a14:m>
                <a:endParaRPr kumimoji="0" lang="en-US" altLang="zh-CN" sz="2000" b="0" i="1" u="none" strike="noStrike" kern="1200" cap="none" spc="-10" normalizeH="0" baseline="0" noProof="0" dirty="0">
                  <a:ln>
                    <a:noFill/>
                  </a:ln>
                  <a:solidFill>
                    <a:prstClr val="black">
                      <a:lumMod val="85000"/>
                      <a:lumOff val="15000"/>
                    </a:prstClr>
                  </a:solidFill>
                  <a:effectLst/>
                  <a:uLnTx/>
                  <a:uFillTx/>
                  <a:latin typeface="Cambria Math" panose="02040503050406030204" pitchFamily="18" charset="0"/>
                  <a:ea typeface="微软雅黑"/>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0" normalizeH="0" baseline="0" noProof="0" dirty="0">
                    <a:ln>
                      <a:noFill/>
                    </a:ln>
                    <a:solidFill>
                      <a:prstClr val="black">
                        <a:lumMod val="85000"/>
                        <a:lumOff val="15000"/>
                      </a:prstClr>
                    </a:solidFill>
                    <a:effectLst/>
                    <a:uLnTx/>
                    <a:uFillTx/>
                    <a:latin typeface="Segoe UI"/>
                    <a:ea typeface="微软雅黑"/>
                    <a:cs typeface="+mn-cs"/>
                  </a:rPr>
                  <a:t> </a:t>
                </a:r>
                <a14:m>
                  <m:oMath xmlns:m="http://schemas.openxmlformats.org/officeDocument/2006/math">
                    <m:r>
                      <a:rPr kumimoji="0" lang="en-US" altLang="zh-CN" sz="2000" b="0" i="1" u="none" strike="noStrike" kern="1200" cap="none" spc="-10" normalizeH="0" baseline="0" noProof="0">
                        <a:ln>
                          <a:noFill/>
                        </a:ln>
                        <a:solidFill>
                          <a:prstClr val="black">
                            <a:lumMod val="85000"/>
                            <a:lumOff val="15000"/>
                          </a:prstClr>
                        </a:solidFill>
                        <a:effectLst/>
                        <a:uLnTx/>
                        <a:uFillTx/>
                        <a:latin typeface="Cambria Math" panose="02040503050406030204" pitchFamily="18" charset="0"/>
                        <a:cs typeface="+mn-cs"/>
                      </a:rPr>
                      <m:t>=</m:t>
                    </m:r>
                    <m:r>
                      <a:rPr kumimoji="0" lang="en-US" altLang="zh-CN" sz="20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0.191</m:t>
                    </m:r>
                  </m:oMath>
                </a14:m>
                <a:endParaRPr kumimoji="0" lang="en-US" altLang="zh-CN" sz="2000" b="0" i="0" u="none" strike="noStrike" kern="1200" cap="none" spc="-10" normalizeH="0" baseline="0" noProof="0" dirty="0">
                  <a:ln>
                    <a:noFill/>
                  </a:ln>
                  <a:solidFill>
                    <a:prstClr val="black">
                      <a:lumMod val="85000"/>
                      <a:lumOff val="15000"/>
                    </a:prstClr>
                  </a:solidFill>
                  <a:effectLst/>
                  <a:uLnTx/>
                  <a:uFillTx/>
                  <a:latin typeface="Segoe UI"/>
                  <a:ea typeface="微软雅黑"/>
                  <a:cs typeface="+mn-cs"/>
                </a:endParaRPr>
              </a:p>
            </p:txBody>
          </p:sp>
        </mc:Choice>
        <mc:Fallback xmlns="">
          <p:sp>
            <p:nvSpPr>
              <p:cNvPr id="5" name="文本框 119">
                <a:extLst>
                  <a:ext uri="{FF2B5EF4-FFF2-40B4-BE49-F238E27FC236}">
                    <a16:creationId xmlns:a16="http://schemas.microsoft.com/office/drawing/2014/main" id="{5F4B2E79-623B-BF4F-B936-BB207E5342C5}"/>
                  </a:ext>
                </a:extLst>
              </p:cNvPr>
              <p:cNvSpPr txBox="1">
                <a:spLocks noRot="1" noChangeAspect="1" noMove="1" noResize="1" noEditPoints="1" noAdjustHandles="1" noChangeArrowheads="1" noChangeShapeType="1" noTextEdit="1"/>
              </p:cNvSpPr>
              <p:nvPr/>
            </p:nvSpPr>
            <p:spPr>
              <a:xfrm>
                <a:off x="963475" y="1823305"/>
                <a:ext cx="11228525" cy="3119957"/>
              </a:xfrm>
              <a:prstGeom prst="rect">
                <a:avLst/>
              </a:prstGeom>
              <a:blipFill>
                <a:blip r:embed="rId3"/>
                <a:stretch>
                  <a:fillRect t="-391"/>
                </a:stretch>
              </a:blipFill>
            </p:spPr>
            <p:txBody>
              <a:bodyPr/>
              <a:lstStyle/>
              <a:p>
                <a:r>
                  <a:rPr lang="zh-CN" altLang="en-US">
                    <a:noFill/>
                  </a:rPr>
                  <a:t> </a:t>
                </a:r>
              </a:p>
            </p:txBody>
          </p:sp>
        </mc:Fallback>
      </mc:AlternateContent>
      <p:pic>
        <p:nvPicPr>
          <p:cNvPr id="2" name="图片 1"/>
          <p:cNvPicPr>
            <a:picLocks noChangeAspect="1"/>
          </p:cNvPicPr>
          <p:nvPr/>
        </p:nvPicPr>
        <p:blipFill rotWithShape="1">
          <a:blip r:embed="rId4"/>
          <a:srcRect l="4346" r="11155" b="26578"/>
          <a:stretch/>
        </p:blipFill>
        <p:spPr>
          <a:xfrm>
            <a:off x="5280195" y="2261419"/>
            <a:ext cx="6763528" cy="3716594"/>
          </a:xfrm>
          <a:prstGeom prst="rect">
            <a:avLst/>
          </a:prstGeom>
        </p:spPr>
      </p:pic>
      <p:sp>
        <p:nvSpPr>
          <p:cNvPr id="3" name="灯片编号占位符 2"/>
          <p:cNvSpPr>
            <a:spLocks noGrp="1"/>
          </p:cNvSpPr>
          <p:nvPr>
            <p:ph type="sldNum" sz="quarter" idx="14"/>
          </p:nvPr>
        </p:nvSpPr>
        <p:spPr/>
        <p:txBody>
          <a:bodyPr/>
          <a:lstStyle/>
          <a:p>
            <a:fld id="{AF69888C-E133-43D9-A638-B5C95925B91C}" type="slidenum">
              <a:rPr lang="zh-CN" altLang="en-US" smtClean="0"/>
              <a:t>54</a:t>
            </a:fld>
            <a:endParaRPr lang="zh-CN" altLang="en-US" dirty="0"/>
          </a:p>
        </p:txBody>
      </p:sp>
    </p:spTree>
    <p:extLst>
      <p:ext uri="{BB962C8B-B14F-4D97-AF65-F5344CB8AC3E}">
        <p14:creationId xmlns:p14="http://schemas.microsoft.com/office/powerpoint/2010/main" val="34727169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文本框 119">
            <a:extLst>
              <a:ext uri="{FF2B5EF4-FFF2-40B4-BE49-F238E27FC236}">
                <a16:creationId xmlns:a16="http://schemas.microsoft.com/office/drawing/2014/main" id="{B8D2C7C4-2FE1-40B5-A498-7C57DE511BCF}"/>
              </a:ext>
            </a:extLst>
          </p:cNvPr>
          <p:cNvSpPr txBox="1"/>
          <p:nvPr/>
        </p:nvSpPr>
        <p:spPr>
          <a:xfrm>
            <a:off x="575327" y="1082594"/>
            <a:ext cx="11228525" cy="683264"/>
          </a:xfrm>
          <a:prstGeom prst="rect">
            <a:avLst/>
          </a:prstGeom>
          <a:noFill/>
        </p:spPr>
        <p:txBody>
          <a:bodyPr wrap="square" rtlCol="0">
            <a:spAutoFit/>
          </a:bodyPr>
          <a:lstStyle/>
          <a:p>
            <a:pPr marL="342900" marR="0" lvl="0" indent="-342900" algn="l" defTabSz="914400" rtl="0" eaLnBrk="1" fontAlgn="auto" latinLnBrk="0" hangingPunct="1">
              <a:lnSpc>
                <a:spcPct val="120000"/>
              </a:lnSpc>
              <a:spcBef>
                <a:spcPts val="0"/>
              </a:spcBef>
              <a:spcAft>
                <a:spcPts val="0"/>
              </a:spcAft>
              <a:buClrTx/>
              <a:buSzTx/>
              <a:buFont typeface="Wingdings" pitchFamily="2" charset="2"/>
              <a:buChar char="Ø"/>
              <a:tabLst/>
              <a:defRPr/>
            </a:pP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 （</a:t>
            </a:r>
            <a:r>
              <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rPr>
              <a:t>2</a:t>
            </a: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）决策树生成</a:t>
            </a:r>
            <a:endPar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endParaRPr>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3.</a:t>
            </a:r>
            <a:r>
              <a:rPr lang="en-US" altLang="zh-CN" sz="4000" kern="0" dirty="0">
                <a:latin typeface="微软雅黑" panose="020B0503020204020204" pitchFamily="34" charset="-122"/>
                <a:ea typeface="微软雅黑" panose="020B0503020204020204" pitchFamily="34" charset="-122"/>
              </a:rPr>
              <a:t>2 </a:t>
            </a:r>
            <a:r>
              <a:rPr lang="zh-CN" altLang="en-US" sz="4000" kern="0" dirty="0">
                <a:latin typeface="微软雅黑" panose="020B0503020204020204" pitchFamily="34" charset="-122"/>
                <a:ea typeface="微软雅黑" panose="020B0503020204020204" pitchFamily="34" charset="-122"/>
              </a:rPr>
              <a:t>红酒分类 </a:t>
            </a:r>
          </a:p>
        </p:txBody>
      </p:sp>
      <mc:AlternateContent xmlns:mc="http://schemas.openxmlformats.org/markup-compatibility/2006" xmlns:a14="http://schemas.microsoft.com/office/drawing/2010/main">
        <mc:Choice Requires="a14">
          <p:sp>
            <p:nvSpPr>
              <p:cNvPr id="5" name="文本框 119">
                <a:extLst>
                  <a:ext uri="{FF2B5EF4-FFF2-40B4-BE49-F238E27FC236}">
                    <a16:creationId xmlns:a16="http://schemas.microsoft.com/office/drawing/2014/main" id="{5F4B2E79-623B-BF4F-B936-BB207E5342C5}"/>
                  </a:ext>
                </a:extLst>
              </p:cNvPr>
              <p:cNvSpPr txBox="1"/>
              <p:nvPr/>
            </p:nvSpPr>
            <p:spPr>
              <a:xfrm>
                <a:off x="963475" y="1823305"/>
                <a:ext cx="11228525" cy="268022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迭代生成决策树</a:t>
                </a:r>
                <a:endPar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p>
              <a:p>
                <a:pPr marL="457200" marR="0" lvl="1"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14:m>
                  <m:oMath xmlns:m="http://schemas.openxmlformats.org/officeDocument/2006/math">
                    <m:r>
                      <a:rPr kumimoji="0" lang="zh-CN" altLang="en-US" sz="24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训练集</m:t>
                    </m:r>
                  </m:oMath>
                </a14:m>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准确率：</a:t>
                </a: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100%</a:t>
                </a:r>
              </a:p>
              <a:p>
                <a:pPr marL="457200" marR="0" lvl="1"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测试集准确率：</a:t>
                </a: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92.6%</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20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endParaRPr>
              </a:p>
            </p:txBody>
          </p:sp>
        </mc:Choice>
        <mc:Fallback xmlns="">
          <p:sp>
            <p:nvSpPr>
              <p:cNvPr id="5" name="文本框 119">
                <a:extLst>
                  <a:ext uri="{FF2B5EF4-FFF2-40B4-BE49-F238E27FC236}">
                    <a16:creationId xmlns:a16="http://schemas.microsoft.com/office/drawing/2014/main" id="{5F4B2E79-623B-BF4F-B936-BB207E5342C5}"/>
                  </a:ext>
                </a:extLst>
              </p:cNvPr>
              <p:cNvSpPr txBox="1">
                <a:spLocks noRot="1" noChangeAspect="1" noMove="1" noResize="1" noEditPoints="1" noAdjustHandles="1" noChangeArrowheads="1" noChangeShapeType="1" noTextEdit="1"/>
              </p:cNvSpPr>
              <p:nvPr/>
            </p:nvSpPr>
            <p:spPr>
              <a:xfrm>
                <a:off x="963475" y="1823305"/>
                <a:ext cx="11228525" cy="2680221"/>
              </a:xfrm>
              <a:prstGeom prst="rect">
                <a:avLst/>
              </a:prstGeom>
              <a:blipFill>
                <a:blip r:embed="rId3"/>
                <a:stretch>
                  <a:fillRect t="-455"/>
                </a:stretch>
              </a:blipFill>
            </p:spPr>
            <p:txBody>
              <a:bodyPr/>
              <a:lstStyle/>
              <a:p>
                <a:r>
                  <a:rPr lang="zh-CN" altLang="en-US">
                    <a:noFill/>
                  </a:rPr>
                  <a:t> </a:t>
                </a:r>
              </a:p>
            </p:txBody>
          </p:sp>
        </mc:Fallback>
      </mc:AlternateContent>
      <p:sp>
        <p:nvSpPr>
          <p:cNvPr id="2" name="矩形 1"/>
          <p:cNvSpPr/>
          <p:nvPr/>
        </p:nvSpPr>
        <p:spPr>
          <a:xfrm>
            <a:off x="1541326" y="3967995"/>
            <a:ext cx="2766463" cy="535531"/>
          </a:xfrm>
          <a:prstGeom prst="rect">
            <a:avLst/>
          </a:prstGeom>
        </p:spPr>
        <p:txBody>
          <a:bodyPr wrap="none">
            <a:spAutoFit/>
          </a:bodyPr>
          <a:lstStyle/>
          <a:p>
            <a:pPr marL="342900" marR="0" lvl="0" indent="-342900" algn="l" defTabSz="914400" rtl="0" eaLnBrk="1" fontAlgn="auto" latinLnBrk="0" hangingPunct="1">
              <a:lnSpc>
                <a:spcPct val="120000"/>
              </a:lnSpc>
              <a:spcBef>
                <a:spcPts val="0"/>
              </a:spcBef>
              <a:spcAft>
                <a:spcPts val="0"/>
              </a:spcAft>
              <a:buClrTx/>
              <a:buSzTx/>
              <a:buFont typeface="Wingdings" pitchFamily="2" charset="2"/>
              <a:buChar char="Ø"/>
              <a:tabLst/>
              <a:defRPr/>
            </a:pPr>
            <a:r>
              <a:rPr kumimoji="0" lang="zh-CN" altLang="en-US" sz="2400" b="0" i="0" u="none" strike="noStrike" kern="1200" cap="none" spc="-10" normalizeH="0" baseline="0" noProof="0" dirty="0">
                <a:ln>
                  <a:noFill/>
                </a:ln>
                <a:solidFill>
                  <a:srgbClr val="FF0000"/>
                </a:solidFill>
                <a:effectLst/>
                <a:uLnTx/>
                <a:uFillTx/>
                <a:latin typeface="微软雅黑"/>
                <a:ea typeface="微软雅黑"/>
                <a:cs typeface="+mn-cs"/>
              </a:rPr>
              <a:t> 存在过拟合问题</a:t>
            </a:r>
            <a:endParaRPr kumimoji="0" lang="en-US" altLang="zh-CN" sz="2400" b="0" i="0" u="none" strike="noStrike" kern="1200" cap="none" spc="-10" normalizeH="0" baseline="0" noProof="0" dirty="0">
              <a:ln>
                <a:noFill/>
              </a:ln>
              <a:solidFill>
                <a:srgbClr val="FF0000"/>
              </a:solidFill>
              <a:effectLst/>
              <a:uLnTx/>
              <a:uFillTx/>
              <a:latin typeface="微软雅黑"/>
              <a:ea typeface="微软雅黑"/>
              <a:cs typeface="+mn-cs"/>
            </a:endParaRPr>
          </a:p>
        </p:txBody>
      </p:sp>
      <p:pic>
        <p:nvPicPr>
          <p:cNvPr id="6" name="图片 5"/>
          <p:cNvPicPr>
            <a:picLocks noChangeAspect="1"/>
          </p:cNvPicPr>
          <p:nvPr/>
        </p:nvPicPr>
        <p:blipFill>
          <a:blip r:embed="rId4"/>
          <a:stretch>
            <a:fillRect/>
          </a:stretch>
        </p:blipFill>
        <p:spPr>
          <a:xfrm>
            <a:off x="4669327" y="1519453"/>
            <a:ext cx="7384420" cy="4450466"/>
          </a:xfrm>
          <a:prstGeom prst="rect">
            <a:avLst/>
          </a:prstGeom>
        </p:spPr>
      </p:pic>
      <p:sp>
        <p:nvSpPr>
          <p:cNvPr id="3" name="灯片编号占位符 2"/>
          <p:cNvSpPr>
            <a:spLocks noGrp="1"/>
          </p:cNvSpPr>
          <p:nvPr>
            <p:ph type="sldNum" sz="quarter" idx="14"/>
          </p:nvPr>
        </p:nvSpPr>
        <p:spPr/>
        <p:txBody>
          <a:bodyPr/>
          <a:lstStyle/>
          <a:p>
            <a:fld id="{AF69888C-E133-43D9-A638-B5C95925B91C}" type="slidenum">
              <a:rPr lang="zh-CN" altLang="en-US" smtClean="0"/>
              <a:t>55</a:t>
            </a:fld>
            <a:endParaRPr lang="zh-CN" altLang="en-US" dirty="0"/>
          </a:p>
        </p:txBody>
      </p:sp>
    </p:spTree>
    <p:extLst>
      <p:ext uri="{BB962C8B-B14F-4D97-AF65-F5344CB8AC3E}">
        <p14:creationId xmlns:p14="http://schemas.microsoft.com/office/powerpoint/2010/main" val="13284155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文本框 119">
            <a:extLst>
              <a:ext uri="{FF2B5EF4-FFF2-40B4-BE49-F238E27FC236}">
                <a16:creationId xmlns:a16="http://schemas.microsoft.com/office/drawing/2014/main" id="{B8D2C7C4-2FE1-40B5-A498-7C57DE511BCF}"/>
              </a:ext>
            </a:extLst>
          </p:cNvPr>
          <p:cNvSpPr txBox="1"/>
          <p:nvPr/>
        </p:nvSpPr>
        <p:spPr>
          <a:xfrm>
            <a:off x="575327" y="1082594"/>
            <a:ext cx="11228525" cy="683264"/>
          </a:xfrm>
          <a:prstGeom prst="rect">
            <a:avLst/>
          </a:prstGeom>
          <a:noFill/>
        </p:spPr>
        <p:txBody>
          <a:bodyPr wrap="square" rtlCol="0">
            <a:spAutoFit/>
          </a:bodyPr>
          <a:lstStyle/>
          <a:p>
            <a:pPr marL="342900" marR="0" lvl="0" indent="-342900" algn="l" defTabSz="914400" rtl="0" eaLnBrk="1" fontAlgn="auto" latinLnBrk="0" hangingPunct="1">
              <a:lnSpc>
                <a:spcPct val="120000"/>
              </a:lnSpc>
              <a:spcBef>
                <a:spcPts val="0"/>
              </a:spcBef>
              <a:spcAft>
                <a:spcPts val="0"/>
              </a:spcAft>
              <a:buClrTx/>
              <a:buSzTx/>
              <a:buFont typeface="Wingdings" pitchFamily="2" charset="2"/>
              <a:buChar char="Ø"/>
              <a:tabLst/>
              <a:defRPr/>
            </a:pP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 （</a:t>
            </a:r>
            <a:r>
              <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rPr>
              <a:t>3</a:t>
            </a: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）避免过拟合</a:t>
            </a:r>
            <a:endPar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endParaRPr>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3.2 </a:t>
            </a:r>
            <a:r>
              <a:rPr lang="zh-CN" altLang="en-US" sz="4000" kern="0" dirty="0">
                <a:latin typeface="微软雅黑" panose="020B0503020204020204" pitchFamily="34" charset="-122"/>
                <a:ea typeface="微软雅黑" panose="020B0503020204020204" pitchFamily="34" charset="-122"/>
              </a:rPr>
              <a:t>红酒分类 </a:t>
            </a:r>
          </a:p>
        </p:txBody>
      </p:sp>
      <mc:AlternateContent xmlns:mc="http://schemas.openxmlformats.org/markup-compatibility/2006" xmlns:a14="http://schemas.microsoft.com/office/drawing/2010/main">
        <mc:Choice Requires="a14">
          <p:sp>
            <p:nvSpPr>
              <p:cNvPr id="5" name="文本框 119">
                <a:extLst>
                  <a:ext uri="{FF2B5EF4-FFF2-40B4-BE49-F238E27FC236}">
                    <a16:creationId xmlns:a16="http://schemas.microsoft.com/office/drawing/2014/main" id="{5F4B2E79-623B-BF4F-B936-BB207E5342C5}"/>
                  </a:ext>
                </a:extLst>
              </p:cNvPr>
              <p:cNvSpPr txBox="1"/>
              <p:nvPr/>
            </p:nvSpPr>
            <p:spPr>
              <a:xfrm>
                <a:off x="963475" y="1823305"/>
                <a:ext cx="11228525" cy="400981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r>
                  <a:rPr kumimoji="0" lang="zh-CN" altLang="en-US" sz="2400" b="0" i="0" u="none" strike="noStrike" kern="1200" cap="none" spc="-10" normalizeH="0" baseline="0" noProof="0" dirty="0">
                    <a:ln>
                      <a:noFill/>
                    </a:ln>
                    <a:solidFill>
                      <a:srgbClr val="FF0000"/>
                    </a:solidFill>
                    <a:effectLst/>
                    <a:uLnTx/>
                    <a:uFillTx/>
                    <a:latin typeface="微软雅黑"/>
                    <a:ea typeface="微软雅黑"/>
                    <a:cs typeface="+mn-cs"/>
                  </a:rPr>
                  <a:t>预剪枝</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a:t>
                </a:r>
                <a:endPar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通过样本数控制决策树深度</a:t>
                </a:r>
                <a:endPar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样本数</a:t>
                </a:r>
                <a14:m>
                  <m:oMath xmlns:m="http://schemas.openxmlformats.org/officeDocument/2006/math">
                    <m:r>
                      <a:rPr kumimoji="0" lang="zh-CN" altLang="en-US" sz="24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m:t>
                    </m:r>
                    <m:r>
                      <a:rPr kumimoji="0" lang="en-US" altLang="zh-CN" sz="2400" b="0" i="0"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5</m:t>
                    </m:r>
                  </m:oMath>
                </a14:m>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，停止分裂</a:t>
                </a:r>
                <a:endPar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p>
              <a:p>
                <a:pPr marL="457200" marR="0" lvl="1"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14:m>
                  <m:oMath xmlns:m="http://schemas.openxmlformats.org/officeDocument/2006/math">
                    <m:r>
                      <a:rPr kumimoji="0" lang="zh-CN" altLang="en-US" sz="2400" b="0" i="1" u="none" strike="noStrike" kern="1200" cap="none" spc="-10" normalizeH="0" baseline="0" noProof="0" smtClean="0">
                        <a:ln>
                          <a:noFill/>
                        </a:ln>
                        <a:solidFill>
                          <a:prstClr val="black">
                            <a:lumMod val="85000"/>
                            <a:lumOff val="15000"/>
                          </a:prstClr>
                        </a:solidFill>
                        <a:effectLst/>
                        <a:uLnTx/>
                        <a:uFillTx/>
                        <a:latin typeface="Cambria Math" panose="02040503050406030204" pitchFamily="18" charset="0"/>
                        <a:cs typeface="+mn-cs"/>
                      </a:rPr>
                      <m:t>训练集</m:t>
                    </m:r>
                  </m:oMath>
                </a14:m>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准确率：</a:t>
                </a: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96.8%</a:t>
                </a:r>
              </a:p>
              <a:p>
                <a:pPr marL="457200" marR="0" lvl="1"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 </a:t>
                </a:r>
                <a:r>
                  <a:rPr kumimoji="0" lang="zh-CN" altLang="en-US"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测试集准确率：</a:t>
                </a:r>
                <a:r>
                  <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rPr>
                  <a:t>94.4%</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24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2000" b="0" i="0" u="none" strike="noStrike" kern="1200" cap="none" spc="-10" normalizeH="0" baseline="0" noProof="0" dirty="0">
                  <a:ln>
                    <a:noFill/>
                  </a:ln>
                  <a:solidFill>
                    <a:prstClr val="black">
                      <a:lumMod val="85000"/>
                      <a:lumOff val="15000"/>
                    </a:prstClr>
                  </a:solidFill>
                  <a:effectLst/>
                  <a:uLnTx/>
                  <a:uFillTx/>
                  <a:latin typeface="微软雅黑"/>
                  <a:ea typeface="微软雅黑"/>
                  <a:cs typeface="+mn-cs"/>
                </a:endParaRPr>
              </a:p>
            </p:txBody>
          </p:sp>
        </mc:Choice>
        <mc:Fallback xmlns="">
          <p:sp>
            <p:nvSpPr>
              <p:cNvPr id="5" name="文本框 119">
                <a:extLst>
                  <a:ext uri="{FF2B5EF4-FFF2-40B4-BE49-F238E27FC236}">
                    <a16:creationId xmlns:a16="http://schemas.microsoft.com/office/drawing/2014/main" id="{5F4B2E79-623B-BF4F-B936-BB207E5342C5}"/>
                  </a:ext>
                </a:extLst>
              </p:cNvPr>
              <p:cNvSpPr txBox="1">
                <a:spLocks noRot="1" noChangeAspect="1" noMove="1" noResize="1" noEditPoints="1" noAdjustHandles="1" noChangeArrowheads="1" noChangeShapeType="1" noTextEdit="1"/>
              </p:cNvSpPr>
              <p:nvPr/>
            </p:nvSpPr>
            <p:spPr>
              <a:xfrm>
                <a:off x="963475" y="1823305"/>
                <a:ext cx="11228525" cy="4009816"/>
              </a:xfrm>
              <a:prstGeom prst="rect">
                <a:avLst/>
              </a:prstGeom>
              <a:blipFill>
                <a:blip r:embed="rId3"/>
                <a:stretch>
                  <a:fillRect t="-304"/>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5775095" y="2299258"/>
            <a:ext cx="6416905" cy="3749277"/>
          </a:xfrm>
          <a:prstGeom prst="rect">
            <a:avLst/>
          </a:prstGeom>
        </p:spPr>
      </p:pic>
      <p:sp>
        <p:nvSpPr>
          <p:cNvPr id="2" name="灯片编号占位符 1"/>
          <p:cNvSpPr>
            <a:spLocks noGrp="1"/>
          </p:cNvSpPr>
          <p:nvPr>
            <p:ph type="sldNum" sz="quarter" idx="14"/>
          </p:nvPr>
        </p:nvSpPr>
        <p:spPr/>
        <p:txBody>
          <a:bodyPr/>
          <a:lstStyle/>
          <a:p>
            <a:fld id="{AF69888C-E133-43D9-A638-B5C95925B91C}" type="slidenum">
              <a:rPr lang="zh-CN" altLang="en-US" smtClean="0"/>
              <a:t>56</a:t>
            </a:fld>
            <a:endParaRPr lang="zh-CN" altLang="en-US" dirty="0"/>
          </a:p>
        </p:txBody>
      </p:sp>
    </p:spTree>
    <p:extLst>
      <p:ext uri="{BB962C8B-B14F-4D97-AF65-F5344CB8AC3E}">
        <p14:creationId xmlns:p14="http://schemas.microsoft.com/office/powerpoint/2010/main" val="29892513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zh-CN" altLang="en-CN" sz="4000" dirty="0"/>
              <a:t>本章小结</a:t>
            </a:r>
            <a:endParaRPr lang="zh-CN" altLang="en-US" sz="4000" dirty="0"/>
          </a:p>
        </p:txBody>
      </p:sp>
      <p:sp>
        <p:nvSpPr>
          <p:cNvPr id="6" name="文本框 119">
            <a:extLst>
              <a:ext uri="{FF2B5EF4-FFF2-40B4-BE49-F238E27FC236}">
                <a16:creationId xmlns:a16="http://schemas.microsoft.com/office/drawing/2014/main" id="{7A5F2A8D-0621-4806-84DA-6ACA1BD5511E}"/>
              </a:ext>
            </a:extLst>
          </p:cNvPr>
          <p:cNvSpPr txBox="1"/>
          <p:nvPr/>
        </p:nvSpPr>
        <p:spPr>
          <a:xfrm>
            <a:off x="766416" y="1526841"/>
            <a:ext cx="10973494" cy="3190810"/>
          </a:xfrm>
          <a:prstGeom prst="rect">
            <a:avLst/>
          </a:prstGeom>
          <a:noFill/>
        </p:spPr>
        <p:txBody>
          <a:bodyPr wrap="square" rtlCol="0">
            <a:spAutoFit/>
          </a:bodyPr>
          <a:lstStyle/>
          <a:p>
            <a:pPr marL="457200" indent="-457200">
              <a:lnSpc>
                <a:spcPct val="125000"/>
              </a:lnSpc>
              <a:spcBef>
                <a:spcPts val="600"/>
              </a:spcBef>
              <a:spcAft>
                <a:spcPts val="1200"/>
              </a:spcAft>
              <a:buFont typeface="Wingdings" pitchFamily="2" charset="2"/>
              <a:buChar char="Ø"/>
            </a:pPr>
            <a:r>
              <a:rPr lang="zh-CN" altLang="en-US" sz="3200" spc="-10" dirty="0">
                <a:latin typeface="+mn-ea"/>
              </a:rPr>
              <a:t>决策树的基本组成</a:t>
            </a:r>
            <a:endParaRPr lang="en-US" altLang="zh-CN" sz="3200" spc="-10" dirty="0">
              <a:latin typeface="+mn-ea"/>
            </a:endParaRPr>
          </a:p>
          <a:p>
            <a:pPr marL="457200" indent="-457200">
              <a:lnSpc>
                <a:spcPct val="125000"/>
              </a:lnSpc>
              <a:spcBef>
                <a:spcPts val="600"/>
              </a:spcBef>
              <a:spcAft>
                <a:spcPts val="1200"/>
              </a:spcAft>
              <a:buFont typeface="Wingdings" pitchFamily="2" charset="2"/>
              <a:buChar char="Ø"/>
            </a:pPr>
            <a:r>
              <a:rPr lang="zh-CN" altLang="en-US" sz="3200" spc="-10" dirty="0">
                <a:latin typeface="+mn-ea"/>
              </a:rPr>
              <a:t>构建决策树的三种算法：</a:t>
            </a:r>
            <a:r>
              <a:rPr lang="en-US" altLang="zh-CN" sz="3200" spc="-10" dirty="0">
                <a:latin typeface="+mn-ea"/>
              </a:rPr>
              <a:t>ID3</a:t>
            </a:r>
            <a:r>
              <a:rPr lang="zh-CN" altLang="en-US" sz="3200" spc="-10" dirty="0">
                <a:latin typeface="+mn-ea"/>
              </a:rPr>
              <a:t>，</a:t>
            </a:r>
            <a:r>
              <a:rPr lang="en-US" altLang="zh-CN" sz="3200" spc="-10" dirty="0">
                <a:latin typeface="+mn-ea"/>
              </a:rPr>
              <a:t>C4.5</a:t>
            </a:r>
            <a:r>
              <a:rPr lang="zh-CN" altLang="en-US" sz="3200" spc="-10" dirty="0">
                <a:latin typeface="+mn-ea"/>
              </a:rPr>
              <a:t>， </a:t>
            </a:r>
            <a:r>
              <a:rPr lang="en-US" altLang="zh-CN" sz="3200" spc="-10" dirty="0">
                <a:latin typeface="+mn-ea"/>
              </a:rPr>
              <a:t>CART</a:t>
            </a:r>
          </a:p>
          <a:p>
            <a:pPr marL="457200" indent="-457200">
              <a:lnSpc>
                <a:spcPct val="125000"/>
              </a:lnSpc>
              <a:spcBef>
                <a:spcPts val="600"/>
              </a:spcBef>
              <a:spcAft>
                <a:spcPts val="1200"/>
              </a:spcAft>
              <a:buFont typeface="Wingdings" pitchFamily="2" charset="2"/>
              <a:buChar char="Ø"/>
            </a:pPr>
            <a:r>
              <a:rPr lang="zh-CN" altLang="en-US" sz="3200" spc="-10" dirty="0">
                <a:latin typeface="+mn-ea"/>
              </a:rPr>
              <a:t>剪枝处理、连续值处理以及缺失值处理的常见操作方法</a:t>
            </a:r>
            <a:endParaRPr lang="en-US" altLang="zh-CN" sz="3200" spc="-10" dirty="0">
              <a:latin typeface="+mn-ea"/>
            </a:endParaRPr>
          </a:p>
          <a:p>
            <a:pPr marL="457200" indent="-457200">
              <a:lnSpc>
                <a:spcPct val="125000"/>
              </a:lnSpc>
              <a:spcBef>
                <a:spcPts val="600"/>
              </a:spcBef>
              <a:spcAft>
                <a:spcPts val="1200"/>
              </a:spcAft>
              <a:buFont typeface="Wingdings" pitchFamily="2" charset="2"/>
              <a:buChar char="Ø"/>
            </a:pPr>
            <a:r>
              <a:rPr lang="zh-CN" altLang="en-US" sz="3200" spc="-10" dirty="0">
                <a:latin typeface="+mn-ea"/>
              </a:rPr>
              <a:t>决策树实例：鸢尾花分类，红酒分类</a:t>
            </a:r>
            <a:endParaRPr lang="en-US" altLang="zh-CN" sz="3200" spc="-10" dirty="0">
              <a:latin typeface="+mn-ea"/>
            </a:endParaRPr>
          </a:p>
        </p:txBody>
      </p:sp>
      <p:sp>
        <p:nvSpPr>
          <p:cNvPr id="2" name="灯片编号占位符 1"/>
          <p:cNvSpPr>
            <a:spLocks noGrp="1"/>
          </p:cNvSpPr>
          <p:nvPr>
            <p:ph type="sldNum" sz="quarter" idx="14"/>
          </p:nvPr>
        </p:nvSpPr>
        <p:spPr/>
        <p:txBody>
          <a:bodyPr/>
          <a:lstStyle/>
          <a:p>
            <a:fld id="{AF69888C-E133-43D9-A638-B5C95925B91C}" type="slidenum">
              <a:rPr lang="zh-CN" altLang="en-US" smtClean="0"/>
              <a:t>57</a:t>
            </a:fld>
            <a:endParaRPr lang="zh-CN" altLang="en-US" dirty="0"/>
          </a:p>
        </p:txBody>
      </p:sp>
    </p:spTree>
    <p:extLst>
      <p:ext uri="{BB962C8B-B14F-4D97-AF65-F5344CB8AC3E}">
        <p14:creationId xmlns:p14="http://schemas.microsoft.com/office/powerpoint/2010/main" val="2365319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、决策树的基本概念</a:t>
            </a:r>
          </a:p>
        </p:txBody>
      </p:sp>
      <p:sp>
        <p:nvSpPr>
          <p:cNvPr id="3" name="矩形 2">
            <a:extLst>
              <a:ext uri="{FF2B5EF4-FFF2-40B4-BE49-F238E27FC236}">
                <a16:creationId xmlns:a16="http://schemas.microsoft.com/office/drawing/2014/main" id="{1D059927-F49F-433E-80DA-8B01C1D84D31}"/>
              </a:ext>
            </a:extLst>
          </p:cNvPr>
          <p:cNvSpPr/>
          <p:nvPr/>
        </p:nvSpPr>
        <p:spPr>
          <a:xfrm>
            <a:off x="982006" y="1088920"/>
            <a:ext cx="10527507" cy="1156535"/>
          </a:xfrm>
          <a:prstGeom prst="rect">
            <a:avLst/>
          </a:prstGeom>
        </p:spPr>
        <p:txBody>
          <a:bodyPr wrap="square">
            <a:spAutoFit/>
          </a:bodyPr>
          <a:lstStyle/>
          <a:p>
            <a:pPr marL="342900" lvl="0" indent="-342900">
              <a:lnSpc>
                <a:spcPct val="120000"/>
              </a:lnSpc>
              <a:buFont typeface="Wingdings" pitchFamily="2" charset="2"/>
              <a:buChar char="Ø"/>
            </a:pPr>
            <a:r>
              <a:rPr lang="zh-CN" altLang="en-US" sz="3200" spc="-10" dirty="0">
                <a:solidFill>
                  <a:prstClr val="black"/>
                </a:solidFill>
                <a:latin typeface="微软雅黑"/>
              </a:rPr>
              <a:t> </a:t>
            </a:r>
            <a:r>
              <a:rPr lang="zh-CN" altLang="en-US" sz="2800" spc="-10" dirty="0">
                <a:solidFill>
                  <a:prstClr val="black"/>
                </a:solidFill>
                <a:latin typeface="微软雅黑"/>
              </a:rPr>
              <a:t>通过举例可知，决策树学习本质上就是从</a:t>
            </a:r>
            <a:r>
              <a:rPr lang="zh-CN" altLang="en-US" sz="2800" spc="-10" dirty="0">
                <a:solidFill>
                  <a:srgbClr val="FF0000"/>
                </a:solidFill>
                <a:latin typeface="微软雅黑"/>
              </a:rPr>
              <a:t>训练数据集</a:t>
            </a:r>
            <a:r>
              <a:rPr lang="zh-CN" altLang="en-US" sz="2800" spc="-10" dirty="0">
                <a:latin typeface="微软雅黑"/>
              </a:rPr>
              <a:t>中</a:t>
            </a:r>
            <a:r>
              <a:rPr lang="zh-CN" altLang="en-US" sz="2800" spc="-10" dirty="0">
                <a:solidFill>
                  <a:prstClr val="black"/>
                </a:solidFill>
                <a:latin typeface="微软雅黑"/>
              </a:rPr>
              <a:t>归纳出一组</a:t>
            </a:r>
            <a:r>
              <a:rPr lang="zh-CN" altLang="en-US" sz="2800" spc="-10" dirty="0">
                <a:solidFill>
                  <a:srgbClr val="FF0000"/>
                </a:solidFill>
                <a:latin typeface="微软雅黑"/>
              </a:rPr>
              <a:t>分类规则</a:t>
            </a:r>
            <a:r>
              <a:rPr lang="zh-CN" altLang="en-US" sz="2800" spc="-10" dirty="0">
                <a:solidFill>
                  <a:prstClr val="black"/>
                </a:solidFill>
                <a:latin typeface="微软雅黑"/>
              </a:rPr>
              <a:t>。</a:t>
            </a:r>
            <a:endParaRPr lang="en-US" altLang="zh-CN" sz="2800" spc="-10" dirty="0">
              <a:solidFill>
                <a:prstClr val="black"/>
              </a:solidFill>
              <a:latin typeface="微软雅黑"/>
            </a:endParaRPr>
          </a:p>
        </p:txBody>
      </p:sp>
      <p:sp>
        <p:nvSpPr>
          <p:cNvPr id="7" name="矩形: 圆角 6">
            <a:extLst>
              <a:ext uri="{FF2B5EF4-FFF2-40B4-BE49-F238E27FC236}">
                <a16:creationId xmlns:a16="http://schemas.microsoft.com/office/drawing/2014/main" id="{B1BBD253-9BAF-4019-8591-EC72D4C9E274}"/>
              </a:ext>
            </a:extLst>
          </p:cNvPr>
          <p:cNvSpPr/>
          <p:nvPr/>
        </p:nvSpPr>
        <p:spPr>
          <a:xfrm>
            <a:off x="1818861" y="3226493"/>
            <a:ext cx="2121692" cy="71934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训练数据集</a:t>
            </a:r>
          </a:p>
        </p:txBody>
      </p:sp>
      <p:sp>
        <p:nvSpPr>
          <p:cNvPr id="9" name="箭头: 右 8">
            <a:extLst>
              <a:ext uri="{FF2B5EF4-FFF2-40B4-BE49-F238E27FC236}">
                <a16:creationId xmlns:a16="http://schemas.microsoft.com/office/drawing/2014/main" id="{0791B036-F672-4B08-8EFC-83756CF5C383}"/>
              </a:ext>
            </a:extLst>
          </p:cNvPr>
          <p:cNvSpPr/>
          <p:nvPr/>
        </p:nvSpPr>
        <p:spPr>
          <a:xfrm>
            <a:off x="4742983" y="3335823"/>
            <a:ext cx="1771132" cy="500682"/>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84D32B0D-CC63-4382-AAC7-9C5B34071697}"/>
              </a:ext>
            </a:extLst>
          </p:cNvPr>
          <p:cNvSpPr/>
          <p:nvPr/>
        </p:nvSpPr>
        <p:spPr>
          <a:xfrm>
            <a:off x="7316545" y="3226493"/>
            <a:ext cx="2121692" cy="71934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分类规则</a:t>
            </a:r>
          </a:p>
        </p:txBody>
      </p:sp>
      <p:sp>
        <p:nvSpPr>
          <p:cNvPr id="11" name="文本框 10">
            <a:extLst>
              <a:ext uri="{FF2B5EF4-FFF2-40B4-BE49-F238E27FC236}">
                <a16:creationId xmlns:a16="http://schemas.microsoft.com/office/drawing/2014/main" id="{983C0F60-E08D-424D-B498-D8188684CD21}"/>
              </a:ext>
            </a:extLst>
          </p:cNvPr>
          <p:cNvSpPr txBox="1"/>
          <p:nvPr/>
        </p:nvSpPr>
        <p:spPr>
          <a:xfrm>
            <a:off x="5012635" y="2995660"/>
            <a:ext cx="1083365" cy="461665"/>
          </a:xfrm>
          <a:prstGeom prst="rect">
            <a:avLst/>
          </a:prstGeom>
          <a:noFill/>
        </p:spPr>
        <p:txBody>
          <a:bodyPr wrap="square" rtlCol="0">
            <a:spAutoFit/>
          </a:bodyPr>
          <a:lstStyle/>
          <a:p>
            <a:pPr algn="ctr"/>
            <a:r>
              <a:rPr lang="zh-CN" altLang="en-US" sz="2400" dirty="0">
                <a:latin typeface="+mn-ea"/>
              </a:rPr>
              <a:t>归纳</a:t>
            </a:r>
          </a:p>
        </p:txBody>
      </p:sp>
      <p:sp>
        <p:nvSpPr>
          <p:cNvPr id="12" name="文本框 119">
            <a:extLst>
              <a:ext uri="{FF2B5EF4-FFF2-40B4-BE49-F238E27FC236}">
                <a16:creationId xmlns:a16="http://schemas.microsoft.com/office/drawing/2014/main" id="{A395D83F-BA1A-4FA9-98A8-4A17E1C47FE2}"/>
              </a:ext>
            </a:extLst>
          </p:cNvPr>
          <p:cNvSpPr txBox="1"/>
          <p:nvPr/>
        </p:nvSpPr>
        <p:spPr>
          <a:xfrm>
            <a:off x="982006" y="5036203"/>
            <a:ext cx="10430782"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a:t>
            </a:r>
            <a:r>
              <a:rPr lang="zh-CN" altLang="en-US" sz="2800" spc="-10" dirty="0">
                <a:latin typeface="+mn-ea"/>
              </a:rPr>
              <a:t>如何归纳，或者说如何通过训练数据集构建一棵决策树呢？</a:t>
            </a:r>
            <a:endParaRPr lang="en-US" altLang="zh-CN" sz="2800" spc="-10" dirty="0">
              <a:solidFill>
                <a:srgbClr val="FF0000"/>
              </a:solidFill>
              <a:latin typeface="+mn-ea"/>
            </a:endParaRPr>
          </a:p>
        </p:txBody>
      </p:sp>
      <p:sp>
        <p:nvSpPr>
          <p:cNvPr id="2" name="灯片编号占位符 1"/>
          <p:cNvSpPr>
            <a:spLocks noGrp="1"/>
          </p:cNvSpPr>
          <p:nvPr>
            <p:ph type="sldNum" sz="quarter" idx="14"/>
          </p:nvPr>
        </p:nvSpPr>
        <p:spPr/>
        <p:txBody>
          <a:bodyPr/>
          <a:lstStyle/>
          <a:p>
            <a:fld id="{AF69888C-E133-43D9-A638-B5C95925B91C}" type="slidenum">
              <a:rPr lang="zh-CN" altLang="en-US" smtClean="0"/>
              <a:t>6</a:t>
            </a:fld>
            <a:endParaRPr lang="zh-CN" altLang="en-US" dirty="0"/>
          </a:p>
        </p:txBody>
      </p:sp>
    </p:spTree>
    <p:extLst>
      <p:ext uri="{BB962C8B-B14F-4D97-AF65-F5344CB8AC3E}">
        <p14:creationId xmlns:p14="http://schemas.microsoft.com/office/powerpoint/2010/main" val="2911907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2</a:t>
            </a:r>
            <a:r>
              <a:rPr lang="zh-CN" altLang="en-US" sz="4000" dirty="0"/>
              <a:t>、决策树算法</a:t>
            </a:r>
          </a:p>
        </p:txBody>
      </p:sp>
      <p:pic>
        <p:nvPicPr>
          <p:cNvPr id="15" name="图片 14">
            <a:extLst>
              <a:ext uri="{FF2B5EF4-FFF2-40B4-BE49-F238E27FC236}">
                <a16:creationId xmlns:a16="http://schemas.microsoft.com/office/drawing/2014/main" id="{43CE04B9-3AA7-4C7C-AB6B-DC87C65BE0D3}"/>
              </a:ext>
            </a:extLst>
          </p:cNvPr>
          <p:cNvPicPr>
            <a:picLocks noChangeAspect="1"/>
          </p:cNvPicPr>
          <p:nvPr/>
        </p:nvPicPr>
        <p:blipFill>
          <a:blip r:embed="rId3"/>
          <a:stretch>
            <a:fillRect/>
          </a:stretch>
        </p:blipFill>
        <p:spPr>
          <a:xfrm>
            <a:off x="1618086" y="479051"/>
            <a:ext cx="8044074" cy="5749202"/>
          </a:xfrm>
          <a:prstGeom prst="rect">
            <a:avLst/>
          </a:prstGeom>
        </p:spPr>
      </p:pic>
      <p:sp>
        <p:nvSpPr>
          <p:cNvPr id="2" name="灯片编号占位符 1"/>
          <p:cNvSpPr>
            <a:spLocks noGrp="1"/>
          </p:cNvSpPr>
          <p:nvPr>
            <p:ph type="sldNum" sz="quarter" idx="14"/>
          </p:nvPr>
        </p:nvSpPr>
        <p:spPr/>
        <p:txBody>
          <a:bodyPr/>
          <a:lstStyle/>
          <a:p>
            <a:fld id="{AF69888C-E133-43D9-A638-B5C95925B91C}" type="slidenum">
              <a:rPr lang="zh-CN" altLang="en-US" smtClean="0"/>
              <a:t>7</a:t>
            </a:fld>
            <a:endParaRPr lang="zh-CN" altLang="en-US" dirty="0"/>
          </a:p>
        </p:txBody>
      </p:sp>
    </p:spTree>
    <p:extLst>
      <p:ext uri="{BB962C8B-B14F-4D97-AF65-F5344CB8AC3E}">
        <p14:creationId xmlns:p14="http://schemas.microsoft.com/office/powerpoint/2010/main" val="234564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2.1</a:t>
            </a:r>
            <a:r>
              <a:rPr lang="zh-CN" altLang="en-US" sz="4000" dirty="0"/>
              <a:t>、</a:t>
            </a:r>
            <a:r>
              <a:rPr lang="en-US" altLang="zh-CN" sz="4000" dirty="0"/>
              <a:t>ID3</a:t>
            </a:r>
            <a:r>
              <a:rPr lang="zh-CN" altLang="en-US" sz="4000" dirty="0"/>
              <a:t>算法</a:t>
            </a:r>
          </a:p>
        </p:txBody>
      </p:sp>
      <p:sp>
        <p:nvSpPr>
          <p:cNvPr id="3" name="矩形 2">
            <a:extLst>
              <a:ext uri="{FF2B5EF4-FFF2-40B4-BE49-F238E27FC236}">
                <a16:creationId xmlns:a16="http://schemas.microsoft.com/office/drawing/2014/main" id="{1D059927-F49F-433E-80DA-8B01C1D84D31}"/>
              </a:ext>
            </a:extLst>
          </p:cNvPr>
          <p:cNvSpPr/>
          <p:nvPr/>
        </p:nvSpPr>
        <p:spPr>
          <a:xfrm>
            <a:off x="773284" y="1134153"/>
            <a:ext cx="4822445" cy="633187"/>
          </a:xfrm>
          <a:prstGeom prst="rect">
            <a:avLst/>
          </a:prstGeom>
        </p:spPr>
        <p:txBody>
          <a:bodyPr wrap="square">
            <a:spAutoFit/>
          </a:bodyPr>
          <a:lstStyle/>
          <a:p>
            <a:pPr marL="342900" lvl="0" indent="-342900">
              <a:lnSpc>
                <a:spcPct val="120000"/>
              </a:lnSpc>
              <a:buFont typeface="Wingdings" pitchFamily="2" charset="2"/>
              <a:buChar char="Ø"/>
            </a:pPr>
            <a:r>
              <a:rPr lang="zh-CN" altLang="en-US" sz="3200" spc="-10" dirty="0">
                <a:solidFill>
                  <a:prstClr val="black"/>
                </a:solidFill>
                <a:latin typeface="微软雅黑"/>
              </a:rPr>
              <a:t> 思想</a:t>
            </a:r>
            <a:endParaRPr lang="en-US" altLang="zh-CN" sz="3200" spc="-10" dirty="0">
              <a:solidFill>
                <a:prstClr val="black"/>
              </a:solidFill>
              <a:latin typeface="微软雅黑"/>
            </a:endParaRPr>
          </a:p>
        </p:txBody>
      </p:sp>
      <p:sp>
        <p:nvSpPr>
          <p:cNvPr id="8" name="矩形 7">
            <a:extLst>
              <a:ext uri="{FF2B5EF4-FFF2-40B4-BE49-F238E27FC236}">
                <a16:creationId xmlns:a16="http://schemas.microsoft.com/office/drawing/2014/main" id="{9002FF18-9897-4B94-9338-2E49A59D93AA}"/>
              </a:ext>
            </a:extLst>
          </p:cNvPr>
          <p:cNvSpPr/>
          <p:nvPr/>
        </p:nvSpPr>
        <p:spPr>
          <a:xfrm>
            <a:off x="773284" y="1915523"/>
            <a:ext cx="7835348" cy="587340"/>
          </a:xfrm>
          <a:prstGeom prst="rect">
            <a:avLst/>
          </a:prstGeom>
        </p:spPr>
        <p:txBody>
          <a:bodyPr wrap="square">
            <a:spAutoFit/>
          </a:bodyPr>
          <a:lstStyle/>
          <a:p>
            <a:pPr marL="457200" lvl="0" indent="-457200">
              <a:lnSpc>
                <a:spcPct val="150000"/>
              </a:lnSpc>
              <a:buFont typeface="Wingdings" pitchFamily="2" charset="2"/>
              <a:buChar char="ü"/>
            </a:pPr>
            <a:r>
              <a:rPr lang="zh-CN" altLang="en-US" sz="2400" dirty="0">
                <a:solidFill>
                  <a:srgbClr val="FF0000"/>
                </a:solidFill>
                <a:latin typeface="-apple-system"/>
              </a:rPr>
              <a:t>决策树学习关键：</a:t>
            </a:r>
            <a:r>
              <a:rPr lang="zh-CN" altLang="en-US" sz="2400" dirty="0">
                <a:latin typeface="inherit"/>
                <a:ea typeface="Microsoft YaHei" panose="020B0503020204020204" pitchFamily="34" charset="-122"/>
              </a:rPr>
              <a:t>如何选择最优划分属性</a:t>
            </a:r>
            <a:endParaRPr lang="en-US" altLang="zh-CN" sz="2400" dirty="0">
              <a:solidFill>
                <a:srgbClr val="FF0000"/>
              </a:solidFill>
              <a:latin typeface="-apple-system"/>
            </a:endParaRPr>
          </a:p>
        </p:txBody>
      </p:sp>
      <p:sp>
        <p:nvSpPr>
          <p:cNvPr id="11" name="文本框 119">
            <a:extLst>
              <a:ext uri="{FF2B5EF4-FFF2-40B4-BE49-F238E27FC236}">
                <a16:creationId xmlns:a16="http://schemas.microsoft.com/office/drawing/2014/main" id="{BFFCE39B-602E-4AC4-A5F7-49D767B435B9}"/>
              </a:ext>
            </a:extLst>
          </p:cNvPr>
          <p:cNvSpPr txBox="1"/>
          <p:nvPr/>
        </p:nvSpPr>
        <p:spPr>
          <a:xfrm>
            <a:off x="773284" y="2651046"/>
            <a:ext cx="8827916" cy="497957"/>
          </a:xfrm>
          <a:prstGeom prst="rect">
            <a:avLst/>
          </a:prstGeom>
          <a:noFill/>
        </p:spPr>
        <p:txBody>
          <a:bodyPr wrap="square" rtlCol="0">
            <a:spAutoFit/>
          </a:bodyPr>
          <a:lstStyle/>
          <a:p>
            <a:pPr marL="457200" indent="-457200">
              <a:lnSpc>
                <a:spcPct val="120000"/>
              </a:lnSpc>
              <a:buFont typeface="Wingdings" pitchFamily="2" charset="2"/>
              <a:buChar char="q"/>
            </a:pPr>
            <a:r>
              <a:rPr lang="zh-CN" altLang="en-US" sz="2400" dirty="0">
                <a:solidFill>
                  <a:srgbClr val="0070C0"/>
                </a:solidFill>
                <a:latin typeface="Helvetica Neue"/>
              </a:rPr>
              <a:t>考虑如果现在属性集合里包括以下两个属性，如何选择：</a:t>
            </a:r>
            <a:endParaRPr lang="en-US" altLang="zh-CN" sz="2400" spc="-10" dirty="0">
              <a:solidFill>
                <a:srgbClr val="0070C0"/>
              </a:solidFill>
              <a:latin typeface="+mn-ea"/>
            </a:endParaRPr>
          </a:p>
        </p:txBody>
      </p:sp>
      <p:graphicFrame>
        <p:nvGraphicFramePr>
          <p:cNvPr id="7" name="表格 6">
            <a:extLst>
              <a:ext uri="{FF2B5EF4-FFF2-40B4-BE49-F238E27FC236}">
                <a16:creationId xmlns:a16="http://schemas.microsoft.com/office/drawing/2014/main" id="{5FCF2431-F48F-4770-9F61-93502B2475A8}"/>
              </a:ext>
            </a:extLst>
          </p:cNvPr>
          <p:cNvGraphicFramePr>
            <a:graphicFrameLocks noGrp="1"/>
          </p:cNvGraphicFramePr>
          <p:nvPr/>
        </p:nvGraphicFramePr>
        <p:xfrm>
          <a:off x="897834" y="3429000"/>
          <a:ext cx="5418668" cy="185420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1639307694"/>
                    </a:ext>
                  </a:extLst>
                </a:gridCol>
                <a:gridCol w="1354667">
                  <a:extLst>
                    <a:ext uri="{9D8B030D-6E8A-4147-A177-3AD203B41FA5}">
                      <a16:colId xmlns:a16="http://schemas.microsoft.com/office/drawing/2014/main" val="2669308293"/>
                    </a:ext>
                  </a:extLst>
                </a:gridCol>
                <a:gridCol w="1354667">
                  <a:extLst>
                    <a:ext uri="{9D8B030D-6E8A-4147-A177-3AD203B41FA5}">
                      <a16:colId xmlns:a16="http://schemas.microsoft.com/office/drawing/2014/main" val="833779924"/>
                    </a:ext>
                  </a:extLst>
                </a:gridCol>
                <a:gridCol w="1354667">
                  <a:extLst>
                    <a:ext uri="{9D8B030D-6E8A-4147-A177-3AD203B41FA5}">
                      <a16:colId xmlns:a16="http://schemas.microsoft.com/office/drawing/2014/main" val="3830816648"/>
                    </a:ext>
                  </a:extLst>
                </a:gridCol>
              </a:tblGrid>
              <a:tr h="370840">
                <a:tc>
                  <a:txBody>
                    <a:bodyPr/>
                    <a:lstStyle/>
                    <a:p>
                      <a:pPr algn="ctr"/>
                      <a:r>
                        <a:rPr lang="zh-CN" altLang="en-US" dirty="0"/>
                        <a:t>编号</a:t>
                      </a:r>
                    </a:p>
                  </a:txBody>
                  <a:tcPr/>
                </a:tc>
                <a:tc>
                  <a:txBody>
                    <a:bodyPr/>
                    <a:lstStyle/>
                    <a:p>
                      <a:pPr algn="ctr"/>
                      <a:r>
                        <a:rPr lang="zh-CN" altLang="en-US" dirty="0"/>
                        <a:t>色泽</a:t>
                      </a:r>
                    </a:p>
                  </a:txBody>
                  <a:tcPr/>
                </a:tc>
                <a:tc>
                  <a:txBody>
                    <a:bodyPr/>
                    <a:lstStyle/>
                    <a:p>
                      <a:pPr algn="ctr"/>
                      <a:r>
                        <a:rPr lang="zh-CN" altLang="en-US" dirty="0"/>
                        <a:t>脐部</a:t>
                      </a:r>
                    </a:p>
                  </a:txBody>
                  <a:tcPr/>
                </a:tc>
                <a:tc>
                  <a:txBody>
                    <a:bodyPr/>
                    <a:lstStyle/>
                    <a:p>
                      <a:pPr algn="ctr"/>
                      <a:r>
                        <a:rPr lang="zh-CN" altLang="en-US" dirty="0"/>
                        <a:t>好瓜</a:t>
                      </a:r>
                    </a:p>
                  </a:txBody>
                  <a:tcPr/>
                </a:tc>
                <a:extLst>
                  <a:ext uri="{0D108BD9-81ED-4DB2-BD59-A6C34878D82A}">
                    <a16:rowId xmlns:a16="http://schemas.microsoft.com/office/drawing/2014/main" val="844052085"/>
                  </a:ext>
                </a:extLst>
              </a:tr>
              <a:tr h="370840">
                <a:tc>
                  <a:txBody>
                    <a:bodyPr/>
                    <a:lstStyle/>
                    <a:p>
                      <a:pPr algn="ctr"/>
                      <a:r>
                        <a:rPr lang="en-US" altLang="zh-CN" dirty="0"/>
                        <a:t>1</a:t>
                      </a:r>
                      <a:endParaRPr lang="zh-CN" altLang="en-US" dirty="0"/>
                    </a:p>
                  </a:txBody>
                  <a:tcPr/>
                </a:tc>
                <a:tc>
                  <a:txBody>
                    <a:bodyPr/>
                    <a:lstStyle/>
                    <a:p>
                      <a:pPr algn="ctr"/>
                      <a:r>
                        <a:rPr lang="zh-CN" altLang="en-US" dirty="0"/>
                        <a:t>乌黑</a:t>
                      </a:r>
                    </a:p>
                  </a:txBody>
                  <a:tcPr/>
                </a:tc>
                <a:tc>
                  <a:txBody>
                    <a:bodyPr/>
                    <a:lstStyle/>
                    <a:p>
                      <a:pPr algn="ctr"/>
                      <a:r>
                        <a:rPr lang="zh-CN" altLang="en-US" dirty="0"/>
                        <a:t>凹陷</a:t>
                      </a:r>
                    </a:p>
                  </a:txBody>
                  <a:tcPr/>
                </a:tc>
                <a:tc>
                  <a:txBody>
                    <a:bodyPr/>
                    <a:lstStyle/>
                    <a:p>
                      <a:pPr algn="ctr"/>
                      <a:r>
                        <a:rPr lang="zh-CN" altLang="en-US" dirty="0"/>
                        <a:t>是</a:t>
                      </a:r>
                    </a:p>
                  </a:txBody>
                  <a:tcPr/>
                </a:tc>
                <a:extLst>
                  <a:ext uri="{0D108BD9-81ED-4DB2-BD59-A6C34878D82A}">
                    <a16:rowId xmlns:a16="http://schemas.microsoft.com/office/drawing/2014/main" val="2050058079"/>
                  </a:ext>
                </a:extLst>
              </a:tr>
              <a:tr h="370840">
                <a:tc>
                  <a:txBody>
                    <a:bodyPr/>
                    <a:lstStyle/>
                    <a:p>
                      <a:pPr algn="ctr"/>
                      <a:r>
                        <a:rPr lang="en-US" altLang="zh-CN" dirty="0"/>
                        <a:t>2</a:t>
                      </a:r>
                      <a:endParaRPr lang="zh-CN" altLang="en-US" dirty="0"/>
                    </a:p>
                  </a:txBody>
                  <a:tcPr/>
                </a:tc>
                <a:tc>
                  <a:txBody>
                    <a:bodyPr/>
                    <a:lstStyle/>
                    <a:p>
                      <a:pPr algn="ctr"/>
                      <a:r>
                        <a:rPr lang="zh-CN" altLang="en-US" dirty="0"/>
                        <a:t>青绿</a:t>
                      </a:r>
                    </a:p>
                  </a:txBody>
                  <a:tcPr/>
                </a:tc>
                <a:tc>
                  <a:txBody>
                    <a:bodyPr/>
                    <a:lstStyle/>
                    <a:p>
                      <a:pPr algn="ctr"/>
                      <a:r>
                        <a:rPr lang="zh-CN" altLang="en-US" dirty="0"/>
                        <a:t>凹陷</a:t>
                      </a:r>
                    </a:p>
                  </a:txBody>
                  <a:tcPr/>
                </a:tc>
                <a:tc>
                  <a:txBody>
                    <a:bodyPr/>
                    <a:lstStyle/>
                    <a:p>
                      <a:pPr algn="ctr"/>
                      <a:r>
                        <a:rPr lang="zh-CN" altLang="en-US" dirty="0"/>
                        <a:t>是</a:t>
                      </a:r>
                    </a:p>
                  </a:txBody>
                  <a:tcPr/>
                </a:tc>
                <a:extLst>
                  <a:ext uri="{0D108BD9-81ED-4DB2-BD59-A6C34878D82A}">
                    <a16:rowId xmlns:a16="http://schemas.microsoft.com/office/drawing/2014/main" val="3555349032"/>
                  </a:ext>
                </a:extLst>
              </a:tr>
              <a:tr h="370840">
                <a:tc>
                  <a:txBody>
                    <a:bodyPr/>
                    <a:lstStyle/>
                    <a:p>
                      <a:pPr algn="ctr"/>
                      <a:r>
                        <a:rPr lang="en-US" altLang="zh-CN" dirty="0"/>
                        <a:t>3</a:t>
                      </a:r>
                      <a:endParaRPr lang="zh-CN" altLang="en-US" dirty="0"/>
                    </a:p>
                  </a:txBody>
                  <a:tcPr/>
                </a:tc>
                <a:tc>
                  <a:txBody>
                    <a:bodyPr/>
                    <a:lstStyle/>
                    <a:p>
                      <a:pPr algn="ctr"/>
                      <a:r>
                        <a:rPr lang="zh-CN" altLang="en-US" dirty="0"/>
                        <a:t>青绿</a:t>
                      </a:r>
                    </a:p>
                  </a:txBody>
                  <a:tcPr/>
                </a:tc>
                <a:tc>
                  <a:txBody>
                    <a:bodyPr/>
                    <a:lstStyle/>
                    <a:p>
                      <a:pPr algn="ctr"/>
                      <a:r>
                        <a:rPr lang="zh-CN" altLang="en-US" dirty="0"/>
                        <a:t>平坦</a:t>
                      </a:r>
                    </a:p>
                  </a:txBody>
                  <a:tcPr/>
                </a:tc>
                <a:tc>
                  <a:txBody>
                    <a:bodyPr/>
                    <a:lstStyle/>
                    <a:p>
                      <a:pPr algn="ctr"/>
                      <a:r>
                        <a:rPr lang="zh-CN" altLang="en-US" dirty="0"/>
                        <a:t>否</a:t>
                      </a:r>
                    </a:p>
                  </a:txBody>
                  <a:tcPr/>
                </a:tc>
                <a:extLst>
                  <a:ext uri="{0D108BD9-81ED-4DB2-BD59-A6C34878D82A}">
                    <a16:rowId xmlns:a16="http://schemas.microsoft.com/office/drawing/2014/main" val="938426367"/>
                  </a:ext>
                </a:extLst>
              </a:tr>
              <a:tr h="370840">
                <a:tc>
                  <a:txBody>
                    <a:bodyPr/>
                    <a:lstStyle/>
                    <a:p>
                      <a:pPr algn="ctr"/>
                      <a:r>
                        <a:rPr lang="en-US" altLang="zh-CN" dirty="0"/>
                        <a:t>4</a:t>
                      </a:r>
                      <a:endParaRPr lang="zh-CN" altLang="en-US" dirty="0"/>
                    </a:p>
                  </a:txBody>
                  <a:tcPr/>
                </a:tc>
                <a:tc>
                  <a:txBody>
                    <a:bodyPr/>
                    <a:lstStyle/>
                    <a:p>
                      <a:pPr algn="ctr"/>
                      <a:r>
                        <a:rPr lang="zh-CN" altLang="en-US" dirty="0"/>
                        <a:t>乌黑</a:t>
                      </a:r>
                    </a:p>
                  </a:txBody>
                  <a:tcPr/>
                </a:tc>
                <a:tc>
                  <a:txBody>
                    <a:bodyPr/>
                    <a:lstStyle/>
                    <a:p>
                      <a:pPr algn="ctr"/>
                      <a:r>
                        <a:rPr lang="zh-CN" altLang="en-US" dirty="0"/>
                        <a:t>平坦</a:t>
                      </a:r>
                    </a:p>
                  </a:txBody>
                  <a:tcPr/>
                </a:tc>
                <a:tc>
                  <a:txBody>
                    <a:bodyPr/>
                    <a:lstStyle/>
                    <a:p>
                      <a:pPr algn="ctr"/>
                      <a:r>
                        <a:rPr lang="zh-CN" altLang="en-US" dirty="0"/>
                        <a:t>否</a:t>
                      </a:r>
                    </a:p>
                  </a:txBody>
                  <a:tcPr/>
                </a:tc>
                <a:extLst>
                  <a:ext uri="{0D108BD9-81ED-4DB2-BD59-A6C34878D82A}">
                    <a16:rowId xmlns:a16="http://schemas.microsoft.com/office/drawing/2014/main" val="3371448058"/>
                  </a:ext>
                </a:extLst>
              </a:tr>
            </a:tbl>
          </a:graphicData>
        </a:graphic>
      </p:graphicFrame>
      <p:sp>
        <p:nvSpPr>
          <p:cNvPr id="9" name="文本框 8">
            <a:extLst>
              <a:ext uri="{FF2B5EF4-FFF2-40B4-BE49-F238E27FC236}">
                <a16:creationId xmlns:a16="http://schemas.microsoft.com/office/drawing/2014/main" id="{9F4888D5-1685-4D1D-8BCF-7CDD8BFDBE78}"/>
              </a:ext>
            </a:extLst>
          </p:cNvPr>
          <p:cNvSpPr txBox="1"/>
          <p:nvPr/>
        </p:nvSpPr>
        <p:spPr>
          <a:xfrm>
            <a:off x="7176052" y="4184375"/>
            <a:ext cx="3240157" cy="523220"/>
          </a:xfrm>
          <a:prstGeom prst="rect">
            <a:avLst/>
          </a:prstGeom>
          <a:noFill/>
        </p:spPr>
        <p:txBody>
          <a:bodyPr wrap="square" rtlCol="0">
            <a:spAutoFit/>
          </a:bodyPr>
          <a:lstStyle/>
          <a:p>
            <a:pPr algn="l"/>
            <a:r>
              <a:rPr lang="zh-CN" altLang="en-US" sz="2800" b="1" dirty="0">
                <a:solidFill>
                  <a:srgbClr val="0070C0"/>
                </a:solidFill>
                <a:latin typeface="+mn-ea"/>
              </a:rPr>
              <a:t>色泽 </a:t>
            </a:r>
            <a:r>
              <a:rPr lang="en-US" altLang="zh-CN" sz="2800" b="1" dirty="0">
                <a:solidFill>
                  <a:srgbClr val="0070C0"/>
                </a:solidFill>
                <a:latin typeface="+mn-ea"/>
              </a:rPr>
              <a:t>or </a:t>
            </a:r>
            <a:r>
              <a:rPr lang="zh-CN" altLang="en-US" sz="2800" b="1" dirty="0">
                <a:solidFill>
                  <a:srgbClr val="0070C0"/>
                </a:solidFill>
                <a:latin typeface="+mn-ea"/>
              </a:rPr>
              <a:t>脐部 ？</a:t>
            </a:r>
          </a:p>
        </p:txBody>
      </p:sp>
      <p:sp>
        <p:nvSpPr>
          <p:cNvPr id="2" name="灯片编号占位符 1"/>
          <p:cNvSpPr>
            <a:spLocks noGrp="1"/>
          </p:cNvSpPr>
          <p:nvPr>
            <p:ph type="sldNum" sz="quarter" idx="14"/>
          </p:nvPr>
        </p:nvSpPr>
        <p:spPr/>
        <p:txBody>
          <a:bodyPr/>
          <a:lstStyle/>
          <a:p>
            <a:fld id="{AF69888C-E133-43D9-A638-B5C95925B91C}" type="slidenum">
              <a:rPr lang="zh-CN" altLang="en-US" smtClean="0"/>
              <a:t>8</a:t>
            </a:fld>
            <a:endParaRPr lang="zh-CN" altLang="en-US" dirty="0"/>
          </a:p>
        </p:txBody>
      </p:sp>
    </p:spTree>
    <p:extLst>
      <p:ext uri="{BB962C8B-B14F-4D97-AF65-F5344CB8AC3E}">
        <p14:creationId xmlns:p14="http://schemas.microsoft.com/office/powerpoint/2010/main" val="956343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2.1</a:t>
            </a:r>
            <a:r>
              <a:rPr lang="zh-CN" altLang="en-US" sz="4000" dirty="0"/>
              <a:t>、</a:t>
            </a:r>
            <a:r>
              <a:rPr lang="en-US" altLang="zh-CN" sz="4000" dirty="0"/>
              <a:t>ID3</a:t>
            </a:r>
            <a:r>
              <a:rPr lang="zh-CN" altLang="en-US" sz="4000" dirty="0"/>
              <a:t>算法</a:t>
            </a:r>
          </a:p>
        </p:txBody>
      </p:sp>
      <p:sp>
        <p:nvSpPr>
          <p:cNvPr id="3" name="矩形 2">
            <a:extLst>
              <a:ext uri="{FF2B5EF4-FFF2-40B4-BE49-F238E27FC236}">
                <a16:creationId xmlns:a16="http://schemas.microsoft.com/office/drawing/2014/main" id="{1D059927-F49F-433E-80DA-8B01C1D84D31}"/>
              </a:ext>
            </a:extLst>
          </p:cNvPr>
          <p:cNvSpPr/>
          <p:nvPr/>
        </p:nvSpPr>
        <p:spPr>
          <a:xfrm>
            <a:off x="773284" y="805535"/>
            <a:ext cx="4822445" cy="633187"/>
          </a:xfrm>
          <a:prstGeom prst="rect">
            <a:avLst/>
          </a:prstGeom>
        </p:spPr>
        <p:txBody>
          <a:bodyPr wrap="square">
            <a:spAutoFit/>
          </a:bodyPr>
          <a:lstStyle/>
          <a:p>
            <a:pPr marL="342900" lvl="0" indent="-342900">
              <a:lnSpc>
                <a:spcPct val="120000"/>
              </a:lnSpc>
              <a:buFont typeface="Wingdings" pitchFamily="2" charset="2"/>
              <a:buChar char="Ø"/>
            </a:pPr>
            <a:r>
              <a:rPr lang="zh-CN" altLang="en-US" sz="3200" spc="-10" dirty="0">
                <a:solidFill>
                  <a:prstClr val="black"/>
                </a:solidFill>
                <a:latin typeface="微软雅黑"/>
              </a:rPr>
              <a:t> 思想</a:t>
            </a:r>
            <a:endParaRPr lang="en-US" altLang="zh-CN" sz="3200" spc="-10" dirty="0">
              <a:solidFill>
                <a:prstClr val="black"/>
              </a:solidFill>
              <a:latin typeface="微软雅黑"/>
            </a:endParaRPr>
          </a:p>
        </p:txBody>
      </p:sp>
      <p:sp>
        <p:nvSpPr>
          <p:cNvPr id="8" name="矩形 7">
            <a:extLst>
              <a:ext uri="{FF2B5EF4-FFF2-40B4-BE49-F238E27FC236}">
                <a16:creationId xmlns:a16="http://schemas.microsoft.com/office/drawing/2014/main" id="{9002FF18-9897-4B94-9338-2E49A59D93AA}"/>
              </a:ext>
            </a:extLst>
          </p:cNvPr>
          <p:cNvSpPr/>
          <p:nvPr/>
        </p:nvSpPr>
        <p:spPr>
          <a:xfrm>
            <a:off x="773284" y="1586905"/>
            <a:ext cx="7835348" cy="587340"/>
          </a:xfrm>
          <a:prstGeom prst="rect">
            <a:avLst/>
          </a:prstGeom>
        </p:spPr>
        <p:txBody>
          <a:bodyPr wrap="square">
            <a:spAutoFit/>
          </a:bodyPr>
          <a:lstStyle/>
          <a:p>
            <a:pPr marL="457200" lvl="0" indent="-457200">
              <a:lnSpc>
                <a:spcPct val="150000"/>
              </a:lnSpc>
              <a:buFont typeface="Wingdings" pitchFamily="2" charset="2"/>
              <a:buChar char="ü"/>
            </a:pPr>
            <a:r>
              <a:rPr lang="zh-CN" altLang="en-US" sz="2400" dirty="0">
                <a:solidFill>
                  <a:srgbClr val="FF0000"/>
                </a:solidFill>
                <a:latin typeface="-apple-system"/>
              </a:rPr>
              <a:t>决策树学习关键：</a:t>
            </a:r>
            <a:r>
              <a:rPr lang="zh-CN" altLang="en-US" sz="2400" b="1" dirty="0">
                <a:latin typeface="inherit"/>
                <a:ea typeface="Microsoft YaHei" panose="020B0503020204020204" pitchFamily="34" charset="-122"/>
              </a:rPr>
              <a:t>如何选择最优划分属性？</a:t>
            </a:r>
            <a:endParaRPr lang="en-US" altLang="zh-CN" sz="2400" b="1" dirty="0">
              <a:solidFill>
                <a:srgbClr val="FF0000"/>
              </a:solidFill>
              <a:latin typeface="-apple-system"/>
            </a:endParaRPr>
          </a:p>
        </p:txBody>
      </p:sp>
      <p:sp>
        <p:nvSpPr>
          <p:cNvPr id="11" name="文本框 119">
            <a:extLst>
              <a:ext uri="{FF2B5EF4-FFF2-40B4-BE49-F238E27FC236}">
                <a16:creationId xmlns:a16="http://schemas.microsoft.com/office/drawing/2014/main" id="{BFFCE39B-602E-4AC4-A5F7-49D767B435B9}"/>
              </a:ext>
            </a:extLst>
          </p:cNvPr>
          <p:cNvSpPr txBox="1"/>
          <p:nvPr/>
        </p:nvSpPr>
        <p:spPr>
          <a:xfrm>
            <a:off x="773284" y="2322428"/>
            <a:ext cx="8827916" cy="497957"/>
          </a:xfrm>
          <a:prstGeom prst="rect">
            <a:avLst/>
          </a:prstGeom>
          <a:noFill/>
        </p:spPr>
        <p:txBody>
          <a:bodyPr wrap="square" rtlCol="0">
            <a:spAutoFit/>
          </a:bodyPr>
          <a:lstStyle/>
          <a:p>
            <a:pPr marL="457200" indent="-457200">
              <a:lnSpc>
                <a:spcPct val="120000"/>
              </a:lnSpc>
              <a:buFont typeface="Wingdings" pitchFamily="2" charset="2"/>
              <a:buChar char="q"/>
            </a:pPr>
            <a:r>
              <a:rPr lang="zh-CN" altLang="en-US" sz="2400" dirty="0">
                <a:solidFill>
                  <a:srgbClr val="0070C0"/>
                </a:solidFill>
                <a:latin typeface="Helvetica Neue"/>
              </a:rPr>
              <a:t>考虑如果现在属性集合里包括以下两个属性，如何选择：</a:t>
            </a:r>
            <a:endParaRPr lang="en-US" altLang="zh-CN" sz="2400" spc="-10" dirty="0">
              <a:solidFill>
                <a:srgbClr val="0070C0"/>
              </a:solidFill>
              <a:latin typeface="+mn-ea"/>
            </a:endParaRPr>
          </a:p>
        </p:txBody>
      </p:sp>
      <p:graphicFrame>
        <p:nvGraphicFramePr>
          <p:cNvPr id="7" name="表格 6">
            <a:extLst>
              <a:ext uri="{FF2B5EF4-FFF2-40B4-BE49-F238E27FC236}">
                <a16:creationId xmlns:a16="http://schemas.microsoft.com/office/drawing/2014/main" id="{5FCF2431-F48F-4770-9F61-93502B2475A8}"/>
              </a:ext>
            </a:extLst>
          </p:cNvPr>
          <p:cNvGraphicFramePr>
            <a:graphicFrameLocks noGrp="1"/>
          </p:cNvGraphicFramePr>
          <p:nvPr/>
        </p:nvGraphicFramePr>
        <p:xfrm>
          <a:off x="897834" y="3100382"/>
          <a:ext cx="5418668" cy="185420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1639307694"/>
                    </a:ext>
                  </a:extLst>
                </a:gridCol>
                <a:gridCol w="1354667">
                  <a:extLst>
                    <a:ext uri="{9D8B030D-6E8A-4147-A177-3AD203B41FA5}">
                      <a16:colId xmlns:a16="http://schemas.microsoft.com/office/drawing/2014/main" val="2669308293"/>
                    </a:ext>
                  </a:extLst>
                </a:gridCol>
                <a:gridCol w="1354667">
                  <a:extLst>
                    <a:ext uri="{9D8B030D-6E8A-4147-A177-3AD203B41FA5}">
                      <a16:colId xmlns:a16="http://schemas.microsoft.com/office/drawing/2014/main" val="833779924"/>
                    </a:ext>
                  </a:extLst>
                </a:gridCol>
                <a:gridCol w="1354667">
                  <a:extLst>
                    <a:ext uri="{9D8B030D-6E8A-4147-A177-3AD203B41FA5}">
                      <a16:colId xmlns:a16="http://schemas.microsoft.com/office/drawing/2014/main" val="3830816648"/>
                    </a:ext>
                  </a:extLst>
                </a:gridCol>
              </a:tblGrid>
              <a:tr h="370840">
                <a:tc>
                  <a:txBody>
                    <a:bodyPr/>
                    <a:lstStyle/>
                    <a:p>
                      <a:pPr algn="ctr"/>
                      <a:r>
                        <a:rPr lang="zh-CN" altLang="en-US" dirty="0"/>
                        <a:t>编号</a:t>
                      </a:r>
                    </a:p>
                  </a:txBody>
                  <a:tcPr/>
                </a:tc>
                <a:tc>
                  <a:txBody>
                    <a:bodyPr/>
                    <a:lstStyle/>
                    <a:p>
                      <a:pPr algn="ctr"/>
                      <a:r>
                        <a:rPr lang="zh-CN" altLang="en-US" dirty="0"/>
                        <a:t>色泽</a:t>
                      </a:r>
                    </a:p>
                  </a:txBody>
                  <a:tcPr/>
                </a:tc>
                <a:tc>
                  <a:txBody>
                    <a:bodyPr/>
                    <a:lstStyle/>
                    <a:p>
                      <a:pPr algn="ctr"/>
                      <a:r>
                        <a:rPr lang="zh-CN" altLang="en-US" dirty="0"/>
                        <a:t>脐部</a:t>
                      </a:r>
                    </a:p>
                  </a:txBody>
                  <a:tcPr/>
                </a:tc>
                <a:tc>
                  <a:txBody>
                    <a:bodyPr/>
                    <a:lstStyle/>
                    <a:p>
                      <a:pPr algn="ctr"/>
                      <a:r>
                        <a:rPr lang="zh-CN" altLang="en-US" dirty="0"/>
                        <a:t>好瓜</a:t>
                      </a:r>
                    </a:p>
                  </a:txBody>
                  <a:tcPr/>
                </a:tc>
                <a:extLst>
                  <a:ext uri="{0D108BD9-81ED-4DB2-BD59-A6C34878D82A}">
                    <a16:rowId xmlns:a16="http://schemas.microsoft.com/office/drawing/2014/main" val="844052085"/>
                  </a:ext>
                </a:extLst>
              </a:tr>
              <a:tr h="370840">
                <a:tc>
                  <a:txBody>
                    <a:bodyPr/>
                    <a:lstStyle/>
                    <a:p>
                      <a:pPr algn="ctr"/>
                      <a:r>
                        <a:rPr lang="en-US" altLang="zh-CN" dirty="0"/>
                        <a:t>1</a:t>
                      </a:r>
                      <a:endParaRPr lang="zh-CN" altLang="en-US" dirty="0"/>
                    </a:p>
                  </a:txBody>
                  <a:tcPr/>
                </a:tc>
                <a:tc>
                  <a:txBody>
                    <a:bodyPr/>
                    <a:lstStyle/>
                    <a:p>
                      <a:pPr algn="ctr"/>
                      <a:r>
                        <a:rPr lang="zh-CN" altLang="en-US" dirty="0"/>
                        <a:t>乌黑</a:t>
                      </a:r>
                    </a:p>
                  </a:txBody>
                  <a:tcPr/>
                </a:tc>
                <a:tc>
                  <a:txBody>
                    <a:bodyPr/>
                    <a:lstStyle/>
                    <a:p>
                      <a:pPr algn="ctr"/>
                      <a:r>
                        <a:rPr lang="zh-CN" altLang="en-US" dirty="0"/>
                        <a:t>凹陷</a:t>
                      </a:r>
                    </a:p>
                  </a:txBody>
                  <a:tcPr/>
                </a:tc>
                <a:tc>
                  <a:txBody>
                    <a:bodyPr/>
                    <a:lstStyle/>
                    <a:p>
                      <a:pPr algn="ctr"/>
                      <a:r>
                        <a:rPr lang="zh-CN" altLang="en-US" dirty="0"/>
                        <a:t>是</a:t>
                      </a:r>
                    </a:p>
                  </a:txBody>
                  <a:tcPr/>
                </a:tc>
                <a:extLst>
                  <a:ext uri="{0D108BD9-81ED-4DB2-BD59-A6C34878D82A}">
                    <a16:rowId xmlns:a16="http://schemas.microsoft.com/office/drawing/2014/main" val="2050058079"/>
                  </a:ext>
                </a:extLst>
              </a:tr>
              <a:tr h="370840">
                <a:tc>
                  <a:txBody>
                    <a:bodyPr/>
                    <a:lstStyle/>
                    <a:p>
                      <a:pPr algn="ctr"/>
                      <a:r>
                        <a:rPr lang="en-US" altLang="zh-CN" dirty="0"/>
                        <a:t>2</a:t>
                      </a:r>
                      <a:endParaRPr lang="zh-CN" altLang="en-US" dirty="0"/>
                    </a:p>
                  </a:txBody>
                  <a:tcPr/>
                </a:tc>
                <a:tc>
                  <a:txBody>
                    <a:bodyPr/>
                    <a:lstStyle/>
                    <a:p>
                      <a:pPr algn="ctr"/>
                      <a:r>
                        <a:rPr lang="zh-CN" altLang="en-US" dirty="0"/>
                        <a:t>青绿</a:t>
                      </a:r>
                    </a:p>
                  </a:txBody>
                  <a:tcPr/>
                </a:tc>
                <a:tc>
                  <a:txBody>
                    <a:bodyPr/>
                    <a:lstStyle/>
                    <a:p>
                      <a:pPr algn="ctr"/>
                      <a:r>
                        <a:rPr lang="zh-CN" altLang="en-US" dirty="0"/>
                        <a:t>凹陷</a:t>
                      </a:r>
                    </a:p>
                  </a:txBody>
                  <a:tcPr/>
                </a:tc>
                <a:tc>
                  <a:txBody>
                    <a:bodyPr/>
                    <a:lstStyle/>
                    <a:p>
                      <a:pPr algn="ctr"/>
                      <a:r>
                        <a:rPr lang="zh-CN" altLang="en-US" dirty="0"/>
                        <a:t>是</a:t>
                      </a:r>
                    </a:p>
                  </a:txBody>
                  <a:tcPr/>
                </a:tc>
                <a:extLst>
                  <a:ext uri="{0D108BD9-81ED-4DB2-BD59-A6C34878D82A}">
                    <a16:rowId xmlns:a16="http://schemas.microsoft.com/office/drawing/2014/main" val="3555349032"/>
                  </a:ext>
                </a:extLst>
              </a:tr>
              <a:tr h="370840">
                <a:tc>
                  <a:txBody>
                    <a:bodyPr/>
                    <a:lstStyle/>
                    <a:p>
                      <a:pPr algn="ctr"/>
                      <a:r>
                        <a:rPr lang="en-US" altLang="zh-CN" dirty="0"/>
                        <a:t>3</a:t>
                      </a:r>
                      <a:endParaRPr lang="zh-CN" altLang="en-US" dirty="0"/>
                    </a:p>
                  </a:txBody>
                  <a:tcPr/>
                </a:tc>
                <a:tc>
                  <a:txBody>
                    <a:bodyPr/>
                    <a:lstStyle/>
                    <a:p>
                      <a:pPr algn="ctr"/>
                      <a:r>
                        <a:rPr lang="zh-CN" altLang="en-US" dirty="0"/>
                        <a:t>青绿</a:t>
                      </a:r>
                    </a:p>
                  </a:txBody>
                  <a:tcPr/>
                </a:tc>
                <a:tc>
                  <a:txBody>
                    <a:bodyPr/>
                    <a:lstStyle/>
                    <a:p>
                      <a:pPr algn="ctr"/>
                      <a:r>
                        <a:rPr lang="zh-CN" altLang="en-US" dirty="0"/>
                        <a:t>平坦</a:t>
                      </a:r>
                    </a:p>
                  </a:txBody>
                  <a:tcPr/>
                </a:tc>
                <a:tc>
                  <a:txBody>
                    <a:bodyPr/>
                    <a:lstStyle/>
                    <a:p>
                      <a:pPr algn="ctr"/>
                      <a:r>
                        <a:rPr lang="zh-CN" altLang="en-US" dirty="0"/>
                        <a:t>否</a:t>
                      </a:r>
                    </a:p>
                  </a:txBody>
                  <a:tcPr/>
                </a:tc>
                <a:extLst>
                  <a:ext uri="{0D108BD9-81ED-4DB2-BD59-A6C34878D82A}">
                    <a16:rowId xmlns:a16="http://schemas.microsoft.com/office/drawing/2014/main" val="938426367"/>
                  </a:ext>
                </a:extLst>
              </a:tr>
              <a:tr h="370840">
                <a:tc>
                  <a:txBody>
                    <a:bodyPr/>
                    <a:lstStyle/>
                    <a:p>
                      <a:pPr algn="ctr"/>
                      <a:r>
                        <a:rPr lang="en-US" altLang="zh-CN" dirty="0"/>
                        <a:t>4</a:t>
                      </a:r>
                      <a:endParaRPr lang="zh-CN" altLang="en-US" dirty="0"/>
                    </a:p>
                  </a:txBody>
                  <a:tcPr/>
                </a:tc>
                <a:tc>
                  <a:txBody>
                    <a:bodyPr/>
                    <a:lstStyle/>
                    <a:p>
                      <a:pPr algn="ctr"/>
                      <a:r>
                        <a:rPr lang="zh-CN" altLang="en-US" dirty="0"/>
                        <a:t>乌黑</a:t>
                      </a:r>
                    </a:p>
                  </a:txBody>
                  <a:tcPr/>
                </a:tc>
                <a:tc>
                  <a:txBody>
                    <a:bodyPr/>
                    <a:lstStyle/>
                    <a:p>
                      <a:pPr algn="ctr"/>
                      <a:r>
                        <a:rPr lang="zh-CN" altLang="en-US" dirty="0"/>
                        <a:t>平坦</a:t>
                      </a:r>
                    </a:p>
                  </a:txBody>
                  <a:tcPr/>
                </a:tc>
                <a:tc>
                  <a:txBody>
                    <a:bodyPr/>
                    <a:lstStyle/>
                    <a:p>
                      <a:pPr algn="ctr"/>
                      <a:r>
                        <a:rPr lang="zh-CN" altLang="en-US" dirty="0"/>
                        <a:t>否</a:t>
                      </a:r>
                    </a:p>
                  </a:txBody>
                  <a:tcPr/>
                </a:tc>
                <a:extLst>
                  <a:ext uri="{0D108BD9-81ED-4DB2-BD59-A6C34878D82A}">
                    <a16:rowId xmlns:a16="http://schemas.microsoft.com/office/drawing/2014/main" val="3371448058"/>
                  </a:ext>
                </a:extLst>
              </a:tr>
            </a:tbl>
          </a:graphicData>
        </a:graphic>
      </p:graphicFrame>
      <p:sp>
        <p:nvSpPr>
          <p:cNvPr id="9" name="文本框 8">
            <a:extLst>
              <a:ext uri="{FF2B5EF4-FFF2-40B4-BE49-F238E27FC236}">
                <a16:creationId xmlns:a16="http://schemas.microsoft.com/office/drawing/2014/main" id="{9F4888D5-1685-4D1D-8BCF-7CDD8BFDBE78}"/>
              </a:ext>
            </a:extLst>
          </p:cNvPr>
          <p:cNvSpPr txBox="1"/>
          <p:nvPr/>
        </p:nvSpPr>
        <p:spPr>
          <a:xfrm>
            <a:off x="7275443" y="3397468"/>
            <a:ext cx="3240157" cy="523220"/>
          </a:xfrm>
          <a:prstGeom prst="rect">
            <a:avLst/>
          </a:prstGeom>
          <a:noFill/>
        </p:spPr>
        <p:txBody>
          <a:bodyPr wrap="square" rtlCol="0">
            <a:spAutoFit/>
          </a:bodyPr>
          <a:lstStyle/>
          <a:p>
            <a:pPr algn="l"/>
            <a:r>
              <a:rPr lang="zh-CN" altLang="en-US" sz="2800" b="1" dirty="0">
                <a:solidFill>
                  <a:srgbClr val="0070C0"/>
                </a:solidFill>
                <a:latin typeface="+mn-ea"/>
              </a:rPr>
              <a:t>色泽 </a:t>
            </a:r>
            <a:r>
              <a:rPr lang="en-US" altLang="zh-CN" sz="2800" b="1" dirty="0">
                <a:solidFill>
                  <a:srgbClr val="0070C0"/>
                </a:solidFill>
                <a:latin typeface="+mn-ea"/>
              </a:rPr>
              <a:t>or </a:t>
            </a:r>
            <a:r>
              <a:rPr lang="zh-CN" altLang="en-US" sz="2800" b="1" dirty="0">
                <a:solidFill>
                  <a:srgbClr val="0070C0"/>
                </a:solidFill>
                <a:latin typeface="+mn-ea"/>
              </a:rPr>
              <a:t>脐部？</a:t>
            </a:r>
          </a:p>
        </p:txBody>
      </p:sp>
      <p:sp>
        <p:nvSpPr>
          <p:cNvPr id="5" name="矩形 4">
            <a:extLst>
              <a:ext uri="{FF2B5EF4-FFF2-40B4-BE49-F238E27FC236}">
                <a16:creationId xmlns:a16="http://schemas.microsoft.com/office/drawing/2014/main" id="{74F37985-F609-42E8-BC8D-702BA8FAC0BE}"/>
              </a:ext>
            </a:extLst>
          </p:cNvPr>
          <p:cNvSpPr/>
          <p:nvPr/>
        </p:nvSpPr>
        <p:spPr>
          <a:xfrm>
            <a:off x="7903068" y="4236161"/>
            <a:ext cx="1154483" cy="523220"/>
          </a:xfrm>
          <a:prstGeom prst="rect">
            <a:avLst/>
          </a:prstGeom>
        </p:spPr>
        <p:txBody>
          <a:bodyPr wrap="none">
            <a:spAutoFit/>
          </a:bodyPr>
          <a:lstStyle/>
          <a:p>
            <a:r>
              <a:rPr lang="zh-CN" altLang="en-US" sz="2800" b="1" dirty="0">
                <a:solidFill>
                  <a:srgbClr val="FF0000"/>
                </a:solidFill>
                <a:latin typeface="微软雅黑"/>
              </a:rPr>
              <a:t>脐部√</a:t>
            </a:r>
            <a:endParaRPr lang="zh-CN" altLang="en-US" dirty="0">
              <a:solidFill>
                <a:srgbClr val="FF0000"/>
              </a:solidFill>
            </a:endParaRPr>
          </a:p>
        </p:txBody>
      </p:sp>
      <p:sp>
        <p:nvSpPr>
          <p:cNvPr id="12" name="文本框 11">
            <a:extLst>
              <a:ext uri="{FF2B5EF4-FFF2-40B4-BE49-F238E27FC236}">
                <a16:creationId xmlns:a16="http://schemas.microsoft.com/office/drawing/2014/main" id="{1FB335E8-1116-4577-83AD-DBFF3F93E8CB}"/>
              </a:ext>
            </a:extLst>
          </p:cNvPr>
          <p:cNvSpPr txBox="1"/>
          <p:nvPr/>
        </p:nvSpPr>
        <p:spPr>
          <a:xfrm>
            <a:off x="773284" y="5234579"/>
            <a:ext cx="9722438" cy="707886"/>
          </a:xfrm>
          <a:prstGeom prst="rect">
            <a:avLst/>
          </a:prstGeom>
          <a:noFill/>
        </p:spPr>
        <p:txBody>
          <a:bodyPr wrap="square" rtlCol="0">
            <a:spAutoFit/>
          </a:bodyPr>
          <a:lstStyle/>
          <a:p>
            <a:r>
              <a:rPr lang="zh-CN" altLang="en-US" sz="2000" dirty="0">
                <a:latin typeface="inherit"/>
                <a:ea typeface="Microsoft YaHei" panose="020B0503020204020204" pitchFamily="34" charset="-122"/>
              </a:rPr>
              <a:t>结论：我们希望随着划分过程的不断进行，决策树分支结点所包含的样本尽可能属于同一类别，即结点的“</a:t>
            </a:r>
            <a:r>
              <a:rPr lang="zh-CN" altLang="en-US" sz="2000" b="1" dirty="0">
                <a:latin typeface="inherit"/>
                <a:ea typeface="Microsoft YaHei" panose="020B0503020204020204" pitchFamily="34" charset="-122"/>
              </a:rPr>
              <a:t>纯度</a:t>
            </a:r>
            <a:r>
              <a:rPr lang="zh-CN" altLang="en-US" sz="2000" dirty="0">
                <a:latin typeface="inherit"/>
                <a:ea typeface="Microsoft YaHei" panose="020B0503020204020204" pitchFamily="34" charset="-122"/>
              </a:rPr>
              <a:t>”越来越高。</a:t>
            </a:r>
            <a:endParaRPr lang="zh-CN" altLang="en-US" sz="2000" dirty="0"/>
          </a:p>
        </p:txBody>
      </p:sp>
      <p:sp>
        <p:nvSpPr>
          <p:cNvPr id="2" name="矩形 4">
            <a:extLst>
              <a:ext uri="{FF2B5EF4-FFF2-40B4-BE49-F238E27FC236}">
                <a16:creationId xmlns:a16="http://schemas.microsoft.com/office/drawing/2014/main" id="{09D51373-C475-0CD4-B8DB-17DBC47675F3}"/>
              </a:ext>
            </a:extLst>
          </p:cNvPr>
          <p:cNvSpPr/>
          <p:nvPr/>
        </p:nvSpPr>
        <p:spPr>
          <a:xfrm>
            <a:off x="9057551" y="5742410"/>
            <a:ext cx="1980029" cy="400110"/>
          </a:xfrm>
          <a:prstGeom prst="rect">
            <a:avLst/>
          </a:prstGeom>
        </p:spPr>
        <p:txBody>
          <a:bodyPr wrap="none">
            <a:spAutoFit/>
          </a:bodyPr>
          <a:lstStyle/>
          <a:p>
            <a:r>
              <a:rPr lang="zh-CN" altLang="en-US" sz="2000" dirty="0">
                <a:solidFill>
                  <a:srgbClr val="FF0000"/>
                </a:solidFill>
                <a:latin typeface="微软雅黑"/>
              </a:rPr>
              <a:t>纯度如何度量？</a:t>
            </a:r>
            <a:endParaRPr lang="zh-CN" altLang="en-US" sz="2000" dirty="0">
              <a:solidFill>
                <a:srgbClr val="FF0000"/>
              </a:solidFill>
            </a:endParaRPr>
          </a:p>
        </p:txBody>
      </p:sp>
      <p:sp>
        <p:nvSpPr>
          <p:cNvPr id="6" name="灯片编号占位符 5"/>
          <p:cNvSpPr>
            <a:spLocks noGrp="1"/>
          </p:cNvSpPr>
          <p:nvPr>
            <p:ph type="sldNum" sz="quarter" idx="14"/>
          </p:nvPr>
        </p:nvSpPr>
        <p:spPr/>
        <p:txBody>
          <a:bodyPr/>
          <a:lstStyle/>
          <a:p>
            <a:fld id="{AF69888C-E133-43D9-A638-B5C95925B91C}" type="slidenum">
              <a:rPr lang="zh-CN" altLang="en-US" smtClean="0"/>
              <a:t>9</a:t>
            </a:fld>
            <a:endParaRPr lang="zh-CN" altLang="en-US" dirty="0"/>
          </a:p>
        </p:txBody>
      </p:sp>
    </p:spTree>
    <p:extLst>
      <p:ext uri="{BB962C8B-B14F-4D97-AF65-F5344CB8AC3E}">
        <p14:creationId xmlns:p14="http://schemas.microsoft.com/office/powerpoint/2010/main" val="198500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华科模板">
      <a:dk1>
        <a:sysClr val="windowText" lastClr="000000"/>
      </a:dk1>
      <a:lt1>
        <a:sysClr val="window" lastClr="FFFFFF"/>
      </a:lt1>
      <a:dk2>
        <a:srgbClr val="44546A"/>
      </a:dk2>
      <a:lt2>
        <a:srgbClr val="E7E6E6"/>
      </a:lt2>
      <a:accent1>
        <a:srgbClr val="006BCC"/>
      </a:accent1>
      <a:accent2>
        <a:srgbClr val="01E6C0"/>
      </a:accent2>
      <a:accent3>
        <a:srgbClr val="A5A5A5"/>
      </a:accent3>
      <a:accent4>
        <a:srgbClr val="FFC000"/>
      </a:accent4>
      <a:accent5>
        <a:srgbClr val="5B9BD5"/>
      </a:accent5>
      <a:accent6>
        <a:srgbClr val="70AD47"/>
      </a:accent6>
      <a:hlink>
        <a:srgbClr val="0563C1"/>
      </a:hlink>
      <a:folHlink>
        <a:srgbClr val="954F72"/>
      </a:folHlink>
    </a:clrScheme>
    <a:fontScheme name="华科模板">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30773</TotalTime>
  <Words>7026</Words>
  <Application>Microsoft Macintosh PowerPoint</Application>
  <PresentationFormat>宽屏</PresentationFormat>
  <Paragraphs>985</Paragraphs>
  <Slides>57</Slides>
  <Notes>57</Notes>
  <HiddenSlides>0</HiddenSlides>
  <MMClips>1</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57</vt:i4>
      </vt:variant>
    </vt:vector>
  </HeadingPairs>
  <TitlesOfParts>
    <vt:vector size="77" baseType="lpstr">
      <vt:lpstr>-apple-system</vt:lpstr>
      <vt:lpstr>等线</vt:lpstr>
      <vt:lpstr>方正大黑简体</vt:lpstr>
      <vt:lpstr>微软雅黑</vt:lpstr>
      <vt:lpstr>微软雅黑</vt:lpstr>
      <vt:lpstr>inherit</vt:lpstr>
      <vt:lpstr>Arial</vt:lpstr>
      <vt:lpstr>Calibri</vt:lpstr>
      <vt:lpstr>Cambria Math</vt:lpstr>
      <vt:lpstr>Century Gothic</vt:lpstr>
      <vt:lpstr>Eras Bold ITC</vt:lpstr>
      <vt:lpstr>Georgia</vt:lpstr>
      <vt:lpstr>Helvetica Neue</vt:lpstr>
      <vt:lpstr>Impact</vt:lpstr>
      <vt:lpstr>Segoe UI</vt:lpstr>
      <vt:lpstr>Segoe UI Light</vt:lpstr>
      <vt:lpstr>Times New Roman</vt:lpstr>
      <vt:lpstr>Wingdings</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越 李</dc:creator>
  <cp:lastModifiedBy>Xueming Liu</cp:lastModifiedBy>
  <cp:revision>1236</cp:revision>
  <dcterms:created xsi:type="dcterms:W3CDTF">2018-12-23T08:46:10Z</dcterms:created>
  <dcterms:modified xsi:type="dcterms:W3CDTF">2024-05-07T01:19:25Z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2019-04-13T04:11:03.2251178Z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a7992e6a-8a3a-4a97-ad53-c673d0603080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